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4834" r:id="rId1"/>
    <p:sldMasterId id="2147484871" r:id="rId2"/>
  </p:sldMasterIdLst>
  <p:notesMasterIdLst>
    <p:notesMasterId r:id="rId3"/>
  </p:notesMasterIdLst>
  <p:sldIdLst>
    <p:sldId id="821" r:id="rId4"/>
    <p:sldId id="824" r:id="rId5"/>
    <p:sldId id="827" r:id="rId6"/>
    <p:sldId id="830" r:id="rId7"/>
    <p:sldId id="836" r:id="rId9"/>
    <p:sldId id="839" r:id="rId10"/>
    <p:sldId id="842" r:id="rId11"/>
    <p:sldId id="845" r:id="rId12"/>
    <p:sldId id="851" r:id="rId14"/>
    <p:sldId id="854" r:id="rId15"/>
    <p:sldId id="857" r:id="rId16"/>
    <p:sldId id="860" r:id="rId17"/>
    <p:sldId id="866" r:id="rId19"/>
    <p:sldId id="869" r:id="rId20"/>
    <p:sldId id="872" r:id="rId21"/>
    <p:sldId id="875" r:id="rId22"/>
    <p:sldId id="881" r:id="rId24"/>
    <p:sldId id="884" r:id="rId25"/>
    <p:sldId id="887" r:id="rId26"/>
    <p:sldId id="890" r:id="rId27"/>
    <p:sldId id="893" r:id="rId28"/>
    <p:sldId id="896" r:id="rId29"/>
    <p:sldId id="899" r:id="rId30"/>
    <p:sldId id="905" r:id="rId32"/>
    <p:sldId id="908" r:id="rId33"/>
    <p:sldId id="911" r:id="rId34"/>
    <p:sldId id="914" r:id="rId35"/>
    <p:sldId id="917"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4835" r:id="rId1"/>
    <p:sldLayoutId id="2147484836" r:id="rId2"/>
    <p:sldLayoutId id="2147484837" r:id="rId3"/>
    <p:sldLayoutId id="2147484838" r:id="rId4"/>
    <p:sldLayoutId id="2147484839" r:id="rId5"/>
    <p:sldLayoutId id="2147484840" r:id="rId6"/>
    <p:sldLayoutId id="2147484841" r:id="rId7"/>
    <p:sldLayoutId id="2147484842" r:id="rId8"/>
    <p:sldLayoutId id="2147484843" r:id="rId9"/>
    <p:sldLayoutId id="2147484844" r:id="rId10"/>
    <p:sldLayoutId id="2147484845"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tags" Target="../tags/tag149.xml"/><Relationship Id="rId14" Type="http://schemas.openxmlformats.org/officeDocument/2006/relationships/tags" Target="../tags/tag150.xml"/><Relationship Id="rId15" Type="http://schemas.openxmlformats.org/officeDocument/2006/relationships/tags" Target="../tags/tag151.xml"/><Relationship Id="rId16" Type="http://schemas.openxmlformats.org/officeDocument/2006/relationships/tags" Target="../tags/tag152.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53.x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tags" Target="../tags/tag160.xml"/><Relationship Id="rId9" Type="http://schemas.openxmlformats.org/officeDocument/2006/relationships/tags" Target="../tags/tag161.xml"/><Relationship Id="rId10" Type="http://schemas.openxmlformats.org/officeDocument/2006/relationships/tags" Target="../tags/tag162.xml"/><Relationship Id="rId11" Type="http://schemas.openxmlformats.org/officeDocument/2006/relationships/tags" Target="../tags/tag163.xml"/><Relationship Id="rId12" Type="http://schemas.openxmlformats.org/officeDocument/2006/relationships/tags" Target="../tags/tag164.xml"/><Relationship Id="rId13" Type="http://schemas.openxmlformats.org/officeDocument/2006/relationships/tags" Target="../tags/tag165.xml"/><Relationship Id="rId14" Type="http://schemas.openxmlformats.org/officeDocument/2006/relationships/tags" Target="../tags/tag166.xml"/><Relationship Id="rId15" Type="http://schemas.openxmlformats.org/officeDocument/2006/relationships/tags" Target="../tags/tag167.xml"/><Relationship Id="rId16" Type="http://schemas.openxmlformats.org/officeDocument/2006/relationships/tags" Target="../tags/tag168.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76.xml"/><Relationship Id="rId2" Type="http://schemas.openxmlformats.org/officeDocument/2006/relationships/tags" Target="../tags/tag177.xml"/><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tags" Target="../tags/tag180.xml"/><Relationship Id="rId6" Type="http://schemas.openxmlformats.org/officeDocument/2006/relationships/tags" Target="../tags/tag181.xml"/><Relationship Id="rId7" Type="http://schemas.openxmlformats.org/officeDocument/2006/relationships/tags" Target="../tags/tag182.xml"/><Relationship Id="rId8" Type="http://schemas.openxmlformats.org/officeDocument/2006/relationships/tags" Target="../tags/tag183.xml"/><Relationship Id="rId9" Type="http://schemas.openxmlformats.org/officeDocument/2006/relationships/tags" Target="../tags/tag184.xml"/><Relationship Id="rId10" Type="http://schemas.openxmlformats.org/officeDocument/2006/relationships/tags" Target="../tags/tag185.xml"/><Relationship Id="rId11" Type="http://schemas.openxmlformats.org/officeDocument/2006/relationships/tags" Target="../tags/tag186.xml"/><Relationship Id="rId12" Type="http://schemas.openxmlformats.org/officeDocument/2006/relationships/tags" Target="../tags/tag187.xml"/><Relationship Id="rId13" Type="http://schemas.openxmlformats.org/officeDocument/2006/relationships/tags" Target="../tags/tag188.xml"/><Relationship Id="rId14" Type="http://schemas.openxmlformats.org/officeDocument/2006/relationships/tags" Target="../tags/tag189.xml"/><Relationship Id="rId15" Type="http://schemas.openxmlformats.org/officeDocument/2006/relationships/tags" Target="../tags/tag190.xml"/><Relationship Id="rId16" Type="http://schemas.openxmlformats.org/officeDocument/2006/relationships/tags" Target="../tags/tag191.xml"/><Relationship Id="rId17" Type="http://schemas.openxmlformats.org/officeDocument/2006/relationships/tags" Target="../tags/tag192.xml"/><Relationship Id="rId18" Type="http://schemas.openxmlformats.org/officeDocument/2006/relationships/tags" Target="../tags/tag193.xml"/><Relationship Id="rId19" Type="http://schemas.openxmlformats.org/officeDocument/2006/relationships/tags" Target="../tags/tag194.xml"/><Relationship Id="rId20" Type="http://schemas.openxmlformats.org/officeDocument/2006/relationships/tags" Target="../tags/tag195.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tags" Target="../tags/tag205.xml"/><Relationship Id="rId11" Type="http://schemas.openxmlformats.org/officeDocument/2006/relationships/tags" Target="../tags/tag206.xml"/><Relationship Id="rId12" Type="http://schemas.openxmlformats.org/officeDocument/2006/relationships/tags" Target="../tags/tag207.xml"/><Relationship Id="rId13" Type="http://schemas.openxmlformats.org/officeDocument/2006/relationships/tags" Target="../tags/tag208.xml"/><Relationship Id="rId14" Type="http://schemas.openxmlformats.org/officeDocument/2006/relationships/tags" Target="../tags/tag209.xml"/><Relationship Id="rId15" Type="http://schemas.openxmlformats.org/officeDocument/2006/relationships/tags" Target="../tags/tag210.xml"/><Relationship Id="rId16" Type="http://schemas.openxmlformats.org/officeDocument/2006/relationships/tags" Target="../tags/tag211.xml"/><Relationship Id="rId17"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2.xml"/><Relationship Id="rId2" Type="http://schemas.openxmlformats.org/officeDocument/2006/relationships/tags" Target="../tags/tag213.xml"/><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tags" Target="../tags/tag216.xml"/><Relationship Id="rId6" Type="http://schemas.openxmlformats.org/officeDocument/2006/relationships/tags" Target="../tags/tag217.xml"/><Relationship Id="rId7" Type="http://schemas.openxmlformats.org/officeDocument/2006/relationships/tags" Target="../tags/tag218.xml"/><Relationship Id="rId8" Type="http://schemas.openxmlformats.org/officeDocument/2006/relationships/tags" Target="../tags/tag219.xml"/><Relationship Id="rId9" Type="http://schemas.openxmlformats.org/officeDocument/2006/relationships/tags" Target="../tags/tag220.xml"/><Relationship Id="rId10" Type="http://schemas.openxmlformats.org/officeDocument/2006/relationships/tags" Target="../tags/tag221.xml"/><Relationship Id="rId11" Type="http://schemas.openxmlformats.org/officeDocument/2006/relationships/tags" Target="../tags/tag222.xml"/><Relationship Id="rId12" Type="http://schemas.openxmlformats.org/officeDocument/2006/relationships/tags" Target="../tags/tag22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47.xml"/><Relationship Id="rId2" Type="http://schemas.openxmlformats.org/officeDocument/2006/relationships/tags" Target="../tags/tag248.xml"/><Relationship Id="rId3" Type="http://schemas.openxmlformats.org/officeDocument/2006/relationships/tags" Target="../tags/tag249.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tags" Target="../tags/tag266.xml"/><Relationship Id="rId6" Type="http://schemas.openxmlformats.org/officeDocument/2006/relationships/tags" Target="../tags/tag267.xml"/><Relationship Id="rId7" Type="http://schemas.openxmlformats.org/officeDocument/2006/relationships/tags" Target="../tags/tag268.xml"/><Relationship Id="rId8" Type="http://schemas.openxmlformats.org/officeDocument/2006/relationships/tags" Target="../tags/tag269.xml"/><Relationship Id="rId9" Type="http://schemas.openxmlformats.org/officeDocument/2006/relationships/tags" Target="../tags/tag270.xml"/><Relationship Id="rId10" Type="http://schemas.openxmlformats.org/officeDocument/2006/relationships/tags" Target="../tags/tag271.xml"/><Relationship Id="rId11" Type="http://schemas.openxmlformats.org/officeDocument/2006/relationships/tags" Target="../tags/tag272.xml"/><Relationship Id="rId12" Type="http://schemas.openxmlformats.org/officeDocument/2006/relationships/tags" Target="../tags/tag273.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4.xml"/><Relationship Id="rId2" Type="http://schemas.openxmlformats.org/officeDocument/2006/relationships/tags" Target="../tags/tag275.xml"/><Relationship Id="rId3" Type="http://schemas.openxmlformats.org/officeDocument/2006/relationships/tags" Target="../tags/tag276.xml"/><Relationship Id="rId4" Type="http://schemas.openxmlformats.org/officeDocument/2006/relationships/tags" Target="../tags/tag277.xml"/><Relationship Id="rId5" Type="http://schemas.openxmlformats.org/officeDocument/2006/relationships/tags" Target="../tags/tag278.xml"/><Relationship Id="rId6" Type="http://schemas.openxmlformats.org/officeDocument/2006/relationships/tags" Target="../tags/tag279.xml"/><Relationship Id="rId7" Type="http://schemas.openxmlformats.org/officeDocument/2006/relationships/tags" Target="../tags/tag280.xml"/><Relationship Id="rId8" Type="http://schemas.openxmlformats.org/officeDocument/2006/relationships/tags" Target="../tags/tag281.xml"/><Relationship Id="rId9" Type="http://schemas.openxmlformats.org/officeDocument/2006/relationships/tags" Target="../tags/tag282.xml"/><Relationship Id="rId10" Type="http://schemas.openxmlformats.org/officeDocument/2006/relationships/tags" Target="../tags/tag283.xml"/><Relationship Id="rId11" Type="http://schemas.openxmlformats.org/officeDocument/2006/relationships/tags" Target="../tags/tag284.xml"/><Relationship Id="rId12" Type="http://schemas.openxmlformats.org/officeDocument/2006/relationships/tags" Target="../tags/tag285.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86.xml"/><Relationship Id="rId2" Type="http://schemas.openxmlformats.org/officeDocument/2006/relationships/tags" Target="../tags/tag287.xml"/><Relationship Id="rId3" Type="http://schemas.openxmlformats.org/officeDocument/2006/relationships/tags" Target="../tags/tag288.xml"/><Relationship Id="rId4" Type="http://schemas.openxmlformats.org/officeDocument/2006/relationships/tags" Target="../tags/tag289.xml"/><Relationship Id="rId5" Type="http://schemas.openxmlformats.org/officeDocument/2006/relationships/tags" Target="../tags/tag290.xml"/><Relationship Id="rId6" Type="http://schemas.openxmlformats.org/officeDocument/2006/relationships/tags" Target="../tags/tag291.xml"/><Relationship Id="rId7" Type="http://schemas.openxmlformats.org/officeDocument/2006/relationships/tags" Target="../tags/tag292.xml"/><Relationship Id="rId8" Type="http://schemas.openxmlformats.org/officeDocument/2006/relationships/tags" Target="../tags/tag293.xml"/><Relationship Id="rId9" Type="http://schemas.openxmlformats.org/officeDocument/2006/relationships/tags" Target="../tags/tag294.xml"/><Relationship Id="rId10" Type="http://schemas.openxmlformats.org/officeDocument/2006/relationships/tags" Target="../tags/tag295.xml"/><Relationship Id="rId11" Type="http://schemas.openxmlformats.org/officeDocument/2006/relationships/tags" Target="../tags/tag296.xml"/><Relationship Id="rId12" Type="http://schemas.openxmlformats.org/officeDocument/2006/relationships/tags" Target="../tags/tag297.xml"/><Relationship Id="rId13" Type="http://schemas.openxmlformats.org/officeDocument/2006/relationships/tags" Target="../tags/tag298.xml"/><Relationship Id="rId14" Type="http://schemas.openxmlformats.org/officeDocument/2006/relationships/tags" Target="../tags/tag299.xml"/><Relationship Id="rId15" Type="http://schemas.openxmlformats.org/officeDocument/2006/relationships/tags" Target="../tags/tag300.xml"/><Relationship Id="rId16" Type="http://schemas.openxmlformats.org/officeDocument/2006/relationships/tags" Target="../tags/tag301.xml"/><Relationship Id="rId17" Type="http://schemas.openxmlformats.org/officeDocument/2006/relationships/tags" Target="../tags/tag302.xml"/><Relationship Id="rId18" Type="http://schemas.openxmlformats.org/officeDocument/2006/relationships/tags" Target="../tags/tag303.xml"/><Relationship Id="rId19" Type="http://schemas.openxmlformats.org/officeDocument/2006/relationships/tags" Target="../tags/tag304.xml"/><Relationship Id="rId20" Type="http://schemas.openxmlformats.org/officeDocument/2006/relationships/tags" Target="../tags/tag305.xml"/><Relationship Id="rId2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3.xml"/><Relationship Id="rId2" Type="http://schemas.openxmlformats.org/officeDocument/2006/relationships/tags" Target="../tags/tag334.xml"/><Relationship Id="rId3" Type="http://schemas.openxmlformats.org/officeDocument/2006/relationships/tags" Target="../tags/tag335.xml"/><Relationship Id="rId4" Type="http://schemas.openxmlformats.org/officeDocument/2006/relationships/tags" Target="../tags/tag336.xml"/><Relationship Id="rId5" Type="http://schemas.openxmlformats.org/officeDocument/2006/relationships/tags" Target="../tags/tag337.xml"/><Relationship Id="rId6" Type="http://schemas.openxmlformats.org/officeDocument/2006/relationships/tags" Target="../tags/tag338.xml"/><Relationship Id="rId7" Type="http://schemas.openxmlformats.org/officeDocument/2006/relationships/tags" Target="../tags/tag339.xml"/><Relationship Id="rId8" Type="http://schemas.openxmlformats.org/officeDocument/2006/relationships/tags" Target="../tags/tag340.xml"/><Relationship Id="rId9" Type="http://schemas.openxmlformats.org/officeDocument/2006/relationships/tags" Target="../tags/tag341.xml"/><Relationship Id="rId10" Type="http://schemas.openxmlformats.org/officeDocument/2006/relationships/tags" Target="../tags/tag342.xml"/><Relationship Id="rId11" Type="http://schemas.openxmlformats.org/officeDocument/2006/relationships/tags" Target="../tags/tag343.xml"/><Relationship Id="rId12" Type="http://schemas.openxmlformats.org/officeDocument/2006/relationships/tags" Target="../tags/tag344.xml"/><Relationship Id="rId13" Type="http://schemas.openxmlformats.org/officeDocument/2006/relationships/tags" Target="../tags/tag345.xml"/><Relationship Id="rId14" Type="http://schemas.openxmlformats.org/officeDocument/2006/relationships/tags" Target="../tags/tag346.xml"/><Relationship Id="rId15" Type="http://schemas.openxmlformats.org/officeDocument/2006/relationships/tags" Target="../tags/tag347.xml"/><Relationship Id="rId16" Type="http://schemas.openxmlformats.org/officeDocument/2006/relationships/tags" Target="../tags/tag348.xml"/><Relationship Id="rId17" Type="http://schemas.openxmlformats.org/officeDocument/2006/relationships/tags" Target="../tags/tag349.xml"/><Relationship Id="rId18" Type="http://schemas.openxmlformats.org/officeDocument/2006/relationships/tags" Target="../tags/tag350.xml"/><Relationship Id="rId19" Type="http://schemas.openxmlformats.org/officeDocument/2006/relationships/tags" Target="../tags/tag351.xml"/><Relationship Id="rId20" Type="http://schemas.openxmlformats.org/officeDocument/2006/relationships/tags" Target="../tags/tag352.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65.xml"/><Relationship Id="rId2" Type="http://schemas.openxmlformats.org/officeDocument/2006/relationships/tags" Target="../tags/tag366.xml"/><Relationship Id="rId3" Type="http://schemas.openxmlformats.org/officeDocument/2006/relationships/tags" Target="../tags/tag367.xml"/><Relationship Id="rId4" Type="http://schemas.openxmlformats.org/officeDocument/2006/relationships/tags" Target="../tags/tag368.xml"/><Relationship Id="rId5" Type="http://schemas.openxmlformats.org/officeDocument/2006/relationships/tags" Target="../tags/tag369.xml"/><Relationship Id="rId6" Type="http://schemas.openxmlformats.org/officeDocument/2006/relationships/tags" Target="../tags/tag370.xml"/><Relationship Id="rId7" Type="http://schemas.openxmlformats.org/officeDocument/2006/relationships/tags" Target="../tags/tag371.xml"/><Relationship Id="rId8" Type="http://schemas.openxmlformats.org/officeDocument/2006/relationships/tags" Target="../tags/tag372.xml"/><Relationship Id="rId9" Type="http://schemas.openxmlformats.org/officeDocument/2006/relationships/tags" Target="../tags/tag373.xml"/><Relationship Id="rId10" Type="http://schemas.openxmlformats.org/officeDocument/2006/relationships/tags" Target="../tags/tag374.xml"/><Relationship Id="rId11" Type="http://schemas.openxmlformats.org/officeDocument/2006/relationships/tags" Target="../tags/tag375.xml"/><Relationship Id="rId12" Type="http://schemas.openxmlformats.org/officeDocument/2006/relationships/tags" Target="../tags/tag37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p>
            <a:r>
              <a:rPr altLang="en-US" dirty="0" lang="zh-CN">
                <a:solidFill>
                  <a:schemeClr val="lt1">
                    <a:lumMod val="100000"/>
                  </a:schemeClr>
                </a:solidFill>
              </a:rPr>
              <a:t>数字化教育</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数字化教育的定义与重要性</a:t>
            </a:r>
            <a:endParaRPr altLang="en-US" b="1" dirty="0" sz="14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fontScale="50000"/>
          </a:bodyPr>
          <a:p>
            <a:pPr>
              <a:lnSpc>
                <a:spcPct val="100000"/>
              </a:lnSpc>
            </a:pPr>
            <a:r>
              <a:rPr altLang="en-US" b="1" dirty="0" sz="2800" kern="0" lang="zh-CN" spc="100">
                <a:solidFill>
                  <a:schemeClr val="lt1">
                    <a:lumMod val="100000"/>
                  </a:schemeClr>
                </a:solidFill>
                <a:effectLst/>
                <a:latin typeface="+中文标题" charset="0"/>
                <a:ea typeface="+mj-ea"/>
              </a:rPr>
              <a:t>数字化教育在激发学生创新思维方面的作用</a:t>
            </a:r>
            <a:endParaRPr altLang="en-US" b="1" dirty="0" sz="28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数字化教育的实践案例</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数字化教育面临的挑战与解决方案</a:t>
            </a:r>
            <a:endParaRPr altLang="en-US" b="1" dirty="0" sz="14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未来数字化教育的发展趋势与展望</a:t>
            </a:r>
            <a:endParaRPr altLang="en-US" b="1" dirty="0" sz="14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数字化教育的定义与重要性</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定义数字化教育</a:t>
            </a:r>
            <a:endParaRPr altLang="en-US" lang="zh-CN"/>
          </a:p>
        </p:txBody>
      </p:sp>
      <p:sp>
        <p:nvSpPr>
          <p:cNvPr id="104905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数字化教育的发展历程：从早期的计算机辅助教学到现代的在线教育、虚拟现实教育等。</a:t>
            </a:r>
            <a:endParaRPr altLang="zh-CN" dirty="0" lang="en-US">
              <a:solidFill>
                <a:schemeClr val="dk1">
                  <a:lumMod val="80000"/>
                  <a:lumOff val="20000"/>
                </a:schemeClr>
              </a:solidFill>
              <a:latin typeface="+mn-ea"/>
              <a:sym typeface="+mn-ea"/>
            </a:endParaRPr>
          </a:p>
        </p:txBody>
      </p:sp>
      <p:sp>
        <p:nvSpPr>
          <p:cNvPr id="104906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数字化教育的概念：指利用数字技术、网络技术等信息技术手段，对教育资源进行数字化处理，并通过各种数字化终端设备进行传播和学习的教育方式。</a:t>
            </a:r>
            <a:endParaRPr altLang="en-US" dirty="0" lang="zh-CN">
              <a:solidFill>
                <a:schemeClr val="dk1">
                  <a:lumMod val="80000"/>
                  <a:lumOff val="20000"/>
                </a:schemeClr>
              </a:solidFill>
              <a:latin typeface="+mn-ea"/>
              <a:sym typeface="+mn-ea"/>
            </a:endParaRPr>
          </a:p>
        </p:txBody>
      </p:sp>
      <p:sp>
        <p:nvSpPr>
          <p:cNvPr id="104907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数字化教育的特点：包括资源共享、学习个性化、交互性、灵活性等。</a:t>
            </a:r>
            <a:endParaRPr altLang="en-US" dirty="0" sz="1600" lang="zh-CN">
              <a:solidFill>
                <a:schemeClr val="dk1">
                  <a:lumMod val="80000"/>
                  <a:lumOff val="20000"/>
                </a:schemeClr>
              </a:solidFill>
              <a:latin typeface="+mn-ea"/>
              <a:sym typeface="+mn-ea"/>
            </a:endParaRPr>
          </a:p>
        </p:txBody>
      </p:sp>
      <p:sp>
        <p:nvSpPr>
          <p:cNvPr id="104908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数字化教育在各个领域的应用：如基础教育、高等教育、职业教育、继续教育等。</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24" name="标题 1"/>
          <p:cNvSpPr>
            <a:spLocks noGrp="1"/>
          </p:cNvSpPr>
          <p:nvPr>
            <p:ph type="title"/>
          </p:nvPr>
        </p:nvSpPr>
        <p:spPr/>
        <p:txBody>
          <a:bodyPr/>
          <a:p>
            <a:r>
              <a:rPr altLang="en-US" lang="zh-CN"/>
              <a:t>数字化教育的重要性</a:t>
            </a:r>
            <a:endParaRPr altLang="en-US" lang="zh-CN"/>
          </a:p>
        </p:txBody>
      </p:sp>
      <p:sp>
        <p:nvSpPr>
          <p:cNvPr id="104912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促进教育公平和普及</a:t>
            </a:r>
            <a:endParaRPr altLang="zh-CN" dirty="0" lang="en-US">
              <a:solidFill>
                <a:schemeClr val="dk1">
                  <a:lumMod val="80000"/>
                  <a:lumOff val="20000"/>
                </a:schemeClr>
              </a:solidFill>
              <a:latin typeface="+mn-ea"/>
              <a:sym typeface="+mn-ea"/>
            </a:endParaRPr>
          </a:p>
        </p:txBody>
      </p:sp>
      <p:sp>
        <p:nvSpPr>
          <p:cNvPr id="104913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适应未来社会发展的需要</a:t>
            </a:r>
            <a:endParaRPr altLang="en-US" dirty="0" lang="zh-CN">
              <a:solidFill>
                <a:schemeClr val="dk1">
                  <a:lumMod val="80000"/>
                  <a:lumOff val="20000"/>
                </a:schemeClr>
              </a:solidFill>
              <a:latin typeface="+mn-ea"/>
              <a:sym typeface="+mn-ea"/>
            </a:endParaRPr>
          </a:p>
        </p:txBody>
      </p:sp>
      <p:sp>
        <p:nvSpPr>
          <p:cNvPr id="104914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4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提高教育质量和效率</a:t>
            </a:r>
            <a:endParaRPr altLang="en-US" dirty="0" lang="zh-CN">
              <a:solidFill>
                <a:schemeClr val="dk1">
                  <a:lumMod val="80000"/>
                  <a:lumOff val="20000"/>
                </a:schemeClr>
              </a:solidFill>
              <a:latin typeface="+mn-ea"/>
              <a:sym typeface="+mn-ea"/>
            </a:endParaRPr>
          </a:p>
        </p:txBody>
      </p:sp>
      <p:sp>
        <p:nvSpPr>
          <p:cNvPr id="104915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5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培养创新精神和终身学习能力</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94" name="标题 1"/>
          <p:cNvSpPr>
            <a:spLocks noGrp="1"/>
          </p:cNvSpPr>
          <p:nvPr>
            <p:ph type="title"/>
          </p:nvPr>
        </p:nvSpPr>
        <p:spPr/>
        <p:txBody>
          <a:bodyPr/>
          <a:p>
            <a:r>
              <a:rPr altLang="en-US" lang="zh-CN"/>
              <a:t>数字化教育的发展趋势</a:t>
            </a:r>
            <a:endParaRPr altLang="en-US" lang="zh-CN"/>
          </a:p>
        </p:txBody>
      </p:sp>
      <p:sp>
        <p:nvSpPr>
          <p:cNvPr id="104919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数字化教育资源建设：加强数字化教育资源建设，提高教育质量</a:t>
            </a:r>
            <a:endParaRPr altLang="en-US" dirty="0" sz="1200" lang="zh-CN" spc="150">
              <a:solidFill>
                <a:schemeClr val="tx1">
                  <a:lumMod val="65000"/>
                  <a:lumOff val="35000"/>
                </a:schemeClr>
              </a:solidFill>
              <a:latin typeface="+mn-ea"/>
              <a:sym typeface="+mn-ea"/>
            </a:endParaRPr>
          </a:p>
        </p:txBody>
      </p:sp>
      <p:sp>
        <p:nvSpPr>
          <p:cNvPr id="104919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数字化教育平台建设：建立数字化教育平台，实现教育资源的共享与交流</a:t>
            </a:r>
            <a:endParaRPr altLang="en-US" dirty="0" sz="1200" lang="zh-CN" spc="150">
              <a:solidFill>
                <a:schemeClr val="tx1">
                  <a:lumMod val="65000"/>
                  <a:lumOff val="35000"/>
                </a:schemeClr>
              </a:solidFill>
              <a:latin typeface="+mn-ea"/>
              <a:sym typeface="+mn-ea"/>
            </a:endParaRPr>
          </a:p>
        </p:txBody>
      </p:sp>
      <p:sp>
        <p:nvSpPr>
          <p:cNvPr id="104920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数字化教育模式创新：探索新的数字化教育模式，提高教学效果</a:t>
            </a:r>
            <a:endParaRPr altLang="en-US" dirty="0" sz="1200" lang="zh-CN" spc="150">
              <a:solidFill>
                <a:schemeClr val="tx1">
                  <a:lumMod val="65000"/>
                  <a:lumOff val="35000"/>
                </a:schemeClr>
              </a:solidFill>
              <a:latin typeface="+mn-ea"/>
              <a:sym typeface="+mn-ea"/>
            </a:endParaRPr>
          </a:p>
        </p:txBody>
      </p:sp>
      <p:sp>
        <p:nvSpPr>
          <p:cNvPr id="104920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数字化教育国际化发展：加强国际合作与交流，推动数字化教育的国际化发展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40"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数字化教育在激发学生创新思维方面的作用</a:t>
            </a:r>
            <a:endParaRPr altLang="en-US" dirty="0" lang="zh-CN">
              <a:solidFill>
                <a:schemeClr val="lt1">
                  <a:lumMod val="100000"/>
                </a:schemeClr>
              </a:solidFill>
            </a:endParaRPr>
          </a:p>
        </p:txBody>
      </p:sp>
      <p:sp>
        <p:nvSpPr>
          <p:cNvPr id="1049242"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16" name="标题 1"/>
          <p:cNvSpPr>
            <a:spLocks noGrp="1"/>
          </p:cNvSpPr>
          <p:nvPr>
            <p:ph type="title"/>
          </p:nvPr>
        </p:nvSpPr>
        <p:spPr/>
        <p:txBody>
          <a:bodyPr/>
          <a:p>
            <a:r>
              <a:rPr altLang="en-US" lang="zh-CN"/>
              <a:t>创新思维的定义</a:t>
            </a:r>
            <a:endParaRPr altLang="en-US" lang="zh-CN"/>
          </a:p>
        </p:txBody>
      </p:sp>
      <p:sp>
        <p:nvSpPr>
          <p:cNvPr id="104931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2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创新思维是一种独特的思维方式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3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创新思维是解决问题的思维方式</a:t>
            </a:r>
            <a:endParaRPr dirty="0" sz="2000" err="1">
              <a:solidFill>
                <a:schemeClr val="tx1">
                  <a:lumMod val="75000"/>
                  <a:lumOff val="25000"/>
                </a:schemeClr>
              </a:solidFill>
              <a:latin typeface="+mn-ea"/>
              <a:ea typeface="+mn-ea"/>
              <a:cs typeface="+mn-ea"/>
              <a:sym typeface="+mn-lt"/>
            </a:endParaRPr>
          </a:p>
        </p:txBody>
      </p:sp>
      <p:sp>
        <p:nvSpPr>
          <p:cNvPr id="104933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4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4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创新思维是具有创造性和新颖性的思维方式</a:t>
            </a:r>
            <a:endParaRPr dirty="0" sz="2000" err="1">
              <a:solidFill>
                <a:schemeClr val="tx1">
                  <a:lumMod val="75000"/>
                  <a:lumOff val="25000"/>
                </a:schemeClr>
              </a:solidFill>
              <a:latin typeface="+mn-ea"/>
              <a:ea typeface="+mn-ea"/>
              <a:cs typeface="+mn-ea"/>
              <a:sym typeface="+mn-lt"/>
            </a:endParaRPr>
          </a:p>
        </p:txBody>
      </p:sp>
      <p:sp>
        <p:nvSpPr>
          <p:cNvPr id="1049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创新思维是创造新事物的思维方式</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94" name="标题 1"/>
          <p:cNvSpPr>
            <a:spLocks noGrp="1"/>
          </p:cNvSpPr>
          <p:nvPr>
            <p:ph type="title"/>
          </p:nvPr>
        </p:nvSpPr>
        <p:spPr/>
        <p:txBody>
          <a:bodyPr/>
          <a:p>
            <a:r>
              <a:rPr altLang="en-US" lang="zh-CN"/>
              <a:t>数字化教育如何激发学生的创新思维</a:t>
            </a:r>
            <a:endParaRPr altLang="en-US" lang="zh-CN"/>
          </a:p>
        </p:txBody>
      </p:sp>
      <p:sp>
        <p:nvSpPr>
          <p:cNvPr id="104939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数字化教育提供多样化的学习方式：学生可以通过在线课程、虚拟实验室、互动游戏等方式进行学习，这些多样化的学习方式可以激发学生的学习兴趣，进而激发创新思维。</a:t>
            </a:r>
            <a:endParaRPr altLang="zh-CN" dirty="0" lang="en-US">
              <a:solidFill>
                <a:schemeClr val="dk1">
                  <a:lumMod val="80000"/>
                  <a:lumOff val="20000"/>
                </a:schemeClr>
              </a:solidFill>
              <a:latin typeface="+mn-ea"/>
              <a:sym typeface="+mn-ea"/>
            </a:endParaRPr>
          </a:p>
        </p:txBody>
      </p:sp>
      <p:sp>
        <p:nvSpPr>
          <p:cNvPr id="104940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数字化教育提供丰富的学习资源：学生可以通过网络获取各种学习资料，从而拓宽视野，激发创新思维。</a:t>
            </a:r>
            <a:endParaRPr altLang="en-US" dirty="0" lang="zh-CN">
              <a:solidFill>
                <a:schemeClr val="dk1">
                  <a:lumMod val="80000"/>
                  <a:lumOff val="20000"/>
                </a:schemeClr>
              </a:solidFill>
              <a:latin typeface="+mn-ea"/>
              <a:sym typeface="+mn-ea"/>
            </a:endParaRPr>
          </a:p>
        </p:txBody>
      </p:sp>
      <p:sp>
        <p:nvSpPr>
          <p:cNvPr id="104941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1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数字化教育促进自主学习：学生可以根据自己的兴趣和需求进行自主学习，培养独立思考和解决问题的能力，进而激发创新思维。</a:t>
            </a:r>
            <a:endParaRPr altLang="en-US" dirty="0" lang="zh-CN">
              <a:solidFill>
                <a:schemeClr val="dk1">
                  <a:lumMod val="80000"/>
                  <a:lumOff val="20000"/>
                </a:schemeClr>
              </a:solidFill>
              <a:latin typeface="+mn-ea"/>
              <a:sym typeface="+mn-ea"/>
            </a:endParaRPr>
          </a:p>
        </p:txBody>
      </p:sp>
      <p:sp>
        <p:nvSpPr>
          <p:cNvPr id="104942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数字化教育促进合作学习：学生可以通过网络平台与其他学生进行合作学习，共同解决问题，相互启发，进而激发创新思维。</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64" name="标题 1"/>
          <p:cNvSpPr>
            <a:spLocks noGrp="1"/>
          </p:cNvSpPr>
          <p:nvPr>
            <p:ph type="title"/>
          </p:nvPr>
        </p:nvSpPr>
        <p:spPr/>
        <p:txBody>
          <a:bodyPr/>
          <a:p>
            <a:r>
              <a:rPr altLang="en-US" lang="zh-CN"/>
              <a:t>创新思维在数字化教育中的体现</a:t>
            </a:r>
            <a:endParaRPr altLang="en-US" lang="zh-CN"/>
          </a:p>
        </p:txBody>
      </p:sp>
      <p:sp>
        <p:nvSpPr>
          <p:cNvPr id="104946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6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数字化教育提供多样化的学习方式，激发学生的创新思维</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7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7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7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数字化教育通过互动和协作，培养学生的合作创新精神</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47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48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lnSpcReduction="2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数字化教育利用多媒体和网络资源，拓展学生的知识面和视野</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48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48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数字化教育鼓励学生尝试和探索，培养他们的实践创新能力</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26"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数字化教育的实践案例</a:t>
            </a:r>
            <a:endParaRPr altLang="en-US" dirty="0" lang="zh-CN">
              <a:solidFill>
                <a:schemeClr val="lt1">
                  <a:lumMod val="100000"/>
                </a:schemeClr>
              </a:solidFill>
            </a:endParaRPr>
          </a:p>
        </p:txBody>
      </p:sp>
      <p:sp>
        <p:nvSpPr>
          <p:cNvPr id="1049528"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602" name="标题 1"/>
          <p:cNvSpPr>
            <a:spLocks noGrp="1"/>
          </p:cNvSpPr>
          <p:nvPr>
            <p:ph type="title"/>
          </p:nvPr>
        </p:nvSpPr>
        <p:spPr/>
        <p:txBody>
          <a:bodyPr/>
          <a:p>
            <a:r>
              <a:rPr altLang="en-US" lang="zh-CN"/>
              <a:t>案例一：利用数字化工具进行课堂教学</a:t>
            </a:r>
            <a:endParaRPr altLang="en-US" lang="zh-CN"/>
          </a:p>
        </p:txBody>
      </p:sp>
      <p:sp>
        <p:nvSpPr>
          <p:cNvPr id="1049604"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数字化工具：在线教学平台、电子白板等</a:t>
            </a:r>
            <a:endParaRPr altLang="en-US" dirty="0" sz="1200" lang="zh-CN" spc="150">
              <a:solidFill>
                <a:schemeClr val="tx1">
                  <a:lumMod val="65000"/>
                  <a:lumOff val="35000"/>
                </a:schemeClr>
              </a:solidFill>
              <a:latin typeface="+mn-ea"/>
              <a:sym typeface="+mn-ea"/>
            </a:endParaRPr>
          </a:p>
        </p:txBody>
      </p:sp>
      <p:sp>
        <p:nvSpPr>
          <p:cNvPr id="1049606"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课堂教学实践：利用数字化工具进行在线直播教学、互动教学等</a:t>
            </a:r>
            <a:endParaRPr altLang="en-US" dirty="0" sz="1200" lang="zh-CN" spc="150">
              <a:solidFill>
                <a:schemeClr val="tx1">
                  <a:lumMod val="65000"/>
                  <a:lumOff val="35000"/>
                </a:schemeClr>
              </a:solidFill>
              <a:latin typeface="+mn-ea"/>
              <a:sym typeface="+mn-ea"/>
            </a:endParaRPr>
          </a:p>
        </p:txBody>
      </p:sp>
      <p:sp>
        <p:nvSpPr>
          <p:cNvPr id="1049608"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教学效果：提高教学效率、增强学生学习兴趣和参与度</a:t>
            </a:r>
            <a:endParaRPr altLang="en-US" dirty="0" sz="1200" lang="zh-CN" spc="150">
              <a:solidFill>
                <a:schemeClr val="tx1">
                  <a:lumMod val="65000"/>
                  <a:lumOff val="35000"/>
                </a:schemeClr>
              </a:solidFill>
              <a:latin typeface="+mn-ea"/>
              <a:sym typeface="+mn-ea"/>
            </a:endParaRPr>
          </a:p>
        </p:txBody>
      </p:sp>
      <p:sp>
        <p:nvSpPr>
          <p:cNvPr id="1049610"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案例分析：数字化工具在课堂教学中的应用优势与挑战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48" name="标题 1"/>
          <p:cNvSpPr>
            <a:spLocks noGrp="1"/>
          </p:cNvSpPr>
          <p:nvPr>
            <p:ph type="title"/>
          </p:nvPr>
        </p:nvSpPr>
        <p:spPr/>
        <p:txBody>
          <a:bodyPr/>
          <a:p>
            <a:r>
              <a:rPr altLang="en-US" lang="zh-CN"/>
              <a:t>案例二：利用数字化平台进行自主学习</a:t>
            </a:r>
            <a:endParaRPr altLang="en-US" lang="zh-CN"/>
          </a:p>
        </p:txBody>
      </p:sp>
      <p:sp>
        <p:nvSpPr>
          <p:cNvPr id="1049650" name="正文"/>
          <p:cNvSpPr txBox="1"/>
          <p:nvPr>
            <p:custDataLst>
              <p:tags r:id="rId1"/>
            </p:custDataLst>
          </p:nvPr>
        </p:nvSpPr>
        <p:spPr>
          <a:xfrm>
            <a:off x="3160452" y="5526391"/>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49652" name="标题"/>
          <p:cNvSpPr txBox="1"/>
          <p:nvPr>
            <p:custDataLst>
              <p:tags r:id="rId2"/>
            </p:custDataLst>
          </p:nvPr>
        </p:nvSpPr>
        <p:spPr>
          <a:xfrm>
            <a:off x="3160452" y="5056499"/>
            <a:ext cx="5867903" cy="434340"/>
          </a:xfrm>
          <a:prstGeom prst="rect"/>
          <a:noFill/>
        </p:spPr>
        <p:txBody>
          <a:bodyPr anchor="b" bIns="0" lIns="0" rIns="0" rtlCol="0" tIns="0" wrap="square">
            <a:normAutofit/>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结论：数字化平台在教育领域的应用对于提高教育质量和效率具有重要意义，未来随着技术的不断进步，数字化教育将会更加普及和深入。</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54" name="正文"/>
          <p:cNvSpPr txBox="1"/>
          <p:nvPr>
            <p:custDataLst>
              <p:tags r:id="rId3"/>
            </p:custDataLst>
          </p:nvPr>
        </p:nvSpPr>
        <p:spPr>
          <a:xfrm>
            <a:off x="3164283" y="4296755"/>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49656" name="标题"/>
          <p:cNvSpPr txBox="1"/>
          <p:nvPr>
            <p:custDataLst>
              <p:tags r:id="rId4"/>
            </p:custDataLst>
          </p:nvPr>
        </p:nvSpPr>
        <p:spPr>
          <a:xfrm>
            <a:off x="3164283" y="3826225"/>
            <a:ext cx="5867903" cy="434340"/>
          </a:xfrm>
          <a:prstGeom prst="rect"/>
          <a:noFill/>
        </p:spPr>
        <p:txBody>
          <a:bodyPr anchor="b" bIns="0" lIns="0" rIns="0" rtlCol="0" tIns="0" wrap="square">
            <a:normAutofit/>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实践效果：通过数字化平台进行自主学习，学生的学习效果得到了显著提升，同时也有助于培养学生的自主学习能力和终身学习习惯。 </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58" name="正文"/>
          <p:cNvSpPr txBox="1"/>
          <p:nvPr>
            <p:custDataLst>
              <p:tags r:id="rId5"/>
            </p:custDataLst>
          </p:nvPr>
        </p:nvSpPr>
        <p:spPr>
          <a:xfrm>
            <a:off x="3160452" y="1834930"/>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49660" name="标题"/>
          <p:cNvSpPr txBox="1"/>
          <p:nvPr>
            <p:custDataLst>
              <p:tags r:id="rId6"/>
            </p:custDataLst>
          </p:nvPr>
        </p:nvSpPr>
        <p:spPr>
          <a:xfrm>
            <a:off x="3160452" y="1364400"/>
            <a:ext cx="5867903" cy="434340"/>
          </a:xfrm>
          <a:prstGeom prst="rect"/>
          <a:noFill/>
        </p:spPr>
        <p:txBody>
          <a:bodyPr anchor="b" bIns="0" lIns="0" rIns="0" rtlCol="0" tIns="0" wrap="square">
            <a:normAutofit/>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背景介绍：数字化平台在教育领域的应用越来越广泛，为学生提供了更加便捷、高效的学习方式。 </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
        <p:nvSpPr>
          <p:cNvPr id="1049662" name="正文"/>
          <p:cNvSpPr txBox="1"/>
          <p:nvPr>
            <p:custDataLst>
              <p:tags r:id="rId7"/>
            </p:custDataLst>
          </p:nvPr>
        </p:nvSpPr>
        <p:spPr>
          <a:xfrm>
            <a:off x="3164283" y="3065843"/>
            <a:ext cx="5867903" cy="651511"/>
          </a:xfrm>
          <a:prstGeom prst="rect"/>
          <a:noFill/>
        </p:spPr>
        <p:txBody>
          <a:bodyPr anchor="t" anchorCtr="0" bIns="0" lIns="0" rIns="0" rtlCol="0" tIns="0" wrap="square">
            <a:normAutofit/>
          </a:bodyPr>
          <a:p>
            <a:pPr algn="l" lvl="0">
              <a:lnSpc>
                <a:spcPct val="130000"/>
              </a:lnSpc>
              <a:spcBef>
                <a:spcPts val="600"/>
              </a:spcBef>
              <a:spcAft>
                <a:spcPts val="600"/>
              </a:spcAft>
              <a:buClrTx/>
              <a:buSzTx/>
              <a:buFontTx/>
            </a:pPr>
            <a:r>
              <a:rPr altLang="en-US" dirty="0" sz="1400" lang="zh-CN" spc="150">
                <a:solidFill>
                  <a:schemeClr val="tx1">
                    <a:lumMod val="65000"/>
                    <a:lumOff val="35000"/>
                  </a:schemeClr>
                </a:solidFill>
                <a:latin typeface="+mn-ea"/>
                <a:sym typeface="+mn-ea"/>
              </a:rPr>
              <a:t>单击此处输入你的项正文，文字是您思想的提炼，请尽量言简意赅的阐述观点。</a:t>
            </a:r>
            <a:endParaRPr altLang="en-US" dirty="0" sz="1400" lang="zh-CN" spc="150">
              <a:solidFill>
                <a:schemeClr val="tx1">
                  <a:lumMod val="65000"/>
                  <a:lumOff val="35000"/>
                </a:schemeClr>
              </a:solidFill>
              <a:latin typeface="+mn-ea"/>
              <a:sym typeface="+mn-ea"/>
            </a:endParaRPr>
          </a:p>
        </p:txBody>
      </p:sp>
      <p:sp>
        <p:nvSpPr>
          <p:cNvPr id="1049664" name="标题"/>
          <p:cNvSpPr txBox="1"/>
          <p:nvPr>
            <p:custDataLst>
              <p:tags r:id="rId8"/>
            </p:custDataLst>
          </p:nvPr>
        </p:nvSpPr>
        <p:spPr>
          <a:xfrm>
            <a:off x="3164283" y="2594674"/>
            <a:ext cx="5867903" cy="434340"/>
          </a:xfrm>
          <a:prstGeom prst="rect"/>
          <a:noFill/>
        </p:spPr>
        <p:txBody>
          <a:bodyPr anchor="b" bIns="0" lIns="0" rIns="0" rtlCol="0" tIns="0" wrap="square">
            <a:normAutofit/>
          </a:bodyPr>
          <a:p>
            <a:r>
              <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rPr>
              <a:t>案例描述：某学校利用数字化平台，为学生提供自主学习资源，包括在线课程、学习资料、模拟考试等，学生可以根据自己的需求和兴趣选择学习内容。 </a:t>
            </a:r>
            <a:endParaRPr altLang="en-US" b="1" dirty="0" sz="1000" lang="zh-CN" spc="300">
              <a:gradFill>
                <a:gsLst>
                  <a:gs pos="0">
                    <a:schemeClr val="accent1">
                      <a:lumMod val="5000"/>
                      <a:lumOff val="95000"/>
                    </a:schemeClr>
                  </a:gs>
                  <a:gs pos="0">
                    <a:schemeClr val="accent1">
                      <a:lumMod val="5000"/>
                      <a:lumOff val="95000"/>
                    </a:schemeClr>
                  </a:gs>
                  <a:gs pos="100000">
                    <a:schemeClr val="accent1"/>
                  </a:gs>
                </a:gsLst>
                <a:lin ang="5400000" scaled="0"/>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02" name="标题 1"/>
          <p:cNvSpPr>
            <a:spLocks noGrp="1"/>
          </p:cNvSpPr>
          <p:nvPr>
            <p:ph type="title"/>
          </p:nvPr>
        </p:nvSpPr>
        <p:spPr/>
        <p:txBody>
          <a:bodyPr/>
          <a:p>
            <a:r>
              <a:rPr altLang="en-US" lang="zh-CN"/>
              <a:t>案例三：利用数字化工具进行项目式学习</a:t>
            </a:r>
            <a:endParaRPr altLang="en-US" lang="zh-CN"/>
          </a:p>
        </p:txBody>
      </p:sp>
      <p:sp>
        <p:nvSpPr>
          <p:cNvPr id="104970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0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1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项目式学习：通过项目式学习，学生可以在实践中学习和掌握知识，提高解决问题的能力。</a:t>
            </a:r>
            <a:endParaRPr altLang="en-US" sz="1400" lang="zh-CN" spc="150">
              <a:solidFill>
                <a:schemeClr val="tx1"/>
              </a:solidFill>
              <a:effectLst/>
              <a:latin typeface="+mn-ea"/>
              <a:sym typeface="+mn-ea"/>
            </a:endParaRPr>
          </a:p>
        </p:txBody>
      </p:sp>
      <p:sp>
        <p:nvSpPr>
          <p:cNvPr id="104971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数字化工具：利用数字化工具，如在线平台、虚拟实验室等，进行项目式学习，提高学生的学习效果和兴趣。</a:t>
            </a:r>
            <a:endParaRPr altLang="en-US" dirty="0" sz="1400" lang="zh-CN" spc="150">
              <a:solidFill>
                <a:schemeClr val="tx1"/>
              </a:solidFill>
              <a:effectLst/>
              <a:latin typeface="+mn-ea"/>
              <a:sym typeface="+mn-ea"/>
            </a:endParaRPr>
          </a:p>
        </p:txBody>
      </p:sp>
      <p:sp>
        <p:nvSpPr>
          <p:cNvPr id="104971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实践效果：数字化工具和项目式学习相结合，可以提高学生的自主学习能力和实践能力，提高学习效果。</a:t>
            </a:r>
            <a:endParaRPr altLang="en-US" sz="1400" lang="zh-CN" spc="150">
              <a:solidFill>
                <a:schemeClr val="tx1"/>
              </a:solidFill>
              <a:effectLst/>
              <a:latin typeface="+mn-ea"/>
              <a:sym typeface="+mn-ea"/>
            </a:endParaRPr>
          </a:p>
        </p:txBody>
      </p:sp>
      <p:sp>
        <p:nvSpPr>
          <p:cNvPr id="104971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适用范围：适用于各种学科和领域，尤其适合于需要实践操作的课程。</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56"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数字化教育面临的挑战与解决方案</a:t>
            </a:r>
            <a:endParaRPr altLang="en-US" dirty="0" lang="zh-CN">
              <a:solidFill>
                <a:schemeClr val="lt1">
                  <a:lumMod val="100000"/>
                </a:schemeClr>
              </a:solidFill>
            </a:endParaRPr>
          </a:p>
        </p:txBody>
      </p:sp>
      <p:sp>
        <p:nvSpPr>
          <p:cNvPr id="104975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832" name="标题 1"/>
          <p:cNvSpPr>
            <a:spLocks noGrp="1"/>
          </p:cNvSpPr>
          <p:nvPr>
            <p:ph type="title"/>
          </p:nvPr>
        </p:nvSpPr>
        <p:spPr/>
        <p:txBody>
          <a:bodyPr/>
          <a:p>
            <a:r>
              <a:rPr altLang="en-US" lang="zh-CN"/>
              <a:t>挑战一：技术难题</a:t>
            </a:r>
            <a:endParaRPr altLang="en-US" lang="zh-CN"/>
          </a:p>
        </p:txBody>
      </p:sp>
      <p:sp>
        <p:nvSpPr>
          <p:cNvPr id="104983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缺乏统一的技术标准和规范</a:t>
            </a:r>
            <a:endParaRPr altLang="en-US" dirty="0" sz="2000" lang="zh-CN" spc="150">
              <a:solidFill>
                <a:schemeClr val="tx1">
                  <a:lumMod val="85000"/>
                  <a:lumOff val="15000"/>
                </a:schemeClr>
              </a:solidFill>
              <a:latin typeface="+mn-ea"/>
              <a:sym typeface="+mn-ea"/>
            </a:endParaRPr>
          </a:p>
        </p:txBody>
      </p:sp>
      <p:sp>
        <p:nvSpPr>
          <p:cNvPr id="104984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数字化教育资源的质量参差不齐</a:t>
            </a:r>
            <a:endParaRPr altLang="en-US" dirty="0" sz="2000" lang="zh-CN" spc="150">
              <a:solidFill>
                <a:schemeClr val="tx1">
                  <a:lumMod val="85000"/>
                  <a:lumOff val="15000"/>
                </a:schemeClr>
              </a:solidFill>
              <a:latin typeface="+mn-ea"/>
              <a:sym typeface="+mn-ea"/>
            </a:endParaRPr>
          </a:p>
        </p:txBody>
      </p:sp>
      <p:sp>
        <p:nvSpPr>
          <p:cNvPr id="104984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技术更新迅速，难以跟上发展步伐</a:t>
            </a:r>
            <a:endParaRPr altLang="en-US" dirty="0" sz="2000" lang="zh-CN" spc="150">
              <a:solidFill>
                <a:schemeClr val="tx1">
                  <a:lumMod val="85000"/>
                  <a:lumOff val="15000"/>
                </a:schemeClr>
              </a:solidFill>
              <a:latin typeface="+mn-ea"/>
              <a:sym typeface="+mn-ea"/>
            </a:endParaRPr>
          </a:p>
        </p:txBody>
      </p:sp>
      <p:sp>
        <p:nvSpPr>
          <p:cNvPr id="104985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技术应用中的安全性和隐私保护问题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894" name="标题 1"/>
          <p:cNvSpPr>
            <a:spLocks noGrp="1"/>
          </p:cNvSpPr>
          <p:nvPr>
            <p:ph type="title"/>
          </p:nvPr>
        </p:nvSpPr>
        <p:spPr/>
        <p:txBody>
          <a:bodyPr/>
          <a:p>
            <a:r>
              <a:rPr altLang="en-US" lang="zh-CN"/>
              <a:t>挑战二：教育资源不均衡</a:t>
            </a:r>
            <a:endParaRPr altLang="en-US" lang="zh-CN"/>
          </a:p>
        </p:txBody>
      </p:sp>
      <p:sp>
        <p:nvSpPr>
          <p:cNvPr id="1049896"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898"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900"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地区间教育资源差异：不同地区之间教育资源的分布不均衡，导致一些地区的学生无法获得优质的教育资源。</a:t>
            </a:r>
            <a:endParaRPr altLang="en-US" dirty="0" sz="2000" lang="zh-CN" spc="200">
              <a:solidFill>
                <a:schemeClr val="tx1">
                  <a:lumMod val="85000"/>
                  <a:lumOff val="15000"/>
                </a:schemeClr>
              </a:solidFill>
              <a:latin typeface="+mn-ea"/>
              <a:sym typeface="+mn-ea"/>
            </a:endParaRPr>
          </a:p>
        </p:txBody>
      </p:sp>
      <p:sp>
        <p:nvSpPr>
          <p:cNvPr id="1049902"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4"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06"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城乡教育资源差距：城乡之间教育资源的差距也较大，城市学生往往能够获得更好的教育资源和机会。</a:t>
            </a:r>
            <a:endParaRPr altLang="en-US" dirty="0" sz="2000" lang="zh-CN" spc="200">
              <a:solidFill>
                <a:schemeClr val="tx1">
                  <a:lumMod val="85000"/>
                  <a:lumOff val="15000"/>
                </a:schemeClr>
              </a:solidFill>
              <a:latin typeface="+mn-ea"/>
              <a:sym typeface="+mn-ea"/>
            </a:endParaRPr>
          </a:p>
        </p:txBody>
      </p:sp>
      <p:sp>
        <p:nvSpPr>
          <p:cNvPr id="1049908"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0"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12"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不同学校之间的教育资源差距：同一城市的不同学校之间，教育资源的差距也较大，优质学校往往能够获得更多的资源和关注。</a:t>
            </a:r>
            <a:endParaRPr altLang="en-US" dirty="0" sz="2000" lang="zh-CN" spc="200">
              <a:solidFill>
                <a:schemeClr val="tx1">
                  <a:lumMod val="85000"/>
                  <a:lumOff val="15000"/>
                </a:schemeClr>
              </a:solidFill>
              <a:latin typeface="+mn-ea"/>
              <a:sym typeface="+mn-ea"/>
            </a:endParaRPr>
          </a:p>
        </p:txBody>
      </p:sp>
      <p:sp>
        <p:nvSpPr>
          <p:cNvPr id="1049914"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6"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918"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教育资源共享与合作：为了解决教育资源不均衡的问题，需要加强教育资源的共享与合作，促进优质教育资源的流动和普及。</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56" name="标题 1"/>
          <p:cNvSpPr>
            <a:spLocks noGrp="1"/>
          </p:cNvSpPr>
          <p:nvPr>
            <p:ph type="title"/>
          </p:nvPr>
        </p:nvSpPr>
        <p:spPr/>
        <p:txBody>
          <a:bodyPr/>
          <a:p>
            <a:r>
              <a:rPr altLang="en-US" lang="zh-CN"/>
              <a:t>挑战三：教育观念转变</a:t>
            </a:r>
            <a:endParaRPr altLang="en-US" lang="zh-CN"/>
          </a:p>
        </p:txBody>
      </p:sp>
      <p:sp>
        <p:nvSpPr>
          <p:cNvPr id="1049958" name="内容占位符 2"/>
          <p:cNvSpPr>
            <a:spLocks noGrp="1"/>
          </p:cNvSpPr>
          <p:nvPr>
            <p:ph idx="1"/>
          </p:nvPr>
        </p:nvSpPr>
        <p:spPr/>
        <p:txBody>
          <a:bodyPr>
            <a:normAutofit fontScale="65000"/>
          </a:bodyPr>
          <a:p>
            <a:r>
              <a:rPr altLang="en-US" lang="zh-CN"/>
              <a:t>传统教育观念与数字化教育的冲突  传统教育观念注重知识的传授和考试成绩，而数字化教育强调学生的自主学习和个性化发展。这种冲突导致一些教师和家长难以接受数字化教育模式。</a:t>
            </a:r>
            <a:endParaRPr altLang="en-US" lang="zh-CN"/>
          </a:p>
          <a:p>
            <a:pPr lvl="1"/>
            <a:r>
              <a:rPr altLang="en-US" lang="zh-CN"/>
              <a:t>传统教育观念注重知识的传授和考试成绩，而数字化教育强调学生的自主学习和个性化发展。这种冲突导致一些教师和家长难以接受数字化教育模式。</a:t>
            </a:r>
            <a:endParaRPr altLang="en-US" lang="zh-CN"/>
          </a:p>
          <a:p>
            <a:r>
              <a:rPr altLang="en-US" lang="zh-CN"/>
              <a:t>数字化教育对教师角色的挑战  数字化教育需要教师具备数字化技能和教学能力，同时需要转变传统的教学方式，从知识的传授者转变为学生的指导者和合作者。这对一些教师来说是一个巨大的挑战。</a:t>
            </a:r>
            <a:endParaRPr altLang="en-US" lang="zh-CN"/>
          </a:p>
          <a:p>
            <a:pPr lvl="1"/>
            <a:r>
              <a:rPr altLang="en-US" lang="zh-CN"/>
              <a:t>数字化教育需要教师具备数字化技能和教学能力，同时需要转变传统的教学方式，从知识的传授者转变为学生的指导者和合作者。这对一些教师来说是一个巨大的挑战。</a:t>
            </a:r>
            <a:endParaRPr altLang="en-US" lang="zh-CN"/>
          </a:p>
          <a:p>
            <a:r>
              <a:rPr altLang="en-US" lang="zh-CN"/>
              <a:t>数字化教育对学生学习方式的挑战  数字化教育需要学生具备自主学习和合作学习的能力，同时需要适应数字化环境下的学习方式。这对一些学生来说是一个需要逐步适应的过程。</a:t>
            </a:r>
            <a:endParaRPr altLang="en-US" lang="zh-CN"/>
          </a:p>
          <a:p>
            <a:pPr lvl="1"/>
            <a:r>
              <a:rPr altLang="en-US" lang="zh-CN"/>
              <a:t>数字化教育需要学生具备自主学习和合作学习的能力，同时需要适应数字化环境下的学习方式。这对一些学生来说是一个需要逐步适应的过程。</a:t>
            </a:r>
            <a:endParaRPr altLang="en-US" lang="zh-CN"/>
          </a:p>
          <a:p>
            <a:r>
              <a:rPr altLang="en-US" lang="zh-CN"/>
              <a:t>解决方案：加强数字化教育宣传和培训  为了解决数字化教育观念转变的挑战，需要加强数字化教育的宣传和培训，让教师和家长了解数字化教育的优势和应用方式，同时提高教师的数字化教学能力和学生的自主学习能力。</a:t>
            </a:r>
            <a:endParaRPr altLang="en-US" lang="zh-CN"/>
          </a:p>
          <a:p>
            <a:pPr lvl="1"/>
            <a:r>
              <a:rPr altLang="en-US" lang="zh-CN"/>
              <a:t>为了解决数字化教育观念转变的挑战，需要加强数字化教育的宣传和培训，让教师和家长了解数字化教育的优势和应用方式，同时提高教师的数字化教学能力和学生的自主学习能力。</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49996" name="标题 1"/>
          <p:cNvSpPr>
            <a:spLocks noGrp="1"/>
          </p:cNvSpPr>
          <p:nvPr>
            <p:ph type="title"/>
          </p:nvPr>
        </p:nvSpPr>
        <p:spPr/>
        <p:txBody>
          <a:bodyPr/>
          <a:p>
            <a:r>
              <a:rPr altLang="en-US" lang="zh-CN"/>
              <a:t>解决方案一：加强技术研发与推广</a:t>
            </a:r>
            <a:endParaRPr altLang="en-US" lang="zh-CN"/>
          </a:p>
        </p:txBody>
      </p:sp>
      <p:sp>
        <p:nvSpPr>
          <p:cNvPr id="1049998"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0"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2"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加大投入，提高技术研发水平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04"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06"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08"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推广数字化教育技术，提高应用普及率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10"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2"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14"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加强技术培训，提高教师数字化教育能力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016"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018"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020"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建立数字化教育技术标准，促进技术交流与合作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058" name="标题 1"/>
          <p:cNvSpPr>
            <a:spLocks noGrp="1"/>
          </p:cNvSpPr>
          <p:nvPr>
            <p:ph type="title"/>
          </p:nvPr>
        </p:nvSpPr>
        <p:spPr/>
        <p:txBody>
          <a:bodyPr/>
          <a:p>
            <a:r>
              <a:rPr altLang="en-US" lang="zh-CN"/>
              <a:t>解决方案二：促进教育资源共享</a:t>
            </a:r>
            <a:endParaRPr altLang="en-US" lang="zh-CN"/>
          </a:p>
        </p:txBody>
      </p:sp>
      <p:sp>
        <p:nvSpPr>
          <p:cNvPr id="1050060"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2"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4"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6"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68"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0"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2"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4"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建立数字化教育资源共享平台</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加强数字化教育资源的建设和更新</a:t>
            </a:r>
            <a:endParaRPr dirty="0" sz="2000" err="1">
              <a:solidFill>
                <a:schemeClr val="tx1">
                  <a:lumMod val="75000"/>
                  <a:lumOff val="25000"/>
                </a:schemeClr>
              </a:solidFill>
              <a:latin typeface="+mn-ea"/>
              <a:ea typeface="+mn-ea"/>
              <a:cs typeface="+mn-ea"/>
              <a:sym typeface="+mn-lt"/>
            </a:endParaRPr>
          </a:p>
        </p:txBody>
      </p:sp>
      <p:sp>
        <p:nvSpPr>
          <p:cNvPr id="1050080"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2"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4"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86"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88"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0"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2"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4"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鼓励教师和学生使用数字化教育资源</a:t>
            </a:r>
            <a:endParaRPr dirty="0" sz="2000" err="1">
              <a:solidFill>
                <a:schemeClr val="tx1">
                  <a:lumMod val="75000"/>
                  <a:lumOff val="25000"/>
                </a:schemeClr>
              </a:solidFill>
              <a:latin typeface="+mn-ea"/>
              <a:ea typeface="+mn-ea"/>
              <a:cs typeface="+mn-ea"/>
              <a:sym typeface="+mn-lt"/>
            </a:endParaRPr>
          </a:p>
        </p:txBody>
      </p:sp>
      <p:sp>
        <p:nvSpPr>
          <p:cNvPr id="1050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推广在线教育课程和学习资源</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36" name="标题 1"/>
          <p:cNvSpPr>
            <a:spLocks noGrp="1"/>
          </p:cNvSpPr>
          <p:nvPr>
            <p:ph type="title"/>
          </p:nvPr>
        </p:nvSpPr>
        <p:spPr/>
        <p:txBody>
          <a:bodyPr/>
          <a:p>
            <a:r>
              <a:rPr altLang="en-US" lang="zh-CN"/>
              <a:t>解决方案三：推动教育观念更新</a:t>
            </a:r>
            <a:endParaRPr altLang="en-US" lang="zh-CN"/>
          </a:p>
        </p:txBody>
      </p:sp>
      <p:sp>
        <p:nvSpPr>
          <p:cNvPr id="1050138"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40"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2"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更新教育观念：从传统的知识传授转向能力培养</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44"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46"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48"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创新教学方式：采用线上线下相结合的混合式教学模式</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50"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2"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4"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强化教师培训：提高教师数字化教育素养和技能水平</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56"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8"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0" name="TextBox 2"/>
          <p:cNvSpPr txBox="1"/>
          <p:nvPr>
            <p:custDataLst>
              <p:tags r:id="rId12"/>
            </p:custDataLst>
          </p:nvPr>
        </p:nvSpPr>
        <p:spPr>
          <a:xfrm>
            <a:off x="9180549" y="3030566"/>
            <a:ext cx="2303661" cy="1860187"/>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完善数字化教育资源：建设优质数字化教育资源库，实现资源共享</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19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未来数字化教育的发展趋势与展望</a:t>
            </a:r>
            <a:endParaRPr altLang="en-US" dirty="0" lang="zh-CN">
              <a:solidFill>
                <a:schemeClr val="lt1">
                  <a:lumMod val="100000"/>
                </a:schemeClr>
              </a:solidFill>
            </a:endParaRPr>
          </a:p>
        </p:txBody>
      </p:sp>
      <p:sp>
        <p:nvSpPr>
          <p:cNvPr id="1050200"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74" name="标题 1"/>
          <p:cNvSpPr>
            <a:spLocks noGrp="1"/>
          </p:cNvSpPr>
          <p:nvPr>
            <p:ph type="title"/>
          </p:nvPr>
        </p:nvSpPr>
        <p:spPr/>
        <p:txBody>
          <a:bodyPr/>
          <a:p>
            <a:r>
              <a:rPr altLang="en-US" lang="zh-CN"/>
              <a:t>发展趋势一：个性化教育</a:t>
            </a:r>
            <a:endParaRPr altLang="en-US" lang="zh-CN"/>
          </a:p>
        </p:txBody>
      </p:sp>
      <p:sp>
        <p:nvSpPr>
          <p:cNvPr id="1050276"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78"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0"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个性化教育理念的发展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82"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84"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86"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数字化教育平台的建设与完善</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88"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0"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2"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人工智能技术的应用与推广</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294"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296"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298"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未来数字化教育个性化发展的展望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36" name="标题 1"/>
          <p:cNvSpPr>
            <a:spLocks noGrp="1"/>
          </p:cNvSpPr>
          <p:nvPr>
            <p:ph type="title"/>
          </p:nvPr>
        </p:nvSpPr>
        <p:spPr/>
        <p:txBody>
          <a:bodyPr/>
          <a:p>
            <a:r>
              <a:rPr altLang="en-US" lang="zh-CN"/>
              <a:t>发展趋势二：混合式学习</a:t>
            </a:r>
            <a:endParaRPr altLang="en-US" lang="zh-CN"/>
          </a:p>
        </p:txBody>
      </p:sp>
      <p:sp>
        <p:nvSpPr>
          <p:cNvPr id="1050338" name="五边形 16"/>
          <p:cNvSpPr/>
          <p:nvPr>
            <p:custDataLst>
              <p:tags r:id="rId1"/>
            </p:custDataLst>
          </p:nvPr>
        </p:nvSpPr>
        <p:spPr>
          <a:xfrm rot="16200000" flipH="1">
            <a:off x="7143144" y="1492417"/>
            <a:ext cx="864895" cy="251665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0" name="五边形 17"/>
          <p:cNvSpPr/>
          <p:nvPr>
            <p:custDataLst>
              <p:tags r:id="rId2"/>
            </p:custDataLst>
          </p:nvPr>
        </p:nvSpPr>
        <p:spPr>
          <a:xfrm rot="16200000" flipH="1">
            <a:off x="7164521"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2" name="任意多边形 18"/>
          <p:cNvSpPr/>
          <p:nvPr>
            <p:custDataLst>
              <p:tags r:id="rId3"/>
            </p:custDataLst>
          </p:nvPr>
        </p:nvSpPr>
        <p:spPr>
          <a:xfrm>
            <a:off x="6446128"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4" name="任意多边形 19"/>
          <p:cNvSpPr/>
          <p:nvPr>
            <p:custDataLst>
              <p:tags r:id="rId4"/>
            </p:custDataLst>
          </p:nvPr>
        </p:nvSpPr>
        <p:spPr>
          <a:xfrm flipV="1">
            <a:off x="6317219" y="1668615"/>
            <a:ext cx="2516658"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6" name="五边形 2"/>
          <p:cNvSpPr/>
          <p:nvPr>
            <p:custDataLst>
              <p:tags r:id="rId5"/>
            </p:custDataLst>
          </p:nvPr>
        </p:nvSpPr>
        <p:spPr>
          <a:xfrm rot="16200000" flipH="1">
            <a:off x="1377213" y="1493065"/>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48" name="五边形 3"/>
          <p:cNvSpPr/>
          <p:nvPr>
            <p:custDataLst>
              <p:tags r:id="rId6"/>
            </p:custDataLst>
          </p:nvPr>
        </p:nvSpPr>
        <p:spPr>
          <a:xfrm rot="16200000" flipH="1">
            <a:off x="1399885" y="4296029"/>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0" name="任意多边形 4"/>
          <p:cNvSpPr/>
          <p:nvPr>
            <p:custDataLst>
              <p:tags r:id="rId7"/>
            </p:custDataLst>
          </p:nvPr>
        </p:nvSpPr>
        <p:spPr>
          <a:xfrm>
            <a:off x="681492" y="2315104"/>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2" name="任意多边形 5"/>
          <p:cNvSpPr/>
          <p:nvPr>
            <p:custDataLst>
              <p:tags r:id="rId8"/>
            </p:custDataLst>
          </p:nvPr>
        </p:nvSpPr>
        <p:spPr>
          <a:xfrm flipV="1">
            <a:off x="551935" y="1668615"/>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681492"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定义：混合式学习是一种将在线学习和面对面学习相结合的学习方式。</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46128" y="3032202"/>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发展趋势：随着数字化教育的发展，混合式学习将成为未来主流的学习方式之一。</a:t>
            </a:r>
            <a:endParaRPr dirty="0" err="1">
              <a:solidFill>
                <a:schemeClr val="tx1">
                  <a:lumMod val="75000"/>
                  <a:lumOff val="25000"/>
                </a:schemeClr>
              </a:solidFill>
              <a:latin typeface="+mn-ea"/>
              <a:ea typeface="+mn-ea"/>
              <a:cs typeface="+mn-ea"/>
              <a:sym typeface="+mn-lt"/>
            </a:endParaRPr>
          </a:p>
        </p:txBody>
      </p:sp>
      <p:sp>
        <p:nvSpPr>
          <p:cNvPr id="1050358" name="五边形 9"/>
          <p:cNvSpPr/>
          <p:nvPr>
            <p:custDataLst>
              <p:tags r:id="rId11"/>
            </p:custDataLst>
          </p:nvPr>
        </p:nvSpPr>
        <p:spPr>
          <a:xfrm rot="16200000" flipH="1">
            <a:off x="4334350" y="1506021"/>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0" name="五边形 10"/>
          <p:cNvSpPr/>
          <p:nvPr>
            <p:custDataLst>
              <p:tags r:id="rId12"/>
            </p:custDataLst>
          </p:nvPr>
        </p:nvSpPr>
        <p:spPr>
          <a:xfrm rot="16200000" flipH="1">
            <a:off x="4356374" y="4308985"/>
            <a:ext cx="822202" cy="225829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任意多边形 11"/>
          <p:cNvSpPr/>
          <p:nvPr>
            <p:custDataLst>
              <p:tags r:id="rId13"/>
            </p:custDataLst>
          </p:nvPr>
        </p:nvSpPr>
        <p:spPr>
          <a:xfrm>
            <a:off x="3637981" y="2327412"/>
            <a:ext cx="2258294"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64" name="任意多边形 12"/>
          <p:cNvSpPr/>
          <p:nvPr>
            <p:custDataLst>
              <p:tags r:id="rId14"/>
            </p:custDataLst>
          </p:nvPr>
        </p:nvSpPr>
        <p:spPr>
          <a:xfrm flipV="1">
            <a:off x="3509072" y="1682218"/>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五边形 23"/>
          <p:cNvSpPr/>
          <p:nvPr>
            <p:custDataLst>
              <p:tags r:id="rId15"/>
            </p:custDataLst>
          </p:nvPr>
        </p:nvSpPr>
        <p:spPr>
          <a:xfrm rot="16200000" flipH="1">
            <a:off x="9950643" y="1531284"/>
            <a:ext cx="864895" cy="2515186"/>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五边形 24"/>
          <p:cNvSpPr/>
          <p:nvPr>
            <p:custDataLst>
              <p:tags r:id="rId16"/>
            </p:custDataLst>
          </p:nvPr>
        </p:nvSpPr>
        <p:spPr>
          <a:xfrm rot="16200000" flipH="1">
            <a:off x="9972667" y="4332953"/>
            <a:ext cx="822202" cy="2259766"/>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0" name="任意多边形 25"/>
          <p:cNvSpPr/>
          <p:nvPr>
            <p:custDataLst>
              <p:tags r:id="rId17"/>
            </p:custDataLst>
          </p:nvPr>
        </p:nvSpPr>
        <p:spPr>
          <a:xfrm>
            <a:off x="9253626" y="2352675"/>
            <a:ext cx="2259766" cy="3408051"/>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2" name="任意多边形 26"/>
          <p:cNvSpPr/>
          <p:nvPr>
            <p:custDataLst>
              <p:tags r:id="rId18"/>
            </p:custDataLst>
          </p:nvPr>
        </p:nvSpPr>
        <p:spPr>
          <a:xfrm flipV="1">
            <a:off x="9125365" y="1707482"/>
            <a:ext cx="2515186" cy="1209379"/>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54274" y="3069773"/>
            <a:ext cx="2258294" cy="2034689"/>
          </a:xfrm>
          <a:prstGeom prst="rect"/>
          <a:noFill/>
          <a:ln>
            <a:noFill/>
          </a:ln>
        </p:spPr>
        <p:txBody>
          <a:bodyPr wrap="square">
            <a:normAutofit fontScale="90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展望：未来，混合式学习将更加注重个性化、智能化和互动性，为学习者提供更加高效、便捷的学习体验。</a:t>
            </a:r>
            <a:endParaRPr dirty="0" sz="2000" err="1">
              <a:solidFill>
                <a:schemeClr val="tx1">
                  <a:lumMod val="75000"/>
                  <a:lumOff val="25000"/>
                </a:schemeClr>
              </a:solidFill>
              <a:latin typeface="+mn-ea"/>
              <a:ea typeface="+mn-ea"/>
              <a:cs typeface="+mn-ea"/>
              <a:sym typeface="+mn-lt"/>
            </a:endParaRPr>
          </a:p>
        </p:txBody>
      </p:sp>
      <p:sp>
        <p:nvSpPr>
          <p:cNvPr id="10503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37981" y="3044509"/>
            <a:ext cx="2258294" cy="2034689"/>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优势：可以充分利用在线学习的灵活性和面对面学习的互动性，提高学习效果。</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14" name="标题 1"/>
          <p:cNvSpPr>
            <a:spLocks noGrp="1"/>
          </p:cNvSpPr>
          <p:nvPr>
            <p:ph type="title"/>
          </p:nvPr>
        </p:nvSpPr>
        <p:spPr/>
        <p:txBody>
          <a:bodyPr/>
          <a:p>
            <a:r>
              <a:rPr altLang="en-US" lang="zh-CN"/>
              <a:t>发展趋势三：智能化教育</a:t>
            </a:r>
            <a:endParaRPr altLang="en-US" lang="zh-CN"/>
          </a:p>
        </p:txBody>
      </p:sp>
      <p:sp>
        <p:nvSpPr>
          <p:cNvPr id="105041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1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人工智能技术在教育中的应用</a:t>
            </a:r>
            <a:endParaRPr altLang="en-US" dirty="0" sz="2000" lang="zh-CN" spc="150">
              <a:solidFill>
                <a:schemeClr val="tx1">
                  <a:lumMod val="85000"/>
                  <a:lumOff val="15000"/>
                </a:schemeClr>
              </a:solidFill>
              <a:latin typeface="+mn-ea"/>
              <a:sym typeface="+mn-ea"/>
            </a:endParaRPr>
          </a:p>
        </p:txBody>
      </p:sp>
      <p:sp>
        <p:nvSpPr>
          <p:cNvPr id="105042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2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智能教学、智能辅导和智能评估</a:t>
            </a:r>
            <a:endParaRPr altLang="en-US" dirty="0" sz="2000" lang="zh-CN" spc="150">
              <a:solidFill>
                <a:schemeClr val="tx1">
                  <a:lumMod val="85000"/>
                  <a:lumOff val="15000"/>
                </a:schemeClr>
              </a:solidFill>
              <a:latin typeface="+mn-ea"/>
              <a:sym typeface="+mn-ea"/>
            </a:endParaRPr>
          </a:p>
        </p:txBody>
      </p:sp>
      <p:sp>
        <p:nvSpPr>
          <p:cNvPr id="105042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个性化学习体验和精准推荐</a:t>
            </a:r>
            <a:endParaRPr altLang="en-US" dirty="0" sz="2000" lang="zh-CN" spc="150">
              <a:solidFill>
                <a:schemeClr val="tx1">
                  <a:lumMod val="85000"/>
                  <a:lumOff val="15000"/>
                </a:schemeClr>
              </a:solidFill>
              <a:latin typeface="+mn-ea"/>
              <a:sym typeface="+mn-ea"/>
            </a:endParaRPr>
          </a:p>
        </p:txBody>
      </p:sp>
      <p:sp>
        <p:nvSpPr>
          <p:cNvPr id="105043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3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未来数字化教育将更加智能化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76" name="标题 1"/>
          <p:cNvSpPr>
            <a:spLocks noGrp="1"/>
          </p:cNvSpPr>
          <p:nvPr>
            <p:ph type="title"/>
          </p:nvPr>
        </p:nvSpPr>
        <p:spPr/>
        <p:txBody>
          <a:bodyPr/>
          <a:p>
            <a:r>
              <a:rPr altLang="en-US" lang="zh-CN"/>
              <a:t>展望未来数字化教育的美好前景</a:t>
            </a:r>
            <a:endParaRPr altLang="en-US" lang="zh-CN"/>
          </a:p>
        </p:txBody>
      </p:sp>
      <p:sp>
        <p:nvSpPr>
          <p:cNvPr id="1050478"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80"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82"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84"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86"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88"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490"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492"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494"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未来数字化教育将更加智能化，提高教学效率和质量</a:t>
            </a:r>
            <a:endParaRPr altLang="en-US" dirty="0" sz="2400" lang="zh-CN">
              <a:latin typeface="+mn-ea"/>
              <a:ea typeface="+mn-ea"/>
            </a:endParaRPr>
          </a:p>
        </p:txBody>
      </p:sp>
      <p:sp>
        <p:nvSpPr>
          <p:cNvPr id="1050496"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未来数字化教育将更加多元化，拓展学生的学习方式和途径</a:t>
            </a:r>
            <a:endParaRPr altLang="en-US" dirty="0" sz="2400" lang="zh-CN">
              <a:latin typeface="+mn-ea"/>
              <a:ea typeface="+mn-ea"/>
            </a:endParaRPr>
          </a:p>
        </p:txBody>
      </p:sp>
      <p:sp>
        <p:nvSpPr>
          <p:cNvPr id="1050498"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未来数字化教育将更加普及，覆盖更广泛的人群</a:t>
            </a:r>
            <a:endParaRPr altLang="en-US" dirty="0" sz="2400" lang="zh-CN">
              <a:latin typeface="+mn-ea"/>
              <a:ea typeface="+mn-ea"/>
            </a:endParaRPr>
          </a:p>
        </p:txBody>
      </p:sp>
      <p:sp>
        <p:nvSpPr>
          <p:cNvPr id="1050500"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数字化教育将更加个性化，满足不同学生的需求</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538"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540"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542"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544"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7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2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7_4*l_h_f*1_4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7_4*l_h_a*1_4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7_4*l_h_f*1_3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7_4*l_h_a*1_3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7_4*l_h_f*1_1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7_4*l_h_a*1_1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7_4*l_h_f*1_2_1"/>
  <p:tag name="KSO_WM_TEMPLATE_CATEGORY" val="diagram"/>
  <p:tag name="KSO_WM_TEMPLATE_INDEX" val="2023168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7_4*l_h_a*1_2_1"/>
  <p:tag name="KSO_WM_TEMPLATE_CATEGORY" val="diagram"/>
  <p:tag name="KSO_WM_TEMPLATE_INDEX" val="2023168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3"/>
  <p:tag name="KSO_WM_UNIT_TEXT_FILL_TYPE" val="3"/>
  <p:tag name="KSO_WM_DIAGRAM_MAX_ITEMCNT" val="6"/>
  <p:tag name="KSO_WM_DIAGRAM_MIN_ITEMCNT" val="1"/>
  <p:tag name="KSO_WM_DIAGRAM_VIRTUALLY_FRAME" val="{&quot;height&quot;:390.68031496062986,&quot;width&quot;:459.55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949999988079071,&quot;colorType&quot;:1,&quot;foreColorIndex&quot;:5,&quot;pos&quot;:0,&quot;transparency&quot;:0},{&quot;brightness&quot;:0.949999988079071,&quot;colorType&quot;:1,&quot;foreColorIndex&quot;:5,&quot;pos&quot;:0,&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49.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2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381.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V1923A</dc:creator>
  <dcterms:created xsi:type="dcterms:W3CDTF">2023-12-15T18:28:32Z</dcterms:created>
  <dcterms:modified xsi:type="dcterms:W3CDTF">2023-12-15T18:28:32Z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9917871e3f3847feb2664dac2ed94ab5_21</vt:lpwstr>
  </property>
</Properties>
</file>