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85" r:id="rId1"/>
    <p:sldMasterId id="2147485322" r:id="rId2"/>
  </p:sldMasterIdLst>
  <p:notesMasterIdLst>
    <p:notesMasterId r:id="rId3"/>
  </p:notesMasterIdLst>
  <p:sldIdLst>
    <p:sldId id="1010" r:id="rId4"/>
    <p:sldId id="1015" r:id="rId5"/>
    <p:sldId id="1019" r:id="rId6"/>
    <p:sldId id="1022" r:id="rId7"/>
    <p:sldId id="1028" r:id="rId9"/>
    <p:sldId id="1031" r:id="rId10"/>
    <p:sldId id="1034" r:id="rId11"/>
    <p:sldId id="1040" r:id="rId13"/>
    <p:sldId id="1043" r:id="rId14"/>
    <p:sldId id="1046" r:id="rId15"/>
    <p:sldId id="1049" r:id="rId16"/>
    <p:sldId id="1052" r:id="rId17"/>
    <p:sldId id="1058" r:id="rId19"/>
    <p:sldId id="1061" r:id="rId20"/>
    <p:sldId id="1064" r:id="rId21"/>
    <p:sldId id="1067" r:id="rId22"/>
    <p:sldId id="1073" r:id="rId24"/>
    <p:sldId id="1076" r:id="rId25"/>
    <p:sldId id="1079" r:id="rId26"/>
    <p:sldId id="1085" r:id="rId28"/>
    <p:sldId id="1088" r:id="rId29"/>
    <p:sldId id="1091" r:id="rId30"/>
    <p:sldId id="109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86" r:id="rId1"/>
    <p:sldLayoutId id="2147485287" r:id="rId2"/>
    <p:sldLayoutId id="2147485288" r:id="rId3"/>
    <p:sldLayoutId id="2147485289" r:id="rId4"/>
    <p:sldLayoutId id="2147485290" r:id="rId5"/>
    <p:sldLayoutId id="2147485291" r:id="rId6"/>
    <p:sldLayoutId id="2147485292" r:id="rId7"/>
    <p:sldLayoutId id="2147485293" r:id="rId8"/>
    <p:sldLayoutId id="2147485294" r:id="rId9"/>
    <p:sldLayoutId id="2147485295" r:id="rId10"/>
    <p:sldLayoutId id="21474852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tags" Target="../tags/tag269.xml"/><Relationship Id="rId31" Type="http://schemas.openxmlformats.org/officeDocument/2006/relationships/tags" Target="../tags/tag270.xml"/><Relationship Id="rId32" Type="http://schemas.openxmlformats.org/officeDocument/2006/relationships/tags" Target="../tags/tag271.xml"/><Relationship Id="rId33" Type="http://schemas.openxmlformats.org/officeDocument/2006/relationships/tags" Target="../tags/tag272.xml"/><Relationship Id="rId34" Type="http://schemas.openxmlformats.org/officeDocument/2006/relationships/tags" Target="../tags/tag273.xml"/><Relationship Id="rId35" Type="http://schemas.openxmlformats.org/officeDocument/2006/relationships/tags" Target="../tags/tag274.xml"/><Relationship Id="rId36" Type="http://schemas.openxmlformats.org/officeDocument/2006/relationships/tags" Target="../tags/tag275.xml"/><Relationship Id="rId37" Type="http://schemas.openxmlformats.org/officeDocument/2006/relationships/tags" Target="../tags/tag276.xml"/><Relationship Id="rId38" Type="http://schemas.openxmlformats.org/officeDocument/2006/relationships/tags" Target="../tags/tag277.xml"/><Relationship Id="rId39" Type="http://schemas.openxmlformats.org/officeDocument/2006/relationships/tags" Target="../tags/tag278.xml"/><Relationship Id="rId40" Type="http://schemas.openxmlformats.org/officeDocument/2006/relationships/tags" Target="../tags/tag279.xml"/><Relationship Id="rId41" Type="http://schemas.openxmlformats.org/officeDocument/2006/relationships/tags" Target="../tags/tag280.xml"/><Relationship Id="rId42" Type="http://schemas.openxmlformats.org/officeDocument/2006/relationships/tags" Target="../tags/tag281.xml"/><Relationship Id="rId43" Type="http://schemas.openxmlformats.org/officeDocument/2006/relationships/tags" Target="../tags/tag282.xml"/><Relationship Id="rId44" Type="http://schemas.openxmlformats.org/officeDocument/2006/relationships/tags" Target="../tags/tag283.xml"/><Relationship Id="rId45" Type="http://schemas.openxmlformats.org/officeDocument/2006/relationships/tags" Target="../tags/tag284.xml"/><Relationship Id="rId46" Type="http://schemas.openxmlformats.org/officeDocument/2006/relationships/tags" Target="../tags/tag285.xml"/><Relationship Id="rId47" Type="http://schemas.openxmlformats.org/officeDocument/2006/relationships/tags" Target="../tags/tag286.xml"/><Relationship Id="rId48" Type="http://schemas.openxmlformats.org/officeDocument/2006/relationships/tags" Target="../tags/tag287.xml"/><Relationship Id="rId4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教育革命的引擎：数字校园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数字校园的定义与背景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数字校园的建设内容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数字校园的实践案例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数字校园的核心理念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数字校园的定义与背景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数字校园的定义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数字校园是一种基于互联网的计算方式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数字校园是一种基于云计算的计算方式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数字校园是一种基于物联网的计算方式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数字校园是一种基于大数据的计算方式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数字校园的发展背景</a:t>
            </a:r>
            <a:endParaRPr altLang="en-US" lang="zh-CN"/>
          </a:p>
        </p:txBody>
      </p:sp>
      <p:sp>
        <p:nvSpPr>
          <p:cNvPr id="10490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信息技术的发展：计算机、互联网、移动设备的普及为数字校园的发展提供了技术基础。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教育改革的需求：传统教育模式已经无法满足现代教育的需求，数字校园成为教育改革的重要方向。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政策支持：政府出台了一系列政策，鼓励和支持数字校园的发展。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社会经济的影响：社会经济的发展对人才的需求不断提高，数字校园能够更好地满足这种需求。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数字校园的建设内容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基础设施建设</a:t>
            </a:r>
            <a:endParaRPr altLang="en-US" lang="zh-CN"/>
          </a:p>
        </p:txBody>
      </p:sp>
      <p:sp>
        <p:nvSpPr>
          <p:cNvPr id="10492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软件设施：包括操作系统、办公软件、教学软件等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硬件设施：包括计算机、网络、服务器等设备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数字资源：包括电子图书、在线课程、教学资源库等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信息化人才：包括教师、学生和技术人员等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资源建设</a:t>
            </a:r>
            <a:endParaRPr altLang="en-US" lang="zh-CN"/>
          </a:p>
        </p:txBody>
      </p:sp>
      <p:sp>
        <p:nvSpPr>
          <p:cNvPr id="10492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数字资源库：建立涵盖各类学科、领域的数字资源库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数字教材：开发适合不同年级、学科的数字教材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数字图书馆：提供海量电子图书、期刊论文等资源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数字实验室：模拟实验环境，提供实验数据和结果分析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平台建设</a:t>
            </a:r>
            <a:endParaRPr altLang="en-US" lang="zh-CN"/>
          </a:p>
        </p:txBody>
      </p:sp>
      <p:sp>
        <p:nvSpPr>
          <p:cNvPr id="10493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数字化教学平台：提供在线课程、学习资源、互动教学等功能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数字化服务平台：提供在线咨询、答疑、评估等服务，满足学生个性化需求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数字化资源平台：整合各类教育资源，实现资源共享和优化配置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数字化管理平台：实现学生、教师、学校等各方面的信息化管理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智慧教育建设</a:t>
            </a:r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数字化教育资源建设：提供丰富的教学资源和工具，满足不同学科和年级的需求。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智能化教学管理：通过大数据、人工智能等技术，实现教学过程的智能化管理和个性化推荐。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在线学习平台：提供在线学习平台，支持学生自主学习和合作学习，提高学习效果和兴趣。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数字化校园文化：通过数字化手段，营造校园文化氛围，增强学生的归属感和凝聚力。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数字校园的核心理念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以学生为中心</a:t>
            </a:r>
            <a:endParaRPr altLang="en-US" lang="zh-CN"/>
          </a:p>
        </p:txBody>
      </p:sp>
      <p:sp>
        <p:nvSpPr>
          <p:cNvPr id="10495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定义：数字校园的核心理念，强调学生的主体地位和个性化需求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特点：个性化教学、自主学习、合作学习等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优势：提高学生学习兴趣和积极性，促进全面发展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实践：利用数字技术，如大数据、人工智能等，实现个性化教学和自主学习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智能化、个性化教育</a:t>
            </a:r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智能化教育：利用先进的信息技术，如人工智能、大数据等，实现教育资源的优化配置和高效利用，提高教育质量和效率。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个性化教育：根据学生的个性特点和需求，制定个性化的教学计划和方案，关注学生的全面发展，培养学生的创新能力和综合素质。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数字校园的核心理念：以智能化、个性化教育为核心，构建一个开放、共享、互动的数字校园环境，推动教育教学的改革和创新。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数字校园的实践探索：通过数字化技术手段，实现教育资源的共享和优化配置，提高教育教学的效率和质量，培养学生的创新能力和综合素质。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lnSpcReduction="20000"/>
          </a:bodyPr>
          <a:p>
            <a:r>
              <a:rPr altLang="en-US" lang="zh-CN"/>
              <a:t>开放：数字校园提供开放的教育资源，学生可以随时随地学习，不受时间和地点的限制。</a:t>
            </a:r>
            <a:endParaRPr altLang="en-US" lang="zh-CN"/>
          </a:p>
          <a:p>
            <a:r>
              <a:rPr altLang="en-US" lang="zh-CN"/>
              <a:t>共享：数字校园可以实现教育资源的共享，提高教育资源的利用效率，促进教育公平。</a:t>
            </a:r>
            <a:endParaRPr altLang="en-US" lang="zh-CN"/>
          </a:p>
          <a:p>
            <a:r>
              <a:rPr altLang="en-US" lang="zh-CN"/>
              <a:t>协同：数字校园可以实现教师、学生、家长等各方之间的协同，共同促进学生的学习和发展。  我正在写一份主题为“教育革命的引擎：数字校园”的PPT,现在准备介绍“数字校园的核心理念”,请帮我生成“个性化学习”为标题的内容 个性化学习</a:t>
            </a:r>
            <a:endParaRPr altLang="en-US" lang="zh-CN"/>
          </a:p>
          <a:p>
            <a:pPr lvl="1"/>
            <a:r>
              <a:rPr altLang="en-US" lang="zh-CN"/>
              <a:t>我正在写一份主题为“教育革命的引擎：数字校园”的PPT,现在准备介绍“数字校园的核心理念”,请帮我生成“个性化学习”为标题的内容</a:t>
            </a:r>
            <a:endParaRPr altLang="en-US" lang="zh-CN"/>
          </a:p>
          <a:p>
            <a:pPr lvl="1"/>
            <a:r>
              <a:rPr altLang="en-US" lang="zh-CN"/>
              <a:t>个性化学习</a:t>
            </a:r>
            <a:endParaRPr altLang="en-US" lang="zh-CN"/>
          </a:p>
          <a:p>
            <a:r>
              <a:rPr altLang="en-US" lang="zh-CN"/>
              <a:t>数字校园支持个性化学习，根据学生的兴趣、能力和需求，提供个性化的学习资源和教学方案。</a:t>
            </a:r>
            <a:endParaRPr altLang="en-US" lang="zh-CN"/>
          </a:p>
          <a:p>
            <a:r>
              <a:rPr altLang="en-US" lang="zh-CN"/>
              <a:t>数字校园可以通过数据分析，了解学生的学习情况和需求，为个性化学习提供科学依据。</a:t>
            </a:r>
            <a:endParaRPr altLang="en-US" lang="zh-CN"/>
          </a:p>
          <a:p>
            <a:r>
              <a:rPr altLang="en-US" lang="zh-CN"/>
              <a:t>数字校园可以通过智能推荐，为学生提供个性化的学习路径和资源推荐，提高学习效果。</a:t>
            </a:r>
            <a:endParaRPr altLang="en-US" lang="zh-CN"/>
          </a:p>
          <a:p>
            <a:r>
              <a:rPr altLang="en-US" lang="zh-CN"/>
              <a:t>数字校园可以通过互动交流，鼓励学生自主学习和合作学习，培养学生的创新能力和协作精神。</a:t>
            </a:r>
            <a:endParaRPr altLang="en-US" lang="zh-CN"/>
          </a:p>
        </p:txBody>
      </p:sp>
      <p:sp>
        <p:nvSpPr>
          <p:cNvPr id="10496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开放、共享、协同的教育环境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6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数字校园的实践案例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某地区数字校园建设案例</a:t>
            </a:r>
            <a:endParaRPr altLang="en-US" lang="zh-CN"/>
          </a:p>
        </p:txBody>
      </p:sp>
      <p:sp>
        <p:nvSpPr>
          <p:cNvPr id="10497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案例背景：介绍该地区的数字校园建设背景和目标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经验总结：总结该地区数字校园建设的经验和教训，为其他地区提供参考和借鉴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实施效果：阐述该地区数字校园建设实施后的效果和影响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建设内容：详细介绍该地区数字校园建设的具体内容和实施步骤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某学校数字校园建设案例</a:t>
            </a:r>
            <a:endParaRPr altLang="en-US" lang="zh-CN"/>
          </a:p>
        </p:txBody>
      </p:sp>
      <p:sp>
        <p:nvSpPr>
          <p:cNvPr id="1049844" name="矩形: 圆角"/>
          <p:cNvSpPr/>
          <p:nvPr>
            <p:custDataLst>
              <p:tags r:id="rId1"/>
            </p:custDataLst>
          </p:nvPr>
        </p:nvSpPr>
        <p:spPr>
          <a:xfrm>
            <a:off x="636266" y="1614575"/>
            <a:ext cx="5172132" cy="1221477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直角三角形"/>
          <p:cNvSpPr/>
          <p:nvPr>
            <p:custDataLst>
              <p:tags r:id="rId2"/>
            </p:custDataLst>
          </p:nvPr>
        </p:nvSpPr>
        <p:spPr>
          <a:xfrm>
            <a:off x="1616995" y="1498636"/>
            <a:ext cx="119735" cy="118471"/>
          </a:xfrm>
          <a:prstGeom prst="rtTriangle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: 圆角"/>
          <p:cNvSpPr/>
          <p:nvPr>
            <p:custDataLst>
              <p:tags r:id="rId3"/>
            </p:custDataLst>
          </p:nvPr>
        </p:nvSpPr>
        <p:spPr>
          <a:xfrm>
            <a:off x="974580" y="1490400"/>
            <a:ext cx="660608" cy="804604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装饰3"/>
          <p:cNvSpPr/>
          <p:nvPr>
            <p:custDataLst>
              <p:tags r:id="rId4"/>
            </p:custDataLst>
          </p:nvPr>
        </p:nvSpPr>
        <p:spPr>
          <a:xfrm>
            <a:off x="5315005" y="2654225"/>
            <a:ext cx="506837" cy="190064"/>
          </a:xfrm>
          <a:custGeom>
            <a:avLst/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52" name="装饰2"/>
          <p:cNvSpPr/>
          <p:nvPr>
            <p:custDataLst>
              <p:tags r:id="rId5"/>
            </p:custDataLst>
          </p:nvPr>
        </p:nvSpPr>
        <p:spPr>
          <a:xfrm>
            <a:off x="5631778" y="2337451"/>
            <a:ext cx="190064" cy="506837"/>
          </a:xfrm>
          <a:custGeom>
            <a:avLst/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54" name="装饰1"/>
          <p:cNvSpPr/>
          <p:nvPr>
            <p:custDataLst>
              <p:tags r:id="rId6"/>
            </p:custDataLst>
          </p:nvPr>
        </p:nvSpPr>
        <p:spPr>
          <a:xfrm>
            <a:off x="5269390" y="2300072"/>
            <a:ext cx="548018" cy="548018"/>
          </a:xfrm>
          <a:custGeom>
            <a:avLst/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56" name="文本框 18"/>
          <p:cNvSpPr txBox="1"/>
          <p:nvPr>
            <p:custDataLst>
              <p:tags r:id="rId7"/>
            </p:custDataLst>
          </p:nvPr>
        </p:nvSpPr>
        <p:spPr>
          <a:xfrm>
            <a:off x="1034133" y="1765993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01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858" name="文本框 22"/>
          <p:cNvSpPr txBox="1"/>
          <p:nvPr>
            <p:custDataLst>
              <p:tags r:id="rId8"/>
            </p:custDataLst>
          </p:nvPr>
        </p:nvSpPr>
        <p:spPr>
          <a:xfrm>
            <a:off x="1895122" y="1765993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案例背景：某学校在数字校园建设方面的实践历程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60" name="矩形: 圆角"/>
          <p:cNvSpPr/>
          <p:nvPr>
            <p:custDataLst>
              <p:tags r:id="rId9"/>
            </p:custDataLst>
          </p:nvPr>
        </p:nvSpPr>
        <p:spPr>
          <a:xfrm>
            <a:off x="6377462" y="3364430"/>
            <a:ext cx="5172132" cy="1221198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62" name="直角三角形"/>
          <p:cNvSpPr/>
          <p:nvPr>
            <p:custDataLst>
              <p:tags r:id="rId10"/>
            </p:custDataLst>
          </p:nvPr>
        </p:nvSpPr>
        <p:spPr>
          <a:xfrm>
            <a:off x="10406817" y="3246590"/>
            <a:ext cx="119736" cy="118473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64" name="矩形: 圆角"/>
          <p:cNvSpPr/>
          <p:nvPr>
            <p:custDataLst>
              <p:tags r:id="rId11"/>
            </p:custDataLst>
          </p:nvPr>
        </p:nvSpPr>
        <p:spPr>
          <a:xfrm>
            <a:off x="10508184" y="3238354"/>
            <a:ext cx="660609" cy="804604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66" name="装饰12"/>
          <p:cNvSpPr/>
          <p:nvPr>
            <p:custDataLst>
              <p:tags r:id="rId12"/>
            </p:custDataLst>
          </p:nvPr>
        </p:nvSpPr>
        <p:spPr>
          <a:xfrm>
            <a:off x="6374928" y="3350492"/>
            <a:ext cx="190064" cy="506837"/>
          </a:xfrm>
          <a:custGeom>
            <a:avLst/>
            <a:gdLst>
              <a:gd name="connsiteX0" fmla="*/ 95251 w 190501"/>
              <a:gd name="connsiteY0" fmla="*/ 1 h 508000"/>
              <a:gd name="connsiteX1" fmla="*/ 190501 w 190501"/>
              <a:gd name="connsiteY1" fmla="*/ 95254 h 508000"/>
              <a:gd name="connsiteX2" fmla="*/ 190499 w 190501"/>
              <a:gd name="connsiteY2" fmla="*/ 412751 h 508000"/>
              <a:gd name="connsiteX3" fmla="*/ 95253 w 190501"/>
              <a:gd name="connsiteY3" fmla="*/ 508000 h 508000"/>
              <a:gd name="connsiteX4" fmla="*/ 0 w 190501"/>
              <a:gd name="connsiteY4" fmla="*/ 412750 h 508000"/>
              <a:gd name="connsiteX5" fmla="*/ 2 w 190501"/>
              <a:gd name="connsiteY5" fmla="*/ 95245 h 508000"/>
              <a:gd name="connsiteX6" fmla="*/ 95251 w 190501"/>
              <a:gd name="connsiteY6" fmla="*/ 1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1" h="508000">
                <a:moveTo>
                  <a:pt x="95251" y="1"/>
                </a:moveTo>
                <a:cubicBezTo>
                  <a:pt x="147857" y="-2"/>
                  <a:pt x="190506" y="42645"/>
                  <a:pt x="190501" y="95254"/>
                </a:cubicBezTo>
                <a:lnTo>
                  <a:pt x="190499" y="412751"/>
                </a:lnTo>
                <a:cubicBezTo>
                  <a:pt x="190508" y="465352"/>
                  <a:pt x="147855" y="507997"/>
                  <a:pt x="95253" y="508000"/>
                </a:cubicBezTo>
                <a:cubicBezTo>
                  <a:pt x="42646" y="508001"/>
                  <a:pt x="4" y="465352"/>
                  <a:pt x="0" y="412750"/>
                </a:cubicBezTo>
                <a:lnTo>
                  <a:pt x="2" y="95245"/>
                </a:lnTo>
                <a:cubicBezTo>
                  <a:pt x="-1" y="42641"/>
                  <a:pt x="42653" y="-5"/>
                  <a:pt x="95251" y="1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68" name="装饰11"/>
          <p:cNvSpPr/>
          <p:nvPr>
            <p:custDataLst>
              <p:tags r:id="rId13"/>
            </p:custDataLst>
          </p:nvPr>
        </p:nvSpPr>
        <p:spPr>
          <a:xfrm>
            <a:off x="6374928" y="3350492"/>
            <a:ext cx="506837" cy="190064"/>
          </a:xfrm>
          <a:custGeom>
            <a:avLst/>
            <a:gdLst>
              <a:gd name="connsiteX0" fmla="*/ 412751 w 508001"/>
              <a:gd name="connsiteY0" fmla="*/ 1 h 190500"/>
              <a:gd name="connsiteX1" fmla="*/ 508001 w 508001"/>
              <a:gd name="connsiteY1" fmla="*/ 95250 h 190500"/>
              <a:gd name="connsiteX2" fmla="*/ 412750 w 508001"/>
              <a:gd name="connsiteY2" fmla="*/ 190497 h 190500"/>
              <a:gd name="connsiteX3" fmla="*/ 95249 w 508001"/>
              <a:gd name="connsiteY3" fmla="*/ 190500 h 190500"/>
              <a:gd name="connsiteX4" fmla="*/ 0 w 508001"/>
              <a:gd name="connsiteY4" fmla="*/ 95247 h 190500"/>
              <a:gd name="connsiteX5" fmla="*/ 95246 w 508001"/>
              <a:gd name="connsiteY5" fmla="*/ 2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1" h="190500">
                <a:moveTo>
                  <a:pt x="412751" y="1"/>
                </a:moveTo>
                <a:cubicBezTo>
                  <a:pt x="465355" y="-5"/>
                  <a:pt x="508002" y="42644"/>
                  <a:pt x="508001" y="95250"/>
                </a:cubicBezTo>
                <a:cubicBezTo>
                  <a:pt x="508003" y="147854"/>
                  <a:pt x="465357" y="190496"/>
                  <a:pt x="412750" y="190497"/>
                </a:cubicBezTo>
                <a:lnTo>
                  <a:pt x="95249" y="190500"/>
                </a:lnTo>
                <a:cubicBezTo>
                  <a:pt x="42645" y="190501"/>
                  <a:pt x="4" y="147857"/>
                  <a:pt x="0" y="95247"/>
                </a:cubicBezTo>
                <a:cubicBezTo>
                  <a:pt x="3" y="42643"/>
                  <a:pt x="42649" y="-4"/>
                  <a:pt x="95246" y="2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0" name="装饰10"/>
          <p:cNvSpPr/>
          <p:nvPr>
            <p:custDataLst>
              <p:tags r:id="rId14"/>
            </p:custDataLst>
          </p:nvPr>
        </p:nvSpPr>
        <p:spPr>
          <a:xfrm>
            <a:off x="6371127" y="3354927"/>
            <a:ext cx="548018" cy="548018"/>
          </a:xfrm>
          <a:custGeom>
            <a:avLst/>
            <a:gdLst>
              <a:gd name="connsiteX0" fmla="*/ 95253 w 548986"/>
              <a:gd name="connsiteY0" fmla="*/ 0 h 548988"/>
              <a:gd name="connsiteX1" fmla="*/ 162603 w 548986"/>
              <a:gd name="connsiteY1" fmla="*/ 27900 h 548988"/>
              <a:gd name="connsiteX2" fmla="*/ 521093 w 548986"/>
              <a:gd name="connsiteY2" fmla="*/ 386386 h 548988"/>
              <a:gd name="connsiteX3" fmla="*/ 548986 w 548986"/>
              <a:gd name="connsiteY3" fmla="*/ 453739 h 548988"/>
              <a:gd name="connsiteX4" fmla="*/ 521092 w 548986"/>
              <a:gd name="connsiteY4" fmla="*/ 521091 h 548988"/>
              <a:gd name="connsiteX5" fmla="*/ 386391 w 548986"/>
              <a:gd name="connsiteY5" fmla="*/ 521091 h 548988"/>
              <a:gd name="connsiteX6" fmla="*/ 27903 w 548986"/>
              <a:gd name="connsiteY6" fmla="*/ 162597 h 548988"/>
              <a:gd name="connsiteX7" fmla="*/ 27901 w 548986"/>
              <a:gd name="connsiteY7" fmla="*/ 27902 h 548988"/>
              <a:gd name="connsiteX8" fmla="*/ 95253 w 548986"/>
              <a:gd name="connsiteY8" fmla="*/ 0 h 54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86" h="548988">
                <a:moveTo>
                  <a:pt x="95253" y="0"/>
                </a:moveTo>
                <a:cubicBezTo>
                  <a:pt x="119627" y="0"/>
                  <a:pt x="144003" y="9298"/>
                  <a:pt x="162603" y="27900"/>
                </a:cubicBezTo>
                <a:lnTo>
                  <a:pt x="521093" y="386386"/>
                </a:lnTo>
                <a:cubicBezTo>
                  <a:pt x="539692" y="404984"/>
                  <a:pt x="548996" y="429365"/>
                  <a:pt x="548986" y="453739"/>
                </a:cubicBezTo>
                <a:cubicBezTo>
                  <a:pt x="548988" y="478117"/>
                  <a:pt x="539693" y="502491"/>
                  <a:pt x="521092" y="521091"/>
                </a:cubicBezTo>
                <a:cubicBezTo>
                  <a:pt x="483897" y="558294"/>
                  <a:pt x="423588" y="558282"/>
                  <a:pt x="386391" y="521091"/>
                </a:cubicBezTo>
                <a:lnTo>
                  <a:pt x="27903" y="162597"/>
                </a:lnTo>
                <a:cubicBezTo>
                  <a:pt x="-9300" y="125409"/>
                  <a:pt x="-9301" y="65098"/>
                  <a:pt x="27901" y="27902"/>
                </a:cubicBezTo>
                <a:cubicBezTo>
                  <a:pt x="46499" y="9299"/>
                  <a:pt x="70876" y="0"/>
                  <a:pt x="95253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2" name="文本框 12"/>
          <p:cNvSpPr txBox="1"/>
          <p:nvPr>
            <p:custDataLst>
              <p:tags r:id="rId15"/>
            </p:custDataLst>
          </p:nvPr>
        </p:nvSpPr>
        <p:spPr>
          <a:xfrm>
            <a:off x="10567738" y="3516481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04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874" name="矩形: 圆角"/>
          <p:cNvSpPr/>
          <p:nvPr>
            <p:custDataLst>
              <p:tags r:id="rId16"/>
            </p:custDataLst>
          </p:nvPr>
        </p:nvSpPr>
        <p:spPr>
          <a:xfrm>
            <a:off x="6377462" y="1638016"/>
            <a:ext cx="5172132" cy="1221477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6" name="直角三角形"/>
          <p:cNvSpPr/>
          <p:nvPr>
            <p:custDataLst>
              <p:tags r:id="rId17"/>
            </p:custDataLst>
          </p:nvPr>
        </p:nvSpPr>
        <p:spPr>
          <a:xfrm>
            <a:off x="10407450" y="1522077"/>
            <a:ext cx="119736" cy="118473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78" name="矩形: 圆角"/>
          <p:cNvSpPr/>
          <p:nvPr>
            <p:custDataLst>
              <p:tags r:id="rId18"/>
            </p:custDataLst>
          </p:nvPr>
        </p:nvSpPr>
        <p:spPr>
          <a:xfrm>
            <a:off x="10508818" y="1513841"/>
            <a:ext cx="660609" cy="804604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0" name="装饰6"/>
          <p:cNvSpPr/>
          <p:nvPr>
            <p:custDataLst>
              <p:tags r:id="rId19"/>
            </p:custDataLst>
          </p:nvPr>
        </p:nvSpPr>
        <p:spPr>
          <a:xfrm>
            <a:off x="6371127" y="2675765"/>
            <a:ext cx="506837" cy="190064"/>
          </a:xfrm>
          <a:custGeom>
            <a:avLst/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2" name="装饰5"/>
          <p:cNvSpPr/>
          <p:nvPr>
            <p:custDataLst>
              <p:tags r:id="rId20"/>
            </p:custDataLst>
          </p:nvPr>
        </p:nvSpPr>
        <p:spPr>
          <a:xfrm>
            <a:off x="6371127" y="2358992"/>
            <a:ext cx="190064" cy="506837"/>
          </a:xfrm>
          <a:custGeom>
            <a:avLst/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4" name="装饰4"/>
          <p:cNvSpPr/>
          <p:nvPr>
            <p:custDataLst>
              <p:tags r:id="rId21"/>
            </p:custDataLst>
          </p:nvPr>
        </p:nvSpPr>
        <p:spPr>
          <a:xfrm>
            <a:off x="6375562" y="2321613"/>
            <a:ext cx="548018" cy="548018"/>
          </a:xfrm>
          <a:custGeom>
            <a:avLst/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86" name="文本框 12"/>
          <p:cNvSpPr txBox="1"/>
          <p:nvPr>
            <p:custDataLst>
              <p:tags r:id="rId22"/>
            </p:custDataLst>
          </p:nvPr>
        </p:nvSpPr>
        <p:spPr>
          <a:xfrm>
            <a:off x="10568371" y="1794502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02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888" name="矩形: 圆角"/>
          <p:cNvSpPr/>
          <p:nvPr>
            <p:custDataLst>
              <p:tags r:id="rId23"/>
            </p:custDataLst>
          </p:nvPr>
        </p:nvSpPr>
        <p:spPr>
          <a:xfrm>
            <a:off x="636266" y="3363796"/>
            <a:ext cx="5172132" cy="1221198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直角三角形"/>
          <p:cNvSpPr/>
          <p:nvPr>
            <p:custDataLst>
              <p:tags r:id="rId24"/>
            </p:custDataLst>
          </p:nvPr>
        </p:nvSpPr>
        <p:spPr>
          <a:xfrm>
            <a:off x="1616995" y="3246590"/>
            <a:ext cx="119735" cy="118471"/>
          </a:xfrm>
          <a:prstGeom prst="rtTriangle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: 圆角"/>
          <p:cNvSpPr/>
          <p:nvPr>
            <p:custDataLst>
              <p:tags r:id="rId25"/>
            </p:custDataLst>
          </p:nvPr>
        </p:nvSpPr>
        <p:spPr>
          <a:xfrm>
            <a:off x="974580" y="3238354"/>
            <a:ext cx="660608" cy="804604"/>
          </a:xfrm>
          <a:prstGeom prst="roundRect">
            <a:avLst>
              <a:gd name="adj" fmla="val 44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文本框 9"/>
          <p:cNvSpPr txBox="1"/>
          <p:nvPr>
            <p:custDataLst>
              <p:tags r:id="rId26"/>
            </p:custDataLst>
          </p:nvPr>
        </p:nvSpPr>
        <p:spPr>
          <a:xfrm>
            <a:off x="1034133" y="3513947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03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896" name="装饰9"/>
          <p:cNvSpPr/>
          <p:nvPr>
            <p:custDataLst>
              <p:tags r:id="rId27"/>
            </p:custDataLst>
          </p:nvPr>
        </p:nvSpPr>
        <p:spPr>
          <a:xfrm>
            <a:off x="5626710" y="3350492"/>
            <a:ext cx="190064" cy="506837"/>
          </a:xfrm>
          <a:custGeom>
            <a:avLst/>
            <a:gdLst>
              <a:gd name="connsiteX0" fmla="*/ 95253 w 190504"/>
              <a:gd name="connsiteY0" fmla="*/ 1 h 508001"/>
              <a:gd name="connsiteX1" fmla="*/ 190504 w 190504"/>
              <a:gd name="connsiteY1" fmla="*/ 95248 h 508001"/>
              <a:gd name="connsiteX2" fmla="*/ 190502 w 190504"/>
              <a:gd name="connsiteY2" fmla="*/ 412751 h 508001"/>
              <a:gd name="connsiteX3" fmla="*/ 95250 w 190504"/>
              <a:gd name="connsiteY3" fmla="*/ 508001 h 508001"/>
              <a:gd name="connsiteX4" fmla="*/ 1 w 190504"/>
              <a:gd name="connsiteY4" fmla="*/ 412753 h 508001"/>
              <a:gd name="connsiteX5" fmla="*/ 4 w 190504"/>
              <a:gd name="connsiteY5" fmla="*/ 95256 h 508001"/>
              <a:gd name="connsiteX6" fmla="*/ 95253 w 190504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4" h="508001">
                <a:moveTo>
                  <a:pt x="95253" y="1"/>
                </a:moveTo>
                <a:cubicBezTo>
                  <a:pt x="147852" y="-1"/>
                  <a:pt x="190502" y="42646"/>
                  <a:pt x="190504" y="95248"/>
                </a:cubicBezTo>
                <a:lnTo>
                  <a:pt x="190502" y="412751"/>
                </a:lnTo>
                <a:cubicBezTo>
                  <a:pt x="190502" y="465351"/>
                  <a:pt x="147855" y="508000"/>
                  <a:pt x="95250" y="508001"/>
                </a:cubicBezTo>
                <a:cubicBezTo>
                  <a:pt x="42647" y="508002"/>
                  <a:pt x="-1" y="465354"/>
                  <a:pt x="1" y="412753"/>
                </a:cubicBezTo>
                <a:lnTo>
                  <a:pt x="4" y="95256"/>
                </a:lnTo>
                <a:cubicBezTo>
                  <a:pt x="2" y="42649"/>
                  <a:pt x="42646" y="-1"/>
                  <a:pt x="95253" y="1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898" name="装饰8"/>
          <p:cNvSpPr/>
          <p:nvPr>
            <p:custDataLst>
              <p:tags r:id="rId28"/>
            </p:custDataLst>
          </p:nvPr>
        </p:nvSpPr>
        <p:spPr>
          <a:xfrm>
            <a:off x="5272558" y="3354927"/>
            <a:ext cx="548018" cy="548018"/>
          </a:xfrm>
          <a:custGeom>
            <a:avLst/>
            <a:gdLst>
              <a:gd name="connsiteX0" fmla="*/ 453742 w 548992"/>
              <a:gd name="connsiteY0" fmla="*/ 0 h 548991"/>
              <a:gd name="connsiteX1" fmla="*/ 521094 w 548992"/>
              <a:gd name="connsiteY1" fmla="*/ 27899 h 548991"/>
              <a:gd name="connsiteX2" fmla="*/ 521096 w 548992"/>
              <a:gd name="connsiteY2" fmla="*/ 162601 h 548991"/>
              <a:gd name="connsiteX3" fmla="*/ 162604 w 548992"/>
              <a:gd name="connsiteY3" fmla="*/ 521093 h 548991"/>
              <a:gd name="connsiteX4" fmla="*/ 27901 w 548992"/>
              <a:gd name="connsiteY4" fmla="*/ 521091 h 548991"/>
              <a:gd name="connsiteX5" fmla="*/ 1 w 548992"/>
              <a:gd name="connsiteY5" fmla="*/ 453741 h 548991"/>
              <a:gd name="connsiteX6" fmla="*/ 27902 w 548992"/>
              <a:gd name="connsiteY6" fmla="*/ 386390 h 548991"/>
              <a:gd name="connsiteX7" fmla="*/ 386390 w 548992"/>
              <a:gd name="connsiteY7" fmla="*/ 27899 h 548991"/>
              <a:gd name="connsiteX8" fmla="*/ 453742 w 548992"/>
              <a:gd name="connsiteY8" fmla="*/ 0 h 54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992" h="548991">
                <a:moveTo>
                  <a:pt x="453742" y="0"/>
                </a:moveTo>
                <a:cubicBezTo>
                  <a:pt x="478119" y="0"/>
                  <a:pt x="502498" y="9300"/>
                  <a:pt x="521094" y="27899"/>
                </a:cubicBezTo>
                <a:cubicBezTo>
                  <a:pt x="558291" y="65095"/>
                  <a:pt x="558292" y="125404"/>
                  <a:pt x="521096" y="162601"/>
                </a:cubicBezTo>
                <a:lnTo>
                  <a:pt x="162604" y="521093"/>
                </a:lnTo>
                <a:cubicBezTo>
                  <a:pt x="125406" y="558289"/>
                  <a:pt x="65096" y="558293"/>
                  <a:pt x="27901" y="521091"/>
                </a:cubicBezTo>
                <a:cubicBezTo>
                  <a:pt x="9302" y="502497"/>
                  <a:pt x="0" y="478118"/>
                  <a:pt x="1" y="453741"/>
                </a:cubicBezTo>
                <a:cubicBezTo>
                  <a:pt x="3" y="429365"/>
                  <a:pt x="9302" y="404990"/>
                  <a:pt x="27902" y="386390"/>
                </a:cubicBezTo>
                <a:lnTo>
                  <a:pt x="386390" y="27899"/>
                </a:lnTo>
                <a:cubicBezTo>
                  <a:pt x="404991" y="9299"/>
                  <a:pt x="429368" y="1"/>
                  <a:pt x="453742" y="0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00" name="装饰7"/>
          <p:cNvSpPr/>
          <p:nvPr>
            <p:custDataLst>
              <p:tags r:id="rId29"/>
            </p:custDataLst>
          </p:nvPr>
        </p:nvSpPr>
        <p:spPr>
          <a:xfrm>
            <a:off x="5309937" y="3350492"/>
            <a:ext cx="506837" cy="190064"/>
          </a:xfrm>
          <a:custGeom>
            <a:avLst/>
            <a:gdLst>
              <a:gd name="connsiteX0" fmla="*/ 412756 w 508001"/>
              <a:gd name="connsiteY0" fmla="*/ 1 h 190502"/>
              <a:gd name="connsiteX1" fmla="*/ 508001 w 508001"/>
              <a:gd name="connsiteY1" fmla="*/ 95251 h 190502"/>
              <a:gd name="connsiteX2" fmla="*/ 412751 w 508001"/>
              <a:gd name="connsiteY2" fmla="*/ 190502 h 190502"/>
              <a:gd name="connsiteX3" fmla="*/ 95253 w 508001"/>
              <a:gd name="connsiteY3" fmla="*/ 190499 h 190502"/>
              <a:gd name="connsiteX4" fmla="*/ 1 w 508001"/>
              <a:gd name="connsiteY4" fmla="*/ 95250 h 190502"/>
              <a:gd name="connsiteX5" fmla="*/ 95253 w 508001"/>
              <a:gd name="connsiteY5" fmla="*/ 3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001" h="190502">
                <a:moveTo>
                  <a:pt x="412756" y="1"/>
                </a:moveTo>
                <a:cubicBezTo>
                  <a:pt x="465355" y="-1"/>
                  <a:pt x="507999" y="42648"/>
                  <a:pt x="508001" y="95251"/>
                </a:cubicBezTo>
                <a:cubicBezTo>
                  <a:pt x="508000" y="147860"/>
                  <a:pt x="465354" y="190504"/>
                  <a:pt x="412751" y="190502"/>
                </a:cubicBezTo>
                <a:lnTo>
                  <a:pt x="95253" y="190499"/>
                </a:lnTo>
                <a:cubicBezTo>
                  <a:pt x="42645" y="190500"/>
                  <a:pt x="-1" y="147855"/>
                  <a:pt x="1" y="95250"/>
                </a:cubicBezTo>
                <a:cubicBezTo>
                  <a:pt x="5" y="42648"/>
                  <a:pt x="42647" y="-2"/>
                  <a:pt x="95253" y="3"/>
                </a:cubicBez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02" name="文本框 42"/>
          <p:cNvSpPr txBox="1"/>
          <p:nvPr>
            <p:custDataLst>
              <p:tags r:id="rId30"/>
            </p:custDataLst>
          </p:nvPr>
        </p:nvSpPr>
        <p:spPr>
          <a:xfrm>
            <a:off x="7078165" y="1765993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建设目标：明确数字校园建设的目标，如提高教育质量、促进教育公平等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4" name="文本框 43"/>
          <p:cNvSpPr txBox="1"/>
          <p:nvPr>
            <p:custDataLst>
              <p:tags r:id="rId31"/>
            </p:custDataLst>
          </p:nvPr>
        </p:nvSpPr>
        <p:spPr>
          <a:xfrm>
            <a:off x="1893222" y="3471499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实施过程：详细介绍该学校在数字校园建设过程中的具体措施和实施步骤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6" name="文本框 44"/>
          <p:cNvSpPr txBox="1"/>
          <p:nvPr>
            <p:custDataLst>
              <p:tags r:id="rId32"/>
            </p:custDataLst>
          </p:nvPr>
        </p:nvSpPr>
        <p:spPr>
          <a:xfrm>
            <a:off x="7076264" y="3471499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成果展示：展示该学校在数字校园建设方面取得的成果和效益，如提高教学质量、提升学生综合素质等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8" name="矩形: 圆角"/>
          <p:cNvSpPr/>
          <p:nvPr>
            <p:custDataLst>
              <p:tags r:id="rId33"/>
            </p:custDataLst>
          </p:nvPr>
        </p:nvSpPr>
        <p:spPr>
          <a:xfrm>
            <a:off x="636266" y="4995178"/>
            <a:ext cx="5172132" cy="1221477"/>
          </a:xfrm>
          <a:prstGeom prst="roundRect">
            <a:avLst>
              <a:gd name="adj" fmla="val 5404"/>
            </a:avLst>
          </a:pr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直角三角形"/>
          <p:cNvSpPr/>
          <p:nvPr>
            <p:custDataLst>
              <p:tags r:id="rId34"/>
            </p:custDataLst>
          </p:nvPr>
        </p:nvSpPr>
        <p:spPr>
          <a:xfrm>
            <a:off x="1616995" y="4879239"/>
            <a:ext cx="119735" cy="118471"/>
          </a:xfrm>
          <a:prstGeom prst="rtTriangle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矩形: 圆角"/>
          <p:cNvSpPr/>
          <p:nvPr>
            <p:custDataLst>
              <p:tags r:id="rId35"/>
            </p:custDataLst>
          </p:nvPr>
        </p:nvSpPr>
        <p:spPr>
          <a:xfrm>
            <a:off x="974580" y="4871003"/>
            <a:ext cx="660608" cy="804604"/>
          </a:xfrm>
          <a:prstGeom prst="roundRect">
            <a:avLst>
              <a:gd name="adj" fmla="val 4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装饰3"/>
          <p:cNvSpPr/>
          <p:nvPr>
            <p:custDataLst>
              <p:tags r:id="rId36"/>
            </p:custDataLst>
          </p:nvPr>
        </p:nvSpPr>
        <p:spPr>
          <a:xfrm>
            <a:off x="5315005" y="6034828"/>
            <a:ext cx="506837" cy="190064"/>
          </a:xfrm>
          <a:custGeom>
            <a:avLst/>
            <a:gdLst>
              <a:gd name="connsiteX0" fmla="*/ 95251 w 507999"/>
              <a:gd name="connsiteY0" fmla="*/ 1 h 190502"/>
              <a:gd name="connsiteX1" fmla="*/ 412748 w 507999"/>
              <a:gd name="connsiteY1" fmla="*/ 2 h 190502"/>
              <a:gd name="connsiteX2" fmla="*/ 507999 w 507999"/>
              <a:gd name="connsiteY2" fmla="*/ 95252 h 190502"/>
              <a:gd name="connsiteX3" fmla="*/ 412751 w 507999"/>
              <a:gd name="connsiteY3" fmla="*/ 190502 h 190502"/>
              <a:gd name="connsiteX4" fmla="*/ 95250 w 507999"/>
              <a:gd name="connsiteY4" fmla="*/ 190502 h 190502"/>
              <a:gd name="connsiteX5" fmla="*/ 1 w 507999"/>
              <a:gd name="connsiteY5" fmla="*/ 95250 h 190502"/>
              <a:gd name="connsiteX6" fmla="*/ 95251 w 507999"/>
              <a:gd name="connsiteY6" fmla="*/ 1 h 19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999" h="190502">
                <a:moveTo>
                  <a:pt x="95251" y="1"/>
                </a:moveTo>
                <a:lnTo>
                  <a:pt x="412748" y="2"/>
                </a:lnTo>
                <a:cubicBezTo>
                  <a:pt x="465354" y="0"/>
                  <a:pt x="508002" y="42647"/>
                  <a:pt x="507999" y="95252"/>
                </a:cubicBezTo>
                <a:cubicBezTo>
                  <a:pt x="508001" y="147852"/>
                  <a:pt x="465356" y="190500"/>
                  <a:pt x="412751" y="190502"/>
                </a:cubicBezTo>
                <a:lnTo>
                  <a:pt x="95250" y="190502"/>
                </a:lnTo>
                <a:cubicBezTo>
                  <a:pt x="42651" y="190501"/>
                  <a:pt x="1" y="147856"/>
                  <a:pt x="1" y="95250"/>
                </a:cubicBezTo>
                <a:cubicBezTo>
                  <a:pt x="0" y="42646"/>
                  <a:pt x="42648" y="-1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16" name="装饰2"/>
          <p:cNvSpPr/>
          <p:nvPr>
            <p:custDataLst>
              <p:tags r:id="rId37"/>
            </p:custDataLst>
          </p:nvPr>
        </p:nvSpPr>
        <p:spPr>
          <a:xfrm>
            <a:off x="5631778" y="5718054"/>
            <a:ext cx="190064" cy="506837"/>
          </a:xfrm>
          <a:custGeom>
            <a:avLst/>
            <a:gdLst>
              <a:gd name="connsiteX0" fmla="*/ 95252 w 190502"/>
              <a:gd name="connsiteY0" fmla="*/ 1 h 508001"/>
              <a:gd name="connsiteX1" fmla="*/ 190500 w 190502"/>
              <a:gd name="connsiteY1" fmla="*/ 95251 h 508001"/>
              <a:gd name="connsiteX2" fmla="*/ 190502 w 190502"/>
              <a:gd name="connsiteY2" fmla="*/ 412753 h 508001"/>
              <a:gd name="connsiteX3" fmla="*/ 95252 w 190502"/>
              <a:gd name="connsiteY3" fmla="*/ 508001 h 508001"/>
              <a:gd name="connsiteX4" fmla="*/ 1 w 190502"/>
              <a:gd name="connsiteY4" fmla="*/ 412751 h 508001"/>
              <a:gd name="connsiteX5" fmla="*/ 3 w 190502"/>
              <a:gd name="connsiteY5" fmla="*/ 95251 h 508001"/>
              <a:gd name="connsiteX6" fmla="*/ 95252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2" y="1"/>
                </a:moveTo>
                <a:cubicBezTo>
                  <a:pt x="147856" y="1"/>
                  <a:pt x="190504" y="42645"/>
                  <a:pt x="190500" y="95251"/>
                </a:cubicBezTo>
                <a:lnTo>
                  <a:pt x="190502" y="412753"/>
                </a:lnTo>
                <a:cubicBezTo>
                  <a:pt x="190503" y="465354"/>
                  <a:pt x="147855" y="508000"/>
                  <a:pt x="95252" y="508001"/>
                </a:cubicBezTo>
                <a:cubicBezTo>
                  <a:pt x="42643" y="507998"/>
                  <a:pt x="-1" y="465355"/>
                  <a:pt x="1" y="412751"/>
                </a:cubicBezTo>
                <a:lnTo>
                  <a:pt x="3" y="95251"/>
                </a:lnTo>
                <a:cubicBezTo>
                  <a:pt x="2" y="42646"/>
                  <a:pt x="42646" y="-2"/>
                  <a:pt x="95252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18" name="装饰1"/>
          <p:cNvSpPr/>
          <p:nvPr>
            <p:custDataLst>
              <p:tags r:id="rId38"/>
            </p:custDataLst>
          </p:nvPr>
        </p:nvSpPr>
        <p:spPr>
          <a:xfrm>
            <a:off x="5269390" y="5680675"/>
            <a:ext cx="548018" cy="548018"/>
          </a:xfrm>
          <a:custGeom>
            <a:avLst/>
            <a:gdLst>
              <a:gd name="connsiteX0" fmla="*/ 95251 w 548992"/>
              <a:gd name="connsiteY0" fmla="*/ 1 h 548992"/>
              <a:gd name="connsiteX1" fmla="*/ 162602 w 548992"/>
              <a:gd name="connsiteY1" fmla="*/ 27900 h 548992"/>
              <a:gd name="connsiteX2" fmla="*/ 521094 w 548992"/>
              <a:gd name="connsiteY2" fmla="*/ 386391 h 548992"/>
              <a:gd name="connsiteX3" fmla="*/ 521093 w 548992"/>
              <a:gd name="connsiteY3" fmla="*/ 521094 h 548992"/>
              <a:gd name="connsiteX4" fmla="*/ 386390 w 548992"/>
              <a:gd name="connsiteY4" fmla="*/ 521095 h 548992"/>
              <a:gd name="connsiteX5" fmla="*/ 27900 w 548992"/>
              <a:gd name="connsiteY5" fmla="*/ 162604 h 548992"/>
              <a:gd name="connsiteX6" fmla="*/ 27899 w 548992"/>
              <a:gd name="connsiteY6" fmla="*/ 27900 h 548992"/>
              <a:gd name="connsiteX7" fmla="*/ 95251 w 548992"/>
              <a:gd name="connsiteY7" fmla="*/ 1 h 54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2" h="548992">
                <a:moveTo>
                  <a:pt x="95251" y="1"/>
                </a:moveTo>
                <a:cubicBezTo>
                  <a:pt x="119628" y="2"/>
                  <a:pt x="144003" y="9301"/>
                  <a:pt x="162602" y="27900"/>
                </a:cubicBezTo>
                <a:lnTo>
                  <a:pt x="521094" y="386391"/>
                </a:lnTo>
                <a:cubicBezTo>
                  <a:pt x="558291" y="423587"/>
                  <a:pt x="558292" y="483897"/>
                  <a:pt x="521093" y="521094"/>
                </a:cubicBezTo>
                <a:cubicBezTo>
                  <a:pt x="483897" y="558291"/>
                  <a:pt x="423587" y="558292"/>
                  <a:pt x="386390" y="521095"/>
                </a:cubicBezTo>
                <a:lnTo>
                  <a:pt x="27900" y="162604"/>
                </a:lnTo>
                <a:cubicBezTo>
                  <a:pt x="-9298" y="125405"/>
                  <a:pt x="-9299" y="65096"/>
                  <a:pt x="27899" y="27900"/>
                </a:cubicBezTo>
                <a:cubicBezTo>
                  <a:pt x="46496" y="9301"/>
                  <a:pt x="70874" y="0"/>
                  <a:pt x="95251" y="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20" name="文本框 62"/>
          <p:cNvSpPr txBox="1"/>
          <p:nvPr>
            <p:custDataLst>
              <p:tags r:id="rId39"/>
            </p:custDataLst>
          </p:nvPr>
        </p:nvSpPr>
        <p:spPr>
          <a:xfrm>
            <a:off x="1034133" y="5146596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05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922" name="文本框 63"/>
          <p:cNvSpPr txBox="1"/>
          <p:nvPr>
            <p:custDataLst>
              <p:tags r:id="rId40"/>
            </p:custDataLst>
          </p:nvPr>
        </p:nvSpPr>
        <p:spPr>
          <a:xfrm>
            <a:off x="1895122" y="5146596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经验总结：总结该学校在数字校园建设过程中的经验和教训，为其他学校提供参考和借鉴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4" name="矩形: 圆角"/>
          <p:cNvSpPr/>
          <p:nvPr>
            <p:custDataLst>
              <p:tags r:id="rId41"/>
            </p:custDataLst>
          </p:nvPr>
        </p:nvSpPr>
        <p:spPr>
          <a:xfrm>
            <a:off x="6377462" y="5018619"/>
            <a:ext cx="5172132" cy="1221477"/>
          </a:xfrm>
          <a:custGeom>
            <a:avLst/>
            <a:gdLst>
              <a:gd name="connsiteX0" fmla="*/ 95740 w 4502149"/>
              <a:gd name="connsiteY0" fmla="*/ 0 h 1771651"/>
              <a:gd name="connsiteX1" fmla="*/ 4406412 w 4502149"/>
              <a:gd name="connsiteY1" fmla="*/ 1 h 1771651"/>
              <a:gd name="connsiteX2" fmla="*/ 4502149 w 4502149"/>
              <a:gd name="connsiteY2" fmla="*/ 95743 h 1771651"/>
              <a:gd name="connsiteX3" fmla="*/ 4502147 w 4502149"/>
              <a:gd name="connsiteY3" fmla="*/ 1675910 h 1771651"/>
              <a:gd name="connsiteX4" fmla="*/ 4406409 w 4502149"/>
              <a:gd name="connsiteY4" fmla="*/ 1771650 h 1771651"/>
              <a:gd name="connsiteX5" fmla="*/ 95739 w 4502149"/>
              <a:gd name="connsiteY5" fmla="*/ 1771651 h 1771651"/>
              <a:gd name="connsiteX6" fmla="*/ 0 w 4502149"/>
              <a:gd name="connsiteY6" fmla="*/ 1675909 h 1771651"/>
              <a:gd name="connsiteX7" fmla="*/ 1 w 4502149"/>
              <a:gd name="connsiteY7" fmla="*/ 95741 h 1771651"/>
              <a:gd name="connsiteX8" fmla="*/ 95740 w 4502149"/>
              <a:gd name="connsiteY8" fmla="*/ 0 h 177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2149" h="1771651">
                <a:moveTo>
                  <a:pt x="95740" y="0"/>
                </a:moveTo>
                <a:lnTo>
                  <a:pt x="4406412" y="1"/>
                </a:lnTo>
                <a:cubicBezTo>
                  <a:pt x="4459282" y="2"/>
                  <a:pt x="4502149" y="42866"/>
                  <a:pt x="4502149" y="95743"/>
                </a:cubicBezTo>
                <a:lnTo>
                  <a:pt x="4502147" y="1675910"/>
                </a:lnTo>
                <a:cubicBezTo>
                  <a:pt x="4502146" y="1728786"/>
                  <a:pt x="4459286" y="1771651"/>
                  <a:pt x="4406409" y="1771650"/>
                </a:cubicBezTo>
                <a:lnTo>
                  <a:pt x="95739" y="1771651"/>
                </a:lnTo>
                <a:cubicBezTo>
                  <a:pt x="42864" y="1771651"/>
                  <a:pt x="2" y="1728787"/>
                  <a:pt x="0" y="1675909"/>
                </a:cubicBezTo>
                <a:lnTo>
                  <a:pt x="1" y="95741"/>
                </a:lnTo>
                <a:cubicBezTo>
                  <a:pt x="1" y="42861"/>
                  <a:pt x="42864" y="2"/>
                  <a:pt x="9574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>
                <a:alpha val="5000"/>
              </a:schemeClr>
            </a:solidFill>
          </a:ln>
          <a:effectLst>
            <a:outerShdw algn="tl" blurRad="279400" dir="2700000" dist="381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26" name="直角三角形"/>
          <p:cNvSpPr/>
          <p:nvPr>
            <p:custDataLst>
              <p:tags r:id="rId42"/>
            </p:custDataLst>
          </p:nvPr>
        </p:nvSpPr>
        <p:spPr>
          <a:xfrm>
            <a:off x="10407450" y="4902680"/>
            <a:ext cx="119736" cy="118473"/>
          </a:xfrm>
          <a:custGeom>
            <a:avLst/>
            <a:gdLst>
              <a:gd name="connsiteX0" fmla="*/ 120008 w 120011"/>
              <a:gd name="connsiteY0" fmla="*/ 0 h 118745"/>
              <a:gd name="connsiteX1" fmla="*/ 120011 w 120011"/>
              <a:gd name="connsiteY1" fmla="*/ 118741 h 118745"/>
              <a:gd name="connsiteX2" fmla="*/ 0 w 120011"/>
              <a:gd name="connsiteY2" fmla="*/ 118745 h 11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1" h="118745">
                <a:moveTo>
                  <a:pt x="120008" y="0"/>
                </a:moveTo>
                <a:lnTo>
                  <a:pt x="120011" y="118741"/>
                </a:lnTo>
                <a:lnTo>
                  <a:pt x="0" y="118745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28" name="矩形: 圆角"/>
          <p:cNvSpPr/>
          <p:nvPr>
            <p:custDataLst>
              <p:tags r:id="rId43"/>
            </p:custDataLst>
          </p:nvPr>
        </p:nvSpPr>
        <p:spPr>
          <a:xfrm>
            <a:off x="10508818" y="4894444"/>
            <a:ext cx="660609" cy="804604"/>
          </a:xfrm>
          <a:custGeom>
            <a:avLst/>
            <a:gdLst>
              <a:gd name="connsiteX0" fmla="*/ 29393 w 662125"/>
              <a:gd name="connsiteY0" fmla="*/ 1 h 806450"/>
              <a:gd name="connsiteX1" fmla="*/ 632734 w 662125"/>
              <a:gd name="connsiteY1" fmla="*/ 2 h 806450"/>
              <a:gd name="connsiteX2" fmla="*/ 662124 w 662125"/>
              <a:gd name="connsiteY2" fmla="*/ 29394 h 806450"/>
              <a:gd name="connsiteX3" fmla="*/ 662125 w 662125"/>
              <a:gd name="connsiteY3" fmla="*/ 777060 h 806450"/>
              <a:gd name="connsiteX4" fmla="*/ 632733 w 662125"/>
              <a:gd name="connsiteY4" fmla="*/ 806450 h 806450"/>
              <a:gd name="connsiteX5" fmla="*/ 29392 w 662125"/>
              <a:gd name="connsiteY5" fmla="*/ 806450 h 806450"/>
              <a:gd name="connsiteX6" fmla="*/ 1 w 662125"/>
              <a:gd name="connsiteY6" fmla="*/ 777061 h 806450"/>
              <a:gd name="connsiteX7" fmla="*/ 0 w 662125"/>
              <a:gd name="connsiteY7" fmla="*/ 29394 h 806450"/>
              <a:gd name="connsiteX8" fmla="*/ 29393 w 662125"/>
              <a:gd name="connsiteY8" fmla="*/ 1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25" h="806450">
                <a:moveTo>
                  <a:pt x="29393" y="1"/>
                </a:moveTo>
                <a:lnTo>
                  <a:pt x="632734" y="2"/>
                </a:lnTo>
                <a:cubicBezTo>
                  <a:pt x="648966" y="0"/>
                  <a:pt x="662126" y="13159"/>
                  <a:pt x="662124" y="29394"/>
                </a:cubicBezTo>
                <a:lnTo>
                  <a:pt x="662125" y="777060"/>
                </a:lnTo>
                <a:cubicBezTo>
                  <a:pt x="662124" y="793294"/>
                  <a:pt x="648963" y="806451"/>
                  <a:pt x="632733" y="806450"/>
                </a:cubicBezTo>
                <a:lnTo>
                  <a:pt x="29392" y="806450"/>
                </a:lnTo>
                <a:cubicBezTo>
                  <a:pt x="13162" y="806451"/>
                  <a:pt x="0" y="793294"/>
                  <a:pt x="1" y="777061"/>
                </a:cubicBezTo>
                <a:lnTo>
                  <a:pt x="0" y="29394"/>
                </a:lnTo>
                <a:cubicBezTo>
                  <a:pt x="0" y="13161"/>
                  <a:pt x="13159" y="0"/>
                  <a:pt x="29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0" name="装饰6"/>
          <p:cNvSpPr/>
          <p:nvPr>
            <p:custDataLst>
              <p:tags r:id="rId44"/>
            </p:custDataLst>
          </p:nvPr>
        </p:nvSpPr>
        <p:spPr>
          <a:xfrm>
            <a:off x="6371127" y="6056368"/>
            <a:ext cx="506837" cy="190064"/>
          </a:xfrm>
          <a:custGeom>
            <a:avLst/>
            <a:gdLst>
              <a:gd name="connsiteX0" fmla="*/ 95256 w 508002"/>
              <a:gd name="connsiteY0" fmla="*/ 1 h 190501"/>
              <a:gd name="connsiteX1" fmla="*/ 412752 w 508002"/>
              <a:gd name="connsiteY1" fmla="*/ 1 h 190501"/>
              <a:gd name="connsiteX2" fmla="*/ 508002 w 508002"/>
              <a:gd name="connsiteY2" fmla="*/ 95249 h 190501"/>
              <a:gd name="connsiteX3" fmla="*/ 412751 w 508002"/>
              <a:gd name="connsiteY3" fmla="*/ 190501 h 190501"/>
              <a:gd name="connsiteX4" fmla="*/ 95248 w 508002"/>
              <a:gd name="connsiteY4" fmla="*/ 190500 h 190501"/>
              <a:gd name="connsiteX5" fmla="*/ 1 w 508002"/>
              <a:gd name="connsiteY5" fmla="*/ 95251 h 190501"/>
              <a:gd name="connsiteX6" fmla="*/ 95256 w 508002"/>
              <a:gd name="connsiteY6" fmla="*/ 1 h 19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2" h="190501">
                <a:moveTo>
                  <a:pt x="95256" y="1"/>
                </a:moveTo>
                <a:lnTo>
                  <a:pt x="412752" y="1"/>
                </a:lnTo>
                <a:cubicBezTo>
                  <a:pt x="465351" y="-6"/>
                  <a:pt x="508001" y="42646"/>
                  <a:pt x="508002" y="95249"/>
                </a:cubicBezTo>
                <a:cubicBezTo>
                  <a:pt x="508002" y="147854"/>
                  <a:pt x="465351" y="190499"/>
                  <a:pt x="412751" y="190501"/>
                </a:cubicBezTo>
                <a:lnTo>
                  <a:pt x="95248" y="190500"/>
                </a:lnTo>
                <a:cubicBezTo>
                  <a:pt x="42644" y="190503"/>
                  <a:pt x="0" y="147849"/>
                  <a:pt x="1" y="95251"/>
                </a:cubicBezTo>
                <a:cubicBezTo>
                  <a:pt x="1" y="42645"/>
                  <a:pt x="42647" y="-3"/>
                  <a:pt x="95256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2" name="装饰5"/>
          <p:cNvSpPr/>
          <p:nvPr>
            <p:custDataLst>
              <p:tags r:id="rId45"/>
            </p:custDataLst>
          </p:nvPr>
        </p:nvSpPr>
        <p:spPr>
          <a:xfrm>
            <a:off x="6371127" y="5739595"/>
            <a:ext cx="190064" cy="506837"/>
          </a:xfrm>
          <a:custGeom>
            <a:avLst/>
            <a:gdLst>
              <a:gd name="connsiteX0" fmla="*/ 95250 w 190502"/>
              <a:gd name="connsiteY0" fmla="*/ 1 h 508001"/>
              <a:gd name="connsiteX1" fmla="*/ 190500 w 190502"/>
              <a:gd name="connsiteY1" fmla="*/ 95252 h 508001"/>
              <a:gd name="connsiteX2" fmla="*/ 190502 w 190502"/>
              <a:gd name="connsiteY2" fmla="*/ 412753 h 508001"/>
              <a:gd name="connsiteX3" fmla="*/ 95251 w 190502"/>
              <a:gd name="connsiteY3" fmla="*/ 508001 h 508001"/>
              <a:gd name="connsiteX4" fmla="*/ 1 w 190502"/>
              <a:gd name="connsiteY4" fmla="*/ 412754 h 508001"/>
              <a:gd name="connsiteX5" fmla="*/ 2 w 190502"/>
              <a:gd name="connsiteY5" fmla="*/ 95251 h 508001"/>
              <a:gd name="connsiteX6" fmla="*/ 95250 w 190502"/>
              <a:gd name="connsiteY6" fmla="*/ 1 h 50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2" h="508001">
                <a:moveTo>
                  <a:pt x="95250" y="1"/>
                </a:moveTo>
                <a:cubicBezTo>
                  <a:pt x="147854" y="-2"/>
                  <a:pt x="190499" y="42646"/>
                  <a:pt x="190500" y="95252"/>
                </a:cubicBezTo>
                <a:lnTo>
                  <a:pt x="190502" y="412753"/>
                </a:lnTo>
                <a:cubicBezTo>
                  <a:pt x="190504" y="465355"/>
                  <a:pt x="147858" y="508000"/>
                  <a:pt x="95251" y="508001"/>
                </a:cubicBezTo>
                <a:cubicBezTo>
                  <a:pt x="42645" y="508000"/>
                  <a:pt x="-1" y="465355"/>
                  <a:pt x="1" y="412754"/>
                </a:cubicBezTo>
                <a:lnTo>
                  <a:pt x="2" y="95251"/>
                </a:lnTo>
                <a:cubicBezTo>
                  <a:pt x="-2" y="42646"/>
                  <a:pt x="42646" y="0"/>
                  <a:pt x="9525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4" name="装饰4"/>
          <p:cNvSpPr/>
          <p:nvPr>
            <p:custDataLst>
              <p:tags r:id="rId46"/>
            </p:custDataLst>
          </p:nvPr>
        </p:nvSpPr>
        <p:spPr>
          <a:xfrm>
            <a:off x="6375562" y="5702216"/>
            <a:ext cx="548018" cy="548018"/>
          </a:xfrm>
          <a:custGeom>
            <a:avLst/>
            <a:gdLst>
              <a:gd name="connsiteX0" fmla="*/ 453740 w 548990"/>
              <a:gd name="connsiteY0" fmla="*/ 1 h 548986"/>
              <a:gd name="connsiteX1" fmla="*/ 521093 w 548990"/>
              <a:gd name="connsiteY1" fmla="*/ 27894 h 548986"/>
              <a:gd name="connsiteX2" fmla="*/ 521092 w 548990"/>
              <a:gd name="connsiteY2" fmla="*/ 162597 h 548986"/>
              <a:gd name="connsiteX3" fmla="*/ 162600 w 548990"/>
              <a:gd name="connsiteY3" fmla="*/ 521084 h 548986"/>
              <a:gd name="connsiteX4" fmla="*/ 27902 w 548990"/>
              <a:gd name="connsiteY4" fmla="*/ 521086 h 548986"/>
              <a:gd name="connsiteX5" fmla="*/ 27902 w 548990"/>
              <a:gd name="connsiteY5" fmla="*/ 386383 h 548986"/>
              <a:gd name="connsiteX6" fmla="*/ 386388 w 548990"/>
              <a:gd name="connsiteY6" fmla="*/ 27893 h 548986"/>
              <a:gd name="connsiteX7" fmla="*/ 453740 w 548990"/>
              <a:gd name="connsiteY7" fmla="*/ 1 h 54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990" h="548986">
                <a:moveTo>
                  <a:pt x="453740" y="1"/>
                </a:moveTo>
                <a:cubicBezTo>
                  <a:pt x="478118" y="-1"/>
                  <a:pt x="502492" y="9294"/>
                  <a:pt x="521093" y="27894"/>
                </a:cubicBezTo>
                <a:cubicBezTo>
                  <a:pt x="558295" y="65092"/>
                  <a:pt x="558285" y="125399"/>
                  <a:pt x="521092" y="162597"/>
                </a:cubicBezTo>
                <a:lnTo>
                  <a:pt x="162600" y="521084"/>
                </a:lnTo>
                <a:cubicBezTo>
                  <a:pt x="125409" y="558287"/>
                  <a:pt x="65100" y="558287"/>
                  <a:pt x="27902" y="521086"/>
                </a:cubicBezTo>
                <a:cubicBezTo>
                  <a:pt x="-9301" y="483887"/>
                  <a:pt x="-9298" y="423582"/>
                  <a:pt x="27902" y="386383"/>
                </a:cubicBezTo>
                <a:lnTo>
                  <a:pt x="386388" y="27893"/>
                </a:lnTo>
                <a:cubicBezTo>
                  <a:pt x="404986" y="9294"/>
                  <a:pt x="429367" y="-9"/>
                  <a:pt x="453740" y="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936" name="文本框 12"/>
          <p:cNvSpPr txBox="1"/>
          <p:nvPr>
            <p:custDataLst>
              <p:tags r:id="rId47"/>
            </p:custDataLst>
          </p:nvPr>
        </p:nvSpPr>
        <p:spPr>
          <a:xfrm>
            <a:off x="10568371" y="5175105"/>
            <a:ext cx="541682" cy="476635"/>
          </a:xfrm>
          <a:prstGeom prst="rect"/>
          <a:noFill/>
        </p:spPr>
        <p:txBody>
          <a:bodyPr anchor="ctr" bIns="0" lIns="0" rIns="0" rtlCol="0" tIns="0" wrap="square">
            <a:normAutofit fontScale="72778"/>
          </a:bodyPr>
          <a:p>
            <a:pPr algn="ctr">
              <a:lnSpc>
                <a:spcPct val="120000"/>
              </a:lnSpc>
            </a:pPr>
            <a:r>
              <a:rPr altLang="zh-CN" dirty="0" sz="3600" lang="en-US" spc="30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rPr>
              <a:t>06</a:t>
            </a:r>
            <a:endParaRPr altLang="en-US" dirty="0" sz="3600" lang="zh-CN" spc="30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9938" name="文本框 72"/>
          <p:cNvSpPr txBox="1"/>
          <p:nvPr>
            <p:custDataLst>
              <p:tags r:id="rId48"/>
            </p:custDataLst>
          </p:nvPr>
        </p:nvSpPr>
        <p:spPr>
          <a:xfrm>
            <a:off x="7078165" y="5146596"/>
            <a:ext cx="3274801" cy="1004804"/>
          </a:xfrm>
          <a:prstGeom prst="rect"/>
          <a:noFill/>
        </p:spPr>
        <p:txBody>
          <a:bodyPr rtlCol="0" wrap="square">
            <a:normAutofit/>
          </a:bodyPr>
          <a:p>
            <a:pPr algn="r"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未来展望：展望该学校在数字校园建设方面的未来发展方向和计划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499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500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云计算和大数据技术的广泛应用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人工智能和机器学习在教育中的应用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虚拟现实和增强现实技术的融合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数字校园与物联网的结合，实现智能化管理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数字校园的未来挑战与机遇</a:t>
            </a:r>
            <a:endParaRPr altLang="en-US" lang="zh-CN"/>
          </a:p>
        </p:txBody>
      </p:sp>
      <p:cxnSp>
        <p:nvCxnSpPr>
          <p:cNvPr id="3145749" name="直接连接符 29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542058" y="2220362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116" name="标题"/>
          <p:cNvSpPr txBox="1"/>
          <p:nvPr>
            <p:custDataLst>
              <p:tags r:id="rId2"/>
            </p:custDataLst>
          </p:nvPr>
        </p:nvSpPr>
        <p:spPr>
          <a:xfrm>
            <a:off x="2771897" y="1490400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挑战：技术更新迅速，需要不断跟进；数据安全和隐私保护问题；教育资源的不均衡问题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18" name="正文"/>
          <p:cNvSpPr txBox="1"/>
          <p:nvPr>
            <p:custDataLst>
              <p:tags r:id="rId3"/>
            </p:custDataLst>
          </p:nvPr>
        </p:nvSpPr>
        <p:spPr>
          <a:xfrm>
            <a:off x="2772539" y="1864690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1" name="直接连接符 19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2542058" y="301516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120" name="标题"/>
          <p:cNvSpPr txBox="1"/>
          <p:nvPr>
            <p:custDataLst>
              <p:tags r:id="rId5"/>
            </p:custDataLst>
          </p:nvPr>
        </p:nvSpPr>
        <p:spPr>
          <a:xfrm>
            <a:off x="2771897" y="2285205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机遇：提高教育质量和效率；促进教育公平；推动教育创新和改革；增强学生的综合素质和能力  数字校园的未来展望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22" name="正文"/>
          <p:cNvSpPr txBox="1"/>
          <p:nvPr>
            <p:custDataLst>
              <p:tags r:id="rId6"/>
            </p:custDataLst>
          </p:nvPr>
        </p:nvSpPr>
        <p:spPr>
          <a:xfrm>
            <a:off x="2772539" y="2659495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数字校园的未来展望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3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2542058" y="3833727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124" name="标题"/>
          <p:cNvSpPr txBox="1"/>
          <p:nvPr>
            <p:custDataLst>
              <p:tags r:id="rId8"/>
            </p:custDataLst>
          </p:nvPr>
        </p:nvSpPr>
        <p:spPr>
          <a:xfrm>
            <a:off x="2771897" y="310376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数字化教育资源更加丰富和多样化；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9"/>
            </p:custDataLst>
          </p:nvPr>
        </p:nvSpPr>
        <p:spPr>
          <a:xfrm>
            <a:off x="2772539" y="347805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5" name="直接连接符 26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2542058" y="4652286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128" name="标题"/>
          <p:cNvSpPr txBox="1"/>
          <p:nvPr>
            <p:custDataLst>
              <p:tags r:id="rId11"/>
            </p:custDataLst>
          </p:nvPr>
        </p:nvSpPr>
        <p:spPr>
          <a:xfrm>
            <a:off x="2771897" y="3922324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智能化教学和管理成为常态；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12"/>
            </p:custDataLst>
          </p:nvPr>
        </p:nvSpPr>
        <p:spPr>
          <a:xfrm>
            <a:off x="2772539" y="429661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2542058" y="5447091"/>
            <a:ext cx="7097390" cy="8346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0132" name="标题"/>
          <p:cNvSpPr txBox="1"/>
          <p:nvPr>
            <p:custDataLst>
              <p:tags r:id="rId14"/>
            </p:custDataLst>
          </p:nvPr>
        </p:nvSpPr>
        <p:spPr>
          <a:xfrm>
            <a:off x="2771897" y="4717129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虚拟现实和增强现实等技术广泛应用；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34" name="正文"/>
          <p:cNvSpPr txBox="1"/>
          <p:nvPr>
            <p:custDataLst>
              <p:tags r:id="rId15"/>
            </p:custDataLst>
          </p:nvPr>
        </p:nvSpPr>
        <p:spPr>
          <a:xfrm>
            <a:off x="2772539" y="5091419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标题"/>
          <p:cNvSpPr txBox="1"/>
          <p:nvPr>
            <p:custDataLst>
              <p:tags r:id="rId16"/>
            </p:custDataLst>
          </p:nvPr>
        </p:nvSpPr>
        <p:spPr>
          <a:xfrm>
            <a:off x="2771897" y="5511933"/>
            <a:ext cx="6872688" cy="36722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1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数字校园与智慧城市等其他领域深度融合。</a:t>
            </a:r>
            <a:endParaRPr altLang="en-US" b="1" dirty="0" sz="11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38" name="正文"/>
          <p:cNvSpPr txBox="1"/>
          <p:nvPr>
            <p:custDataLst>
              <p:tags r:id="rId17"/>
            </p:custDataLst>
          </p:nvPr>
        </p:nvSpPr>
        <p:spPr>
          <a:xfrm>
            <a:off x="2772539" y="5886224"/>
            <a:ext cx="6867552" cy="3633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1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结语：拥抱教育革命，共创数字校园新时代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1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5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6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7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4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1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1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5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6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7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4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4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5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7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6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4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2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5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7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4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3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6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2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3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4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5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3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6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7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4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5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5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2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949999988079071},&quot;type&quot;:1},&quot;shadow&quot;:{&quot;brightness&quot;:0,&quot;colorType&quot;:2,&quot;rgb&quot;:&quot;#000000&quot;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5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5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3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3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7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7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6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6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4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4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solid&quot;:{&quot;brightness&quot;:0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i*1_6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76_5*l_h_f*1_6_1"/>
  <p:tag name="KSO_WM_TEMPLATE_CATEGORY" val="diagram"/>
  <p:tag name="KSO_WM_TEMPLATE_INDEX" val="20231376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UNIT_VALUE" val="42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5.62503937007875,&quot;width&quot;:861.288976377952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5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5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5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5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5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5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5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5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5*l_h_i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100_5*l_h_a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100_5*l_h_f*1_5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100_5*l_h_a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100_5*l_h_f*1_6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25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2023-12-15T12:14:05Z</dcterms:created>
  <dcterms:modified xsi:type="dcterms:W3CDTF">2023-12-15T12:14:05Z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de572db05b274f9f84efa08cb7765e1e_21</vt:lpwstr>
  </property>
</Properties>
</file>