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sldIdLst>
    <p:sldId id="276" r:id="rId4"/>
    <p:sldId id="265" r:id="rId6"/>
    <p:sldId id="266" r:id="rId7"/>
    <p:sldId id="275" r:id="rId8"/>
    <p:sldId id="285" r:id="rId9"/>
    <p:sldId id="279" r:id="rId10"/>
    <p:sldId id="267" r:id="rId11"/>
    <p:sldId id="283" r:id="rId12"/>
    <p:sldId id="271" r:id="rId13"/>
    <p:sldId id="291" r:id="rId14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1C20"/>
    <a:srgbClr val="EC1F26"/>
    <a:srgbClr val="CDBF97"/>
    <a:srgbClr val="8D7545"/>
    <a:srgbClr val="ECE8E5"/>
    <a:srgbClr val="E4CBCB"/>
    <a:srgbClr val="A88755"/>
    <a:srgbClr val="1F2020"/>
    <a:srgbClr val="263B45"/>
    <a:srgbClr val="193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1" autoAdjust="0"/>
    <p:restoredTop sz="90340" autoAdjust="0"/>
  </p:normalViewPr>
  <p:slideViewPr>
    <p:cSldViewPr snapToGrid="0" showGuides="1">
      <p:cViewPr>
        <p:scale>
          <a:sx n="66" d="100"/>
          <a:sy n="66" d="100"/>
        </p:scale>
        <p:origin x="774" y="795"/>
      </p:cViewPr>
      <p:guideLst>
        <p:guide orient="horz" pos="214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67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Click="0" advTm="0">
    <p:fade/>
  </p:transition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microsoft.com/office/2007/relationships/hdphoto" Target="../media/image8.wdp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8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9" Type="http://schemas.openxmlformats.org/officeDocument/2006/relationships/notesSlide" Target="../notesSlides/notesSlide5.xml"/><Relationship Id="rId28" Type="http://schemas.openxmlformats.org/officeDocument/2006/relationships/slideLayout" Target="../slideLayouts/slideLayout4.xml"/><Relationship Id="rId27" Type="http://schemas.openxmlformats.org/officeDocument/2006/relationships/tags" Target="../tags/tag35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6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5" Type="http://schemas.openxmlformats.org/officeDocument/2006/relationships/notesSlide" Target="../notesSlides/notesSlide8.x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59.xml"/><Relationship Id="rId22" Type="http://schemas.openxmlformats.org/officeDocument/2006/relationships/tags" Target="../tags/tag58.xml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38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15.jpeg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6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-14763" y="1264244"/>
            <a:ext cx="2667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2520938" y="1132945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18737" y="2143729"/>
            <a:ext cx="544782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solidFill>
                  <a:srgbClr val="D02223"/>
                </a:solidFill>
                <a:cs typeface="+mn-ea"/>
                <a:sym typeface="+mn-lt"/>
              </a:rPr>
              <a:t>BQG</a:t>
            </a:r>
            <a:r>
              <a:rPr lang="en-US" altLang="zh-CN" sz="4800" b="1" dirty="0">
                <a:cs typeface="+mn-ea"/>
                <a:sym typeface="+mn-lt"/>
              </a:rPr>
              <a:t>系列</a:t>
            </a:r>
            <a:endParaRPr lang="en-US" altLang="zh-CN" sz="4800" b="1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8895" y="3465830"/>
            <a:ext cx="517842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cs typeface="+mn-ea"/>
                <a:sym typeface="+mn-lt"/>
              </a:rPr>
              <a:t>矿用气动隔膜泵</a:t>
            </a:r>
            <a:endParaRPr lang="zh-CN" altLang="en-US" sz="5400" b="1" dirty="0"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95114" y="4495524"/>
            <a:ext cx="2616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ṩļïḓè"/>
          <p:cNvSpPr txBox="1"/>
          <p:nvPr/>
        </p:nvSpPr>
        <p:spPr bwMode="auto">
          <a:xfrm>
            <a:off x="1571625" y="5223510"/>
            <a:ext cx="2519045" cy="50165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dist"/>
            <a:r>
              <a:rPr lang="zh-CN" altLang="en-US" sz="2000" dirty="0">
                <a:cs typeface="+mn-ea"/>
                <a:sym typeface="+mn-lt"/>
              </a:rPr>
              <a:t>汇报：</a:t>
            </a:r>
            <a:r>
              <a:rPr lang="en-US" sz="2000" dirty="0">
                <a:cs typeface="+mn-ea"/>
                <a:sym typeface="+mn-lt"/>
              </a:rPr>
              <a:t>kuangan002</a:t>
            </a:r>
            <a:endParaRPr lang="en-US" sz="2000" dirty="0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975291" y="5593756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895809" y="1132944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679179" y="1132944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373276" y="-2925279"/>
            <a:ext cx="12848493" cy="12848493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-4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073374" y="-2995247"/>
            <a:ext cx="12988428" cy="12988428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3122" y="0"/>
            <a:ext cx="12205121" cy="6858000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ïşḷîḑê"/>
          <p:cNvSpPr/>
          <p:nvPr/>
        </p:nvSpPr>
        <p:spPr>
          <a:xfrm>
            <a:off x="2032000" y="1722120"/>
            <a:ext cx="8128635" cy="4004310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1789" y="1722252"/>
            <a:ext cx="669456" cy="659576"/>
          </a:xfrm>
          <a:prstGeom prst="rect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06635" y="1791285"/>
            <a:ext cx="527758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gradFill>
                  <a:gsLst>
                    <a:gs pos="31000">
                      <a:srgbClr val="9F1C20"/>
                    </a:gs>
                    <a:gs pos="100000">
                      <a:srgbClr val="EC1F26"/>
                    </a:gs>
                  </a:gsLst>
                  <a:lin ang="5400000" scaled="1"/>
                </a:gradFill>
                <a:cs typeface="+mn-ea"/>
                <a:sym typeface="+mn-lt"/>
              </a:rPr>
              <a:t>BQG系列矿用气动隔膜</a:t>
            </a:r>
            <a:r>
              <a:rPr lang="zh-CN" altLang="en-US" sz="2800" b="1" dirty="0">
                <a:gradFill>
                  <a:gsLst>
                    <a:gs pos="31000">
                      <a:srgbClr val="9F1C20"/>
                    </a:gs>
                    <a:gs pos="100000">
                      <a:srgbClr val="EC1F26"/>
                    </a:gs>
                  </a:gsLst>
                  <a:lin ang="5400000" scaled="1"/>
                </a:gradFill>
                <a:cs typeface="+mn-ea"/>
                <a:sym typeface="+mn-lt"/>
              </a:rPr>
              <a:t>泵</a:t>
            </a:r>
            <a:endParaRPr lang="zh-CN" altLang="en-US" sz="2800" b="1" dirty="0">
              <a:gradFill>
                <a:gsLst>
                  <a:gs pos="31000">
                    <a:srgbClr val="9F1C20"/>
                  </a:gs>
                  <a:gs pos="100000">
                    <a:srgbClr val="EC1F26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80190" y="2381934"/>
            <a:ext cx="2164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隔膜泵 (66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760" y="2974975"/>
            <a:ext cx="2400300" cy="2400300"/>
          </a:xfrm>
          <a:prstGeom prst="rect">
            <a:avLst/>
          </a:prstGeom>
        </p:spPr>
      </p:pic>
      <p:pic>
        <p:nvPicPr>
          <p:cNvPr id="4" name="图片 3" descr="隔膜泵 (69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6360" y="2974975"/>
            <a:ext cx="2399665" cy="239966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ldLvl="0" animBg="1"/>
      <p:bldP spid="3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7560" y="-1"/>
            <a:ext cx="257858" cy="3429000"/>
          </a:xfrm>
          <a:prstGeom prst="rect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95418" y="0"/>
            <a:ext cx="8596582" cy="3429000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ïşḷîḑê"/>
          <p:cNvSpPr/>
          <p:nvPr/>
        </p:nvSpPr>
        <p:spPr>
          <a:xfrm>
            <a:off x="4845833" y="3759162"/>
            <a:ext cx="7137822" cy="2276958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3920" y="4077439"/>
            <a:ext cx="3566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cs typeface="+mn-ea"/>
                <a:sym typeface="+mn-lt"/>
              </a:rPr>
              <a:t>CONTENTS</a:t>
            </a:r>
            <a:endParaRPr lang="zh-CN" altLang="en-US" sz="4800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013980" y="4908565"/>
            <a:ext cx="64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confont-1187-868319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4719377" y="4253427"/>
            <a:ext cx="411447" cy="411107"/>
          </a:xfrm>
          <a:custGeom>
            <a:avLst/>
            <a:gdLst>
              <a:gd name="T0" fmla="*/ 11212 w 12607"/>
              <a:gd name="T1" fmla="*/ 4855 h 12594"/>
              <a:gd name="T2" fmla="*/ 11019 w 12607"/>
              <a:gd name="T3" fmla="*/ 4855 h 12594"/>
              <a:gd name="T4" fmla="*/ 10644 w 12607"/>
              <a:gd name="T5" fmla="*/ 3981 h 12594"/>
              <a:gd name="T6" fmla="*/ 10796 w 12607"/>
              <a:gd name="T7" fmla="*/ 3830 h 12594"/>
              <a:gd name="T8" fmla="*/ 10796 w 12607"/>
              <a:gd name="T9" fmla="*/ 1864 h 12594"/>
              <a:gd name="T10" fmla="*/ 10755 w 12607"/>
              <a:gd name="T11" fmla="*/ 1823 h 12594"/>
              <a:gd name="T12" fmla="*/ 8781 w 12607"/>
              <a:gd name="T13" fmla="*/ 1823 h 12594"/>
              <a:gd name="T14" fmla="*/ 8611 w 12607"/>
              <a:gd name="T15" fmla="*/ 1992 h 12594"/>
              <a:gd name="T16" fmla="*/ 7729 w 12607"/>
              <a:gd name="T17" fmla="*/ 1634 h 12594"/>
              <a:gd name="T18" fmla="*/ 7729 w 12607"/>
              <a:gd name="T19" fmla="*/ 1390 h 12594"/>
              <a:gd name="T20" fmla="*/ 6333 w 12607"/>
              <a:gd name="T21" fmla="*/ 0 h 12594"/>
              <a:gd name="T22" fmla="*/ 6274 w 12607"/>
              <a:gd name="T23" fmla="*/ 0 h 12594"/>
              <a:gd name="T24" fmla="*/ 4878 w 12607"/>
              <a:gd name="T25" fmla="*/ 1390 h 12594"/>
              <a:gd name="T26" fmla="*/ 4878 w 12607"/>
              <a:gd name="T27" fmla="*/ 1652 h 12594"/>
              <a:gd name="T28" fmla="*/ 4033 w 12607"/>
              <a:gd name="T29" fmla="*/ 2003 h 12594"/>
              <a:gd name="T30" fmla="*/ 3852 w 12607"/>
              <a:gd name="T31" fmla="*/ 1823 h 12594"/>
              <a:gd name="T32" fmla="*/ 1878 w 12607"/>
              <a:gd name="T33" fmla="*/ 1823 h 12594"/>
              <a:gd name="T34" fmla="*/ 1837 w 12607"/>
              <a:gd name="T35" fmla="*/ 1864 h 12594"/>
              <a:gd name="T36" fmla="*/ 1837 w 12607"/>
              <a:gd name="T37" fmla="*/ 3830 h 12594"/>
              <a:gd name="T38" fmla="*/ 2012 w 12607"/>
              <a:gd name="T39" fmla="*/ 4004 h 12594"/>
              <a:gd name="T40" fmla="*/ 1650 w 12607"/>
              <a:gd name="T41" fmla="*/ 4855 h 12594"/>
              <a:gd name="T42" fmla="*/ 1396 w 12607"/>
              <a:gd name="T43" fmla="*/ 4855 h 12594"/>
              <a:gd name="T44" fmla="*/ 0 w 12607"/>
              <a:gd name="T45" fmla="*/ 6245 h 12594"/>
              <a:gd name="T46" fmla="*/ 0 w 12607"/>
              <a:gd name="T47" fmla="*/ 6304 h 12594"/>
              <a:gd name="T48" fmla="*/ 1396 w 12607"/>
              <a:gd name="T49" fmla="*/ 7694 h 12594"/>
              <a:gd name="T50" fmla="*/ 1618 w 12607"/>
              <a:gd name="T51" fmla="*/ 7694 h 12594"/>
              <a:gd name="T52" fmla="*/ 1983 w 12607"/>
              <a:gd name="T53" fmla="*/ 8593 h 12594"/>
              <a:gd name="T54" fmla="*/ 1814 w 12607"/>
              <a:gd name="T55" fmla="*/ 8761 h 12594"/>
              <a:gd name="T56" fmla="*/ 1814 w 12607"/>
              <a:gd name="T57" fmla="*/ 10728 h 12594"/>
              <a:gd name="T58" fmla="*/ 1855 w 12607"/>
              <a:gd name="T59" fmla="*/ 10769 h 12594"/>
              <a:gd name="T60" fmla="*/ 3829 w 12607"/>
              <a:gd name="T61" fmla="*/ 10769 h 12594"/>
              <a:gd name="T62" fmla="*/ 3981 w 12607"/>
              <a:gd name="T63" fmla="*/ 10618 h 12594"/>
              <a:gd name="T64" fmla="*/ 4878 w 12607"/>
              <a:gd name="T65" fmla="*/ 10999 h 12594"/>
              <a:gd name="T66" fmla="*/ 4878 w 12607"/>
              <a:gd name="T67" fmla="*/ 11204 h 12594"/>
              <a:gd name="T68" fmla="*/ 6274 w 12607"/>
              <a:gd name="T69" fmla="*/ 12594 h 12594"/>
              <a:gd name="T70" fmla="*/ 6333 w 12607"/>
              <a:gd name="T71" fmla="*/ 12594 h 12594"/>
              <a:gd name="T72" fmla="*/ 7729 w 12607"/>
              <a:gd name="T73" fmla="*/ 11204 h 12594"/>
              <a:gd name="T74" fmla="*/ 7729 w 12607"/>
              <a:gd name="T75" fmla="*/ 11016 h 12594"/>
              <a:gd name="T76" fmla="*/ 8664 w 12607"/>
              <a:gd name="T77" fmla="*/ 10630 h 12594"/>
              <a:gd name="T78" fmla="*/ 8803 w 12607"/>
              <a:gd name="T79" fmla="*/ 10769 h 12594"/>
              <a:gd name="T80" fmla="*/ 10777 w 12607"/>
              <a:gd name="T81" fmla="*/ 10769 h 12594"/>
              <a:gd name="T82" fmla="*/ 10819 w 12607"/>
              <a:gd name="T83" fmla="*/ 10728 h 12594"/>
              <a:gd name="T84" fmla="*/ 10819 w 12607"/>
              <a:gd name="T85" fmla="*/ 8761 h 12594"/>
              <a:gd name="T86" fmla="*/ 10673 w 12607"/>
              <a:gd name="T87" fmla="*/ 8616 h 12594"/>
              <a:gd name="T88" fmla="*/ 11051 w 12607"/>
              <a:gd name="T89" fmla="*/ 7694 h 12594"/>
              <a:gd name="T90" fmla="*/ 11211 w 12607"/>
              <a:gd name="T91" fmla="*/ 7694 h 12594"/>
              <a:gd name="T92" fmla="*/ 12607 w 12607"/>
              <a:gd name="T93" fmla="*/ 6304 h 12594"/>
              <a:gd name="T94" fmla="*/ 12607 w 12607"/>
              <a:gd name="T95" fmla="*/ 6245 h 12594"/>
              <a:gd name="T96" fmla="*/ 11212 w 12607"/>
              <a:gd name="T97" fmla="*/ 4855 h 12594"/>
              <a:gd name="T98" fmla="*/ 6337 w 12607"/>
              <a:gd name="T99" fmla="*/ 8498 h 12594"/>
              <a:gd name="T100" fmla="*/ 4152 w 12607"/>
              <a:gd name="T101" fmla="*/ 6323 h 12594"/>
              <a:gd name="T102" fmla="*/ 6337 w 12607"/>
              <a:gd name="T103" fmla="*/ 4146 h 12594"/>
              <a:gd name="T104" fmla="*/ 8521 w 12607"/>
              <a:gd name="T105" fmla="*/ 6323 h 12594"/>
              <a:gd name="T106" fmla="*/ 6337 w 12607"/>
              <a:gd name="T107" fmla="*/ 8498 h 12594"/>
              <a:gd name="T108" fmla="*/ 6337 w 12607"/>
              <a:gd name="T109" fmla="*/ 8498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7" h="12594">
                <a:moveTo>
                  <a:pt x="11212" y="4855"/>
                </a:moveTo>
                <a:lnTo>
                  <a:pt x="11019" y="4855"/>
                </a:lnTo>
                <a:cubicBezTo>
                  <a:pt x="10923" y="4550"/>
                  <a:pt x="10796" y="4258"/>
                  <a:pt x="10644" y="3981"/>
                </a:cubicBezTo>
                <a:lnTo>
                  <a:pt x="10796" y="3830"/>
                </a:lnTo>
                <a:cubicBezTo>
                  <a:pt x="11341" y="3287"/>
                  <a:pt x="11341" y="2407"/>
                  <a:pt x="10796" y="1864"/>
                </a:cubicBezTo>
                <a:lnTo>
                  <a:pt x="10755" y="1823"/>
                </a:lnTo>
                <a:cubicBezTo>
                  <a:pt x="10209" y="1279"/>
                  <a:pt x="9326" y="1279"/>
                  <a:pt x="8781" y="1823"/>
                </a:cubicBezTo>
                <a:lnTo>
                  <a:pt x="8611" y="1992"/>
                </a:lnTo>
                <a:cubicBezTo>
                  <a:pt x="8332" y="1846"/>
                  <a:pt x="8037" y="1725"/>
                  <a:pt x="7729" y="1634"/>
                </a:cubicBezTo>
                <a:lnTo>
                  <a:pt x="7729" y="1390"/>
                </a:lnTo>
                <a:cubicBezTo>
                  <a:pt x="7729" y="622"/>
                  <a:pt x="7104" y="0"/>
                  <a:pt x="6333" y="0"/>
                </a:cubicBezTo>
                <a:lnTo>
                  <a:pt x="6274" y="0"/>
                </a:lnTo>
                <a:cubicBezTo>
                  <a:pt x="5503" y="0"/>
                  <a:pt x="4878" y="622"/>
                  <a:pt x="4878" y="1390"/>
                </a:cubicBezTo>
                <a:lnTo>
                  <a:pt x="4878" y="1652"/>
                </a:lnTo>
                <a:cubicBezTo>
                  <a:pt x="4584" y="1742"/>
                  <a:pt x="4301" y="1861"/>
                  <a:pt x="4033" y="2003"/>
                </a:cubicBezTo>
                <a:lnTo>
                  <a:pt x="3852" y="1823"/>
                </a:lnTo>
                <a:cubicBezTo>
                  <a:pt x="3307" y="1280"/>
                  <a:pt x="2423" y="1280"/>
                  <a:pt x="1878" y="1823"/>
                </a:cubicBezTo>
                <a:lnTo>
                  <a:pt x="1837" y="1864"/>
                </a:lnTo>
                <a:cubicBezTo>
                  <a:pt x="1292" y="2407"/>
                  <a:pt x="1292" y="3287"/>
                  <a:pt x="1837" y="3830"/>
                </a:cubicBezTo>
                <a:lnTo>
                  <a:pt x="2012" y="4004"/>
                </a:lnTo>
                <a:cubicBezTo>
                  <a:pt x="1865" y="4274"/>
                  <a:pt x="1743" y="4558"/>
                  <a:pt x="1650" y="4855"/>
                </a:cubicBezTo>
                <a:lnTo>
                  <a:pt x="1396" y="4855"/>
                </a:lnTo>
                <a:cubicBezTo>
                  <a:pt x="625" y="4855"/>
                  <a:pt x="0" y="5478"/>
                  <a:pt x="0" y="6245"/>
                </a:cubicBezTo>
                <a:lnTo>
                  <a:pt x="0" y="6304"/>
                </a:lnTo>
                <a:cubicBezTo>
                  <a:pt x="0" y="7072"/>
                  <a:pt x="625" y="7694"/>
                  <a:pt x="1396" y="7694"/>
                </a:cubicBezTo>
                <a:lnTo>
                  <a:pt x="1618" y="7694"/>
                </a:lnTo>
                <a:cubicBezTo>
                  <a:pt x="1710" y="8008"/>
                  <a:pt x="1833" y="8308"/>
                  <a:pt x="1983" y="8593"/>
                </a:cubicBezTo>
                <a:lnTo>
                  <a:pt x="1814" y="8761"/>
                </a:lnTo>
                <a:cubicBezTo>
                  <a:pt x="1269" y="9304"/>
                  <a:pt x="1269" y="10185"/>
                  <a:pt x="1814" y="10728"/>
                </a:cubicBezTo>
                <a:lnTo>
                  <a:pt x="1855" y="10769"/>
                </a:lnTo>
                <a:cubicBezTo>
                  <a:pt x="2400" y="11312"/>
                  <a:pt x="3284" y="11312"/>
                  <a:pt x="3829" y="10769"/>
                </a:cubicBezTo>
                <a:lnTo>
                  <a:pt x="3981" y="10618"/>
                </a:lnTo>
                <a:cubicBezTo>
                  <a:pt x="4264" y="10773"/>
                  <a:pt x="4564" y="10902"/>
                  <a:pt x="4878" y="10999"/>
                </a:cubicBezTo>
                <a:lnTo>
                  <a:pt x="4878" y="11204"/>
                </a:lnTo>
                <a:cubicBezTo>
                  <a:pt x="4878" y="11972"/>
                  <a:pt x="5503" y="12594"/>
                  <a:pt x="6274" y="12594"/>
                </a:cubicBezTo>
                <a:lnTo>
                  <a:pt x="6333" y="12594"/>
                </a:lnTo>
                <a:cubicBezTo>
                  <a:pt x="7104" y="12594"/>
                  <a:pt x="7729" y="11972"/>
                  <a:pt x="7729" y="11204"/>
                </a:cubicBezTo>
                <a:lnTo>
                  <a:pt x="7729" y="11016"/>
                </a:lnTo>
                <a:cubicBezTo>
                  <a:pt x="8056" y="10920"/>
                  <a:pt x="8368" y="10788"/>
                  <a:pt x="8664" y="10630"/>
                </a:cubicBezTo>
                <a:lnTo>
                  <a:pt x="8803" y="10769"/>
                </a:lnTo>
                <a:cubicBezTo>
                  <a:pt x="9348" y="11312"/>
                  <a:pt x="10233" y="11312"/>
                  <a:pt x="10777" y="10769"/>
                </a:cubicBezTo>
                <a:lnTo>
                  <a:pt x="10819" y="10728"/>
                </a:lnTo>
                <a:cubicBezTo>
                  <a:pt x="11364" y="10185"/>
                  <a:pt x="11364" y="9304"/>
                  <a:pt x="10819" y="8761"/>
                </a:cubicBezTo>
                <a:lnTo>
                  <a:pt x="10673" y="8616"/>
                </a:lnTo>
                <a:cubicBezTo>
                  <a:pt x="10828" y="8324"/>
                  <a:pt x="10956" y="8017"/>
                  <a:pt x="11051" y="7694"/>
                </a:cubicBezTo>
                <a:lnTo>
                  <a:pt x="11211" y="7694"/>
                </a:lnTo>
                <a:cubicBezTo>
                  <a:pt x="11982" y="7694"/>
                  <a:pt x="12607" y="7071"/>
                  <a:pt x="12607" y="6304"/>
                </a:cubicBezTo>
                <a:lnTo>
                  <a:pt x="12607" y="6245"/>
                </a:lnTo>
                <a:cubicBezTo>
                  <a:pt x="12607" y="5477"/>
                  <a:pt x="11982" y="4855"/>
                  <a:pt x="11212" y="4855"/>
                </a:cubicBezTo>
                <a:close/>
                <a:moveTo>
                  <a:pt x="6337" y="8498"/>
                </a:moveTo>
                <a:cubicBezTo>
                  <a:pt x="5130" y="8498"/>
                  <a:pt x="4152" y="7524"/>
                  <a:pt x="4152" y="6323"/>
                </a:cubicBezTo>
                <a:cubicBezTo>
                  <a:pt x="4152" y="5120"/>
                  <a:pt x="5130" y="4146"/>
                  <a:pt x="6337" y="4146"/>
                </a:cubicBezTo>
                <a:cubicBezTo>
                  <a:pt x="7544" y="4146"/>
                  <a:pt x="8521" y="5120"/>
                  <a:pt x="8521" y="6323"/>
                </a:cubicBezTo>
                <a:cubicBezTo>
                  <a:pt x="8521" y="7524"/>
                  <a:pt x="7544" y="8498"/>
                  <a:pt x="6337" y="8498"/>
                </a:cubicBezTo>
                <a:close/>
                <a:moveTo>
                  <a:pt x="6337" y="8498"/>
                </a:move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5014595" y="4077335"/>
            <a:ext cx="30746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1.</a:t>
            </a:r>
            <a:r>
              <a:rPr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BQG系列矿用气动隔膜泵介绍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iconfont-1187-86831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8225468" y="4253427"/>
            <a:ext cx="411447" cy="411107"/>
          </a:xfrm>
          <a:custGeom>
            <a:avLst/>
            <a:gdLst>
              <a:gd name="T0" fmla="*/ 11212 w 12607"/>
              <a:gd name="T1" fmla="*/ 4855 h 12594"/>
              <a:gd name="T2" fmla="*/ 11019 w 12607"/>
              <a:gd name="T3" fmla="*/ 4855 h 12594"/>
              <a:gd name="T4" fmla="*/ 10644 w 12607"/>
              <a:gd name="T5" fmla="*/ 3981 h 12594"/>
              <a:gd name="T6" fmla="*/ 10796 w 12607"/>
              <a:gd name="T7" fmla="*/ 3830 h 12594"/>
              <a:gd name="T8" fmla="*/ 10796 w 12607"/>
              <a:gd name="T9" fmla="*/ 1864 h 12594"/>
              <a:gd name="T10" fmla="*/ 10755 w 12607"/>
              <a:gd name="T11" fmla="*/ 1823 h 12594"/>
              <a:gd name="T12" fmla="*/ 8781 w 12607"/>
              <a:gd name="T13" fmla="*/ 1823 h 12594"/>
              <a:gd name="T14" fmla="*/ 8611 w 12607"/>
              <a:gd name="T15" fmla="*/ 1992 h 12594"/>
              <a:gd name="T16" fmla="*/ 7729 w 12607"/>
              <a:gd name="T17" fmla="*/ 1634 h 12594"/>
              <a:gd name="T18" fmla="*/ 7729 w 12607"/>
              <a:gd name="T19" fmla="*/ 1390 h 12594"/>
              <a:gd name="T20" fmla="*/ 6333 w 12607"/>
              <a:gd name="T21" fmla="*/ 0 h 12594"/>
              <a:gd name="T22" fmla="*/ 6274 w 12607"/>
              <a:gd name="T23" fmla="*/ 0 h 12594"/>
              <a:gd name="T24" fmla="*/ 4878 w 12607"/>
              <a:gd name="T25" fmla="*/ 1390 h 12594"/>
              <a:gd name="T26" fmla="*/ 4878 w 12607"/>
              <a:gd name="T27" fmla="*/ 1652 h 12594"/>
              <a:gd name="T28" fmla="*/ 4033 w 12607"/>
              <a:gd name="T29" fmla="*/ 2003 h 12594"/>
              <a:gd name="T30" fmla="*/ 3852 w 12607"/>
              <a:gd name="T31" fmla="*/ 1823 h 12594"/>
              <a:gd name="T32" fmla="*/ 1878 w 12607"/>
              <a:gd name="T33" fmla="*/ 1823 h 12594"/>
              <a:gd name="T34" fmla="*/ 1837 w 12607"/>
              <a:gd name="T35" fmla="*/ 1864 h 12594"/>
              <a:gd name="T36" fmla="*/ 1837 w 12607"/>
              <a:gd name="T37" fmla="*/ 3830 h 12594"/>
              <a:gd name="T38" fmla="*/ 2012 w 12607"/>
              <a:gd name="T39" fmla="*/ 4004 h 12594"/>
              <a:gd name="T40" fmla="*/ 1650 w 12607"/>
              <a:gd name="T41" fmla="*/ 4855 h 12594"/>
              <a:gd name="T42" fmla="*/ 1396 w 12607"/>
              <a:gd name="T43" fmla="*/ 4855 h 12594"/>
              <a:gd name="T44" fmla="*/ 0 w 12607"/>
              <a:gd name="T45" fmla="*/ 6245 h 12594"/>
              <a:gd name="T46" fmla="*/ 0 w 12607"/>
              <a:gd name="T47" fmla="*/ 6304 h 12594"/>
              <a:gd name="T48" fmla="*/ 1396 w 12607"/>
              <a:gd name="T49" fmla="*/ 7694 h 12594"/>
              <a:gd name="T50" fmla="*/ 1618 w 12607"/>
              <a:gd name="T51" fmla="*/ 7694 h 12594"/>
              <a:gd name="T52" fmla="*/ 1983 w 12607"/>
              <a:gd name="T53" fmla="*/ 8593 h 12594"/>
              <a:gd name="T54" fmla="*/ 1814 w 12607"/>
              <a:gd name="T55" fmla="*/ 8761 h 12594"/>
              <a:gd name="T56" fmla="*/ 1814 w 12607"/>
              <a:gd name="T57" fmla="*/ 10728 h 12594"/>
              <a:gd name="T58" fmla="*/ 1855 w 12607"/>
              <a:gd name="T59" fmla="*/ 10769 h 12594"/>
              <a:gd name="T60" fmla="*/ 3829 w 12607"/>
              <a:gd name="T61" fmla="*/ 10769 h 12594"/>
              <a:gd name="T62" fmla="*/ 3981 w 12607"/>
              <a:gd name="T63" fmla="*/ 10618 h 12594"/>
              <a:gd name="T64" fmla="*/ 4878 w 12607"/>
              <a:gd name="T65" fmla="*/ 10999 h 12594"/>
              <a:gd name="T66" fmla="*/ 4878 w 12607"/>
              <a:gd name="T67" fmla="*/ 11204 h 12594"/>
              <a:gd name="T68" fmla="*/ 6274 w 12607"/>
              <a:gd name="T69" fmla="*/ 12594 h 12594"/>
              <a:gd name="T70" fmla="*/ 6333 w 12607"/>
              <a:gd name="T71" fmla="*/ 12594 h 12594"/>
              <a:gd name="T72" fmla="*/ 7729 w 12607"/>
              <a:gd name="T73" fmla="*/ 11204 h 12594"/>
              <a:gd name="T74" fmla="*/ 7729 w 12607"/>
              <a:gd name="T75" fmla="*/ 11016 h 12594"/>
              <a:gd name="T76" fmla="*/ 8664 w 12607"/>
              <a:gd name="T77" fmla="*/ 10630 h 12594"/>
              <a:gd name="T78" fmla="*/ 8803 w 12607"/>
              <a:gd name="T79" fmla="*/ 10769 h 12594"/>
              <a:gd name="T80" fmla="*/ 10777 w 12607"/>
              <a:gd name="T81" fmla="*/ 10769 h 12594"/>
              <a:gd name="T82" fmla="*/ 10819 w 12607"/>
              <a:gd name="T83" fmla="*/ 10728 h 12594"/>
              <a:gd name="T84" fmla="*/ 10819 w 12607"/>
              <a:gd name="T85" fmla="*/ 8761 h 12594"/>
              <a:gd name="T86" fmla="*/ 10673 w 12607"/>
              <a:gd name="T87" fmla="*/ 8616 h 12594"/>
              <a:gd name="T88" fmla="*/ 11051 w 12607"/>
              <a:gd name="T89" fmla="*/ 7694 h 12594"/>
              <a:gd name="T90" fmla="*/ 11211 w 12607"/>
              <a:gd name="T91" fmla="*/ 7694 h 12594"/>
              <a:gd name="T92" fmla="*/ 12607 w 12607"/>
              <a:gd name="T93" fmla="*/ 6304 h 12594"/>
              <a:gd name="T94" fmla="*/ 12607 w 12607"/>
              <a:gd name="T95" fmla="*/ 6245 h 12594"/>
              <a:gd name="T96" fmla="*/ 11212 w 12607"/>
              <a:gd name="T97" fmla="*/ 4855 h 12594"/>
              <a:gd name="T98" fmla="*/ 6337 w 12607"/>
              <a:gd name="T99" fmla="*/ 8498 h 12594"/>
              <a:gd name="T100" fmla="*/ 4152 w 12607"/>
              <a:gd name="T101" fmla="*/ 6323 h 12594"/>
              <a:gd name="T102" fmla="*/ 6337 w 12607"/>
              <a:gd name="T103" fmla="*/ 4146 h 12594"/>
              <a:gd name="T104" fmla="*/ 8521 w 12607"/>
              <a:gd name="T105" fmla="*/ 6323 h 12594"/>
              <a:gd name="T106" fmla="*/ 6337 w 12607"/>
              <a:gd name="T107" fmla="*/ 8498 h 12594"/>
              <a:gd name="T108" fmla="*/ 6337 w 12607"/>
              <a:gd name="T109" fmla="*/ 8498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7" h="12594">
                <a:moveTo>
                  <a:pt x="11212" y="4855"/>
                </a:moveTo>
                <a:lnTo>
                  <a:pt x="11019" y="4855"/>
                </a:lnTo>
                <a:cubicBezTo>
                  <a:pt x="10923" y="4550"/>
                  <a:pt x="10796" y="4258"/>
                  <a:pt x="10644" y="3981"/>
                </a:cubicBezTo>
                <a:lnTo>
                  <a:pt x="10796" y="3830"/>
                </a:lnTo>
                <a:cubicBezTo>
                  <a:pt x="11341" y="3287"/>
                  <a:pt x="11341" y="2407"/>
                  <a:pt x="10796" y="1864"/>
                </a:cubicBezTo>
                <a:lnTo>
                  <a:pt x="10755" y="1823"/>
                </a:lnTo>
                <a:cubicBezTo>
                  <a:pt x="10209" y="1279"/>
                  <a:pt x="9326" y="1279"/>
                  <a:pt x="8781" y="1823"/>
                </a:cubicBezTo>
                <a:lnTo>
                  <a:pt x="8611" y="1992"/>
                </a:lnTo>
                <a:cubicBezTo>
                  <a:pt x="8332" y="1846"/>
                  <a:pt x="8037" y="1725"/>
                  <a:pt x="7729" y="1634"/>
                </a:cubicBezTo>
                <a:lnTo>
                  <a:pt x="7729" y="1390"/>
                </a:lnTo>
                <a:cubicBezTo>
                  <a:pt x="7729" y="622"/>
                  <a:pt x="7104" y="0"/>
                  <a:pt x="6333" y="0"/>
                </a:cubicBezTo>
                <a:lnTo>
                  <a:pt x="6274" y="0"/>
                </a:lnTo>
                <a:cubicBezTo>
                  <a:pt x="5503" y="0"/>
                  <a:pt x="4878" y="622"/>
                  <a:pt x="4878" y="1390"/>
                </a:cubicBezTo>
                <a:lnTo>
                  <a:pt x="4878" y="1652"/>
                </a:lnTo>
                <a:cubicBezTo>
                  <a:pt x="4584" y="1742"/>
                  <a:pt x="4301" y="1861"/>
                  <a:pt x="4033" y="2003"/>
                </a:cubicBezTo>
                <a:lnTo>
                  <a:pt x="3852" y="1823"/>
                </a:lnTo>
                <a:cubicBezTo>
                  <a:pt x="3307" y="1280"/>
                  <a:pt x="2423" y="1280"/>
                  <a:pt x="1878" y="1823"/>
                </a:cubicBezTo>
                <a:lnTo>
                  <a:pt x="1837" y="1864"/>
                </a:lnTo>
                <a:cubicBezTo>
                  <a:pt x="1292" y="2407"/>
                  <a:pt x="1292" y="3287"/>
                  <a:pt x="1837" y="3830"/>
                </a:cubicBezTo>
                <a:lnTo>
                  <a:pt x="2012" y="4004"/>
                </a:lnTo>
                <a:cubicBezTo>
                  <a:pt x="1865" y="4274"/>
                  <a:pt x="1743" y="4558"/>
                  <a:pt x="1650" y="4855"/>
                </a:cubicBezTo>
                <a:lnTo>
                  <a:pt x="1396" y="4855"/>
                </a:lnTo>
                <a:cubicBezTo>
                  <a:pt x="625" y="4855"/>
                  <a:pt x="0" y="5478"/>
                  <a:pt x="0" y="6245"/>
                </a:cubicBezTo>
                <a:lnTo>
                  <a:pt x="0" y="6304"/>
                </a:lnTo>
                <a:cubicBezTo>
                  <a:pt x="0" y="7072"/>
                  <a:pt x="625" y="7694"/>
                  <a:pt x="1396" y="7694"/>
                </a:cubicBezTo>
                <a:lnTo>
                  <a:pt x="1618" y="7694"/>
                </a:lnTo>
                <a:cubicBezTo>
                  <a:pt x="1710" y="8008"/>
                  <a:pt x="1833" y="8308"/>
                  <a:pt x="1983" y="8593"/>
                </a:cubicBezTo>
                <a:lnTo>
                  <a:pt x="1814" y="8761"/>
                </a:lnTo>
                <a:cubicBezTo>
                  <a:pt x="1269" y="9304"/>
                  <a:pt x="1269" y="10185"/>
                  <a:pt x="1814" y="10728"/>
                </a:cubicBezTo>
                <a:lnTo>
                  <a:pt x="1855" y="10769"/>
                </a:lnTo>
                <a:cubicBezTo>
                  <a:pt x="2400" y="11312"/>
                  <a:pt x="3284" y="11312"/>
                  <a:pt x="3829" y="10769"/>
                </a:cubicBezTo>
                <a:lnTo>
                  <a:pt x="3981" y="10618"/>
                </a:lnTo>
                <a:cubicBezTo>
                  <a:pt x="4264" y="10773"/>
                  <a:pt x="4564" y="10902"/>
                  <a:pt x="4878" y="10999"/>
                </a:cubicBezTo>
                <a:lnTo>
                  <a:pt x="4878" y="11204"/>
                </a:lnTo>
                <a:cubicBezTo>
                  <a:pt x="4878" y="11972"/>
                  <a:pt x="5503" y="12594"/>
                  <a:pt x="6274" y="12594"/>
                </a:cubicBezTo>
                <a:lnTo>
                  <a:pt x="6333" y="12594"/>
                </a:lnTo>
                <a:cubicBezTo>
                  <a:pt x="7104" y="12594"/>
                  <a:pt x="7729" y="11972"/>
                  <a:pt x="7729" y="11204"/>
                </a:cubicBezTo>
                <a:lnTo>
                  <a:pt x="7729" y="11016"/>
                </a:lnTo>
                <a:cubicBezTo>
                  <a:pt x="8056" y="10920"/>
                  <a:pt x="8368" y="10788"/>
                  <a:pt x="8664" y="10630"/>
                </a:cubicBezTo>
                <a:lnTo>
                  <a:pt x="8803" y="10769"/>
                </a:lnTo>
                <a:cubicBezTo>
                  <a:pt x="9348" y="11312"/>
                  <a:pt x="10233" y="11312"/>
                  <a:pt x="10777" y="10769"/>
                </a:cubicBezTo>
                <a:lnTo>
                  <a:pt x="10819" y="10728"/>
                </a:lnTo>
                <a:cubicBezTo>
                  <a:pt x="11364" y="10185"/>
                  <a:pt x="11364" y="9304"/>
                  <a:pt x="10819" y="8761"/>
                </a:cubicBezTo>
                <a:lnTo>
                  <a:pt x="10673" y="8616"/>
                </a:lnTo>
                <a:cubicBezTo>
                  <a:pt x="10828" y="8324"/>
                  <a:pt x="10956" y="8017"/>
                  <a:pt x="11051" y="7694"/>
                </a:cubicBezTo>
                <a:lnTo>
                  <a:pt x="11211" y="7694"/>
                </a:lnTo>
                <a:cubicBezTo>
                  <a:pt x="11982" y="7694"/>
                  <a:pt x="12607" y="7071"/>
                  <a:pt x="12607" y="6304"/>
                </a:cubicBezTo>
                <a:lnTo>
                  <a:pt x="12607" y="6245"/>
                </a:lnTo>
                <a:cubicBezTo>
                  <a:pt x="12607" y="5477"/>
                  <a:pt x="11982" y="4855"/>
                  <a:pt x="11212" y="4855"/>
                </a:cubicBezTo>
                <a:close/>
                <a:moveTo>
                  <a:pt x="6337" y="8498"/>
                </a:moveTo>
                <a:cubicBezTo>
                  <a:pt x="5130" y="8498"/>
                  <a:pt x="4152" y="7524"/>
                  <a:pt x="4152" y="6323"/>
                </a:cubicBezTo>
                <a:cubicBezTo>
                  <a:pt x="4152" y="5120"/>
                  <a:pt x="5130" y="4146"/>
                  <a:pt x="6337" y="4146"/>
                </a:cubicBezTo>
                <a:cubicBezTo>
                  <a:pt x="7544" y="4146"/>
                  <a:pt x="8521" y="5120"/>
                  <a:pt x="8521" y="6323"/>
                </a:cubicBezTo>
                <a:cubicBezTo>
                  <a:pt x="8521" y="7524"/>
                  <a:pt x="7544" y="8498"/>
                  <a:pt x="6337" y="8498"/>
                </a:cubicBezTo>
                <a:close/>
                <a:moveTo>
                  <a:pt x="6337" y="8498"/>
                </a:move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8559165" y="4077335"/>
            <a:ext cx="33089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2.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BQG系列矿用气动隔膜泵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设计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iconfont-1187-86831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4719377" y="5084542"/>
            <a:ext cx="411447" cy="411107"/>
          </a:xfrm>
          <a:custGeom>
            <a:avLst/>
            <a:gdLst>
              <a:gd name="T0" fmla="*/ 11212 w 12607"/>
              <a:gd name="T1" fmla="*/ 4855 h 12594"/>
              <a:gd name="T2" fmla="*/ 11019 w 12607"/>
              <a:gd name="T3" fmla="*/ 4855 h 12594"/>
              <a:gd name="T4" fmla="*/ 10644 w 12607"/>
              <a:gd name="T5" fmla="*/ 3981 h 12594"/>
              <a:gd name="T6" fmla="*/ 10796 w 12607"/>
              <a:gd name="T7" fmla="*/ 3830 h 12594"/>
              <a:gd name="T8" fmla="*/ 10796 w 12607"/>
              <a:gd name="T9" fmla="*/ 1864 h 12594"/>
              <a:gd name="T10" fmla="*/ 10755 w 12607"/>
              <a:gd name="T11" fmla="*/ 1823 h 12594"/>
              <a:gd name="T12" fmla="*/ 8781 w 12607"/>
              <a:gd name="T13" fmla="*/ 1823 h 12594"/>
              <a:gd name="T14" fmla="*/ 8611 w 12607"/>
              <a:gd name="T15" fmla="*/ 1992 h 12594"/>
              <a:gd name="T16" fmla="*/ 7729 w 12607"/>
              <a:gd name="T17" fmla="*/ 1634 h 12594"/>
              <a:gd name="T18" fmla="*/ 7729 w 12607"/>
              <a:gd name="T19" fmla="*/ 1390 h 12594"/>
              <a:gd name="T20" fmla="*/ 6333 w 12607"/>
              <a:gd name="T21" fmla="*/ 0 h 12594"/>
              <a:gd name="T22" fmla="*/ 6274 w 12607"/>
              <a:gd name="T23" fmla="*/ 0 h 12594"/>
              <a:gd name="T24" fmla="*/ 4878 w 12607"/>
              <a:gd name="T25" fmla="*/ 1390 h 12594"/>
              <a:gd name="T26" fmla="*/ 4878 w 12607"/>
              <a:gd name="T27" fmla="*/ 1652 h 12594"/>
              <a:gd name="T28" fmla="*/ 4033 w 12607"/>
              <a:gd name="T29" fmla="*/ 2003 h 12594"/>
              <a:gd name="T30" fmla="*/ 3852 w 12607"/>
              <a:gd name="T31" fmla="*/ 1823 h 12594"/>
              <a:gd name="T32" fmla="*/ 1878 w 12607"/>
              <a:gd name="T33" fmla="*/ 1823 h 12594"/>
              <a:gd name="T34" fmla="*/ 1837 w 12607"/>
              <a:gd name="T35" fmla="*/ 1864 h 12594"/>
              <a:gd name="T36" fmla="*/ 1837 w 12607"/>
              <a:gd name="T37" fmla="*/ 3830 h 12594"/>
              <a:gd name="T38" fmla="*/ 2012 w 12607"/>
              <a:gd name="T39" fmla="*/ 4004 h 12594"/>
              <a:gd name="T40" fmla="*/ 1650 w 12607"/>
              <a:gd name="T41" fmla="*/ 4855 h 12594"/>
              <a:gd name="T42" fmla="*/ 1396 w 12607"/>
              <a:gd name="T43" fmla="*/ 4855 h 12594"/>
              <a:gd name="T44" fmla="*/ 0 w 12607"/>
              <a:gd name="T45" fmla="*/ 6245 h 12594"/>
              <a:gd name="T46" fmla="*/ 0 w 12607"/>
              <a:gd name="T47" fmla="*/ 6304 h 12594"/>
              <a:gd name="T48" fmla="*/ 1396 w 12607"/>
              <a:gd name="T49" fmla="*/ 7694 h 12594"/>
              <a:gd name="T50" fmla="*/ 1618 w 12607"/>
              <a:gd name="T51" fmla="*/ 7694 h 12594"/>
              <a:gd name="T52" fmla="*/ 1983 w 12607"/>
              <a:gd name="T53" fmla="*/ 8593 h 12594"/>
              <a:gd name="T54" fmla="*/ 1814 w 12607"/>
              <a:gd name="T55" fmla="*/ 8761 h 12594"/>
              <a:gd name="T56" fmla="*/ 1814 w 12607"/>
              <a:gd name="T57" fmla="*/ 10728 h 12594"/>
              <a:gd name="T58" fmla="*/ 1855 w 12607"/>
              <a:gd name="T59" fmla="*/ 10769 h 12594"/>
              <a:gd name="T60" fmla="*/ 3829 w 12607"/>
              <a:gd name="T61" fmla="*/ 10769 h 12594"/>
              <a:gd name="T62" fmla="*/ 3981 w 12607"/>
              <a:gd name="T63" fmla="*/ 10618 h 12594"/>
              <a:gd name="T64" fmla="*/ 4878 w 12607"/>
              <a:gd name="T65" fmla="*/ 10999 h 12594"/>
              <a:gd name="T66" fmla="*/ 4878 w 12607"/>
              <a:gd name="T67" fmla="*/ 11204 h 12594"/>
              <a:gd name="T68" fmla="*/ 6274 w 12607"/>
              <a:gd name="T69" fmla="*/ 12594 h 12594"/>
              <a:gd name="T70" fmla="*/ 6333 w 12607"/>
              <a:gd name="T71" fmla="*/ 12594 h 12594"/>
              <a:gd name="T72" fmla="*/ 7729 w 12607"/>
              <a:gd name="T73" fmla="*/ 11204 h 12594"/>
              <a:gd name="T74" fmla="*/ 7729 w 12607"/>
              <a:gd name="T75" fmla="*/ 11016 h 12594"/>
              <a:gd name="T76" fmla="*/ 8664 w 12607"/>
              <a:gd name="T77" fmla="*/ 10630 h 12594"/>
              <a:gd name="T78" fmla="*/ 8803 w 12607"/>
              <a:gd name="T79" fmla="*/ 10769 h 12594"/>
              <a:gd name="T80" fmla="*/ 10777 w 12607"/>
              <a:gd name="T81" fmla="*/ 10769 h 12594"/>
              <a:gd name="T82" fmla="*/ 10819 w 12607"/>
              <a:gd name="T83" fmla="*/ 10728 h 12594"/>
              <a:gd name="T84" fmla="*/ 10819 w 12607"/>
              <a:gd name="T85" fmla="*/ 8761 h 12594"/>
              <a:gd name="T86" fmla="*/ 10673 w 12607"/>
              <a:gd name="T87" fmla="*/ 8616 h 12594"/>
              <a:gd name="T88" fmla="*/ 11051 w 12607"/>
              <a:gd name="T89" fmla="*/ 7694 h 12594"/>
              <a:gd name="T90" fmla="*/ 11211 w 12607"/>
              <a:gd name="T91" fmla="*/ 7694 h 12594"/>
              <a:gd name="T92" fmla="*/ 12607 w 12607"/>
              <a:gd name="T93" fmla="*/ 6304 h 12594"/>
              <a:gd name="T94" fmla="*/ 12607 w 12607"/>
              <a:gd name="T95" fmla="*/ 6245 h 12594"/>
              <a:gd name="T96" fmla="*/ 11212 w 12607"/>
              <a:gd name="T97" fmla="*/ 4855 h 12594"/>
              <a:gd name="T98" fmla="*/ 6337 w 12607"/>
              <a:gd name="T99" fmla="*/ 8498 h 12594"/>
              <a:gd name="T100" fmla="*/ 4152 w 12607"/>
              <a:gd name="T101" fmla="*/ 6323 h 12594"/>
              <a:gd name="T102" fmla="*/ 6337 w 12607"/>
              <a:gd name="T103" fmla="*/ 4146 h 12594"/>
              <a:gd name="T104" fmla="*/ 8521 w 12607"/>
              <a:gd name="T105" fmla="*/ 6323 h 12594"/>
              <a:gd name="T106" fmla="*/ 6337 w 12607"/>
              <a:gd name="T107" fmla="*/ 8498 h 12594"/>
              <a:gd name="T108" fmla="*/ 6337 w 12607"/>
              <a:gd name="T109" fmla="*/ 8498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7" h="12594">
                <a:moveTo>
                  <a:pt x="11212" y="4855"/>
                </a:moveTo>
                <a:lnTo>
                  <a:pt x="11019" y="4855"/>
                </a:lnTo>
                <a:cubicBezTo>
                  <a:pt x="10923" y="4550"/>
                  <a:pt x="10796" y="4258"/>
                  <a:pt x="10644" y="3981"/>
                </a:cubicBezTo>
                <a:lnTo>
                  <a:pt x="10796" y="3830"/>
                </a:lnTo>
                <a:cubicBezTo>
                  <a:pt x="11341" y="3287"/>
                  <a:pt x="11341" y="2407"/>
                  <a:pt x="10796" y="1864"/>
                </a:cubicBezTo>
                <a:lnTo>
                  <a:pt x="10755" y="1823"/>
                </a:lnTo>
                <a:cubicBezTo>
                  <a:pt x="10209" y="1279"/>
                  <a:pt x="9326" y="1279"/>
                  <a:pt x="8781" y="1823"/>
                </a:cubicBezTo>
                <a:lnTo>
                  <a:pt x="8611" y="1992"/>
                </a:lnTo>
                <a:cubicBezTo>
                  <a:pt x="8332" y="1846"/>
                  <a:pt x="8037" y="1725"/>
                  <a:pt x="7729" y="1634"/>
                </a:cubicBezTo>
                <a:lnTo>
                  <a:pt x="7729" y="1390"/>
                </a:lnTo>
                <a:cubicBezTo>
                  <a:pt x="7729" y="622"/>
                  <a:pt x="7104" y="0"/>
                  <a:pt x="6333" y="0"/>
                </a:cubicBezTo>
                <a:lnTo>
                  <a:pt x="6274" y="0"/>
                </a:lnTo>
                <a:cubicBezTo>
                  <a:pt x="5503" y="0"/>
                  <a:pt x="4878" y="622"/>
                  <a:pt x="4878" y="1390"/>
                </a:cubicBezTo>
                <a:lnTo>
                  <a:pt x="4878" y="1652"/>
                </a:lnTo>
                <a:cubicBezTo>
                  <a:pt x="4584" y="1742"/>
                  <a:pt x="4301" y="1861"/>
                  <a:pt x="4033" y="2003"/>
                </a:cubicBezTo>
                <a:lnTo>
                  <a:pt x="3852" y="1823"/>
                </a:lnTo>
                <a:cubicBezTo>
                  <a:pt x="3307" y="1280"/>
                  <a:pt x="2423" y="1280"/>
                  <a:pt x="1878" y="1823"/>
                </a:cubicBezTo>
                <a:lnTo>
                  <a:pt x="1837" y="1864"/>
                </a:lnTo>
                <a:cubicBezTo>
                  <a:pt x="1292" y="2407"/>
                  <a:pt x="1292" y="3287"/>
                  <a:pt x="1837" y="3830"/>
                </a:cubicBezTo>
                <a:lnTo>
                  <a:pt x="2012" y="4004"/>
                </a:lnTo>
                <a:cubicBezTo>
                  <a:pt x="1865" y="4274"/>
                  <a:pt x="1743" y="4558"/>
                  <a:pt x="1650" y="4855"/>
                </a:cubicBezTo>
                <a:lnTo>
                  <a:pt x="1396" y="4855"/>
                </a:lnTo>
                <a:cubicBezTo>
                  <a:pt x="625" y="4855"/>
                  <a:pt x="0" y="5478"/>
                  <a:pt x="0" y="6245"/>
                </a:cubicBezTo>
                <a:lnTo>
                  <a:pt x="0" y="6304"/>
                </a:lnTo>
                <a:cubicBezTo>
                  <a:pt x="0" y="7072"/>
                  <a:pt x="625" y="7694"/>
                  <a:pt x="1396" y="7694"/>
                </a:cubicBezTo>
                <a:lnTo>
                  <a:pt x="1618" y="7694"/>
                </a:lnTo>
                <a:cubicBezTo>
                  <a:pt x="1710" y="8008"/>
                  <a:pt x="1833" y="8308"/>
                  <a:pt x="1983" y="8593"/>
                </a:cubicBezTo>
                <a:lnTo>
                  <a:pt x="1814" y="8761"/>
                </a:lnTo>
                <a:cubicBezTo>
                  <a:pt x="1269" y="9304"/>
                  <a:pt x="1269" y="10185"/>
                  <a:pt x="1814" y="10728"/>
                </a:cubicBezTo>
                <a:lnTo>
                  <a:pt x="1855" y="10769"/>
                </a:lnTo>
                <a:cubicBezTo>
                  <a:pt x="2400" y="11312"/>
                  <a:pt x="3284" y="11312"/>
                  <a:pt x="3829" y="10769"/>
                </a:cubicBezTo>
                <a:lnTo>
                  <a:pt x="3981" y="10618"/>
                </a:lnTo>
                <a:cubicBezTo>
                  <a:pt x="4264" y="10773"/>
                  <a:pt x="4564" y="10902"/>
                  <a:pt x="4878" y="10999"/>
                </a:cubicBezTo>
                <a:lnTo>
                  <a:pt x="4878" y="11204"/>
                </a:lnTo>
                <a:cubicBezTo>
                  <a:pt x="4878" y="11972"/>
                  <a:pt x="5503" y="12594"/>
                  <a:pt x="6274" y="12594"/>
                </a:cubicBezTo>
                <a:lnTo>
                  <a:pt x="6333" y="12594"/>
                </a:lnTo>
                <a:cubicBezTo>
                  <a:pt x="7104" y="12594"/>
                  <a:pt x="7729" y="11972"/>
                  <a:pt x="7729" y="11204"/>
                </a:cubicBezTo>
                <a:lnTo>
                  <a:pt x="7729" y="11016"/>
                </a:lnTo>
                <a:cubicBezTo>
                  <a:pt x="8056" y="10920"/>
                  <a:pt x="8368" y="10788"/>
                  <a:pt x="8664" y="10630"/>
                </a:cubicBezTo>
                <a:lnTo>
                  <a:pt x="8803" y="10769"/>
                </a:lnTo>
                <a:cubicBezTo>
                  <a:pt x="9348" y="11312"/>
                  <a:pt x="10233" y="11312"/>
                  <a:pt x="10777" y="10769"/>
                </a:cubicBezTo>
                <a:lnTo>
                  <a:pt x="10819" y="10728"/>
                </a:lnTo>
                <a:cubicBezTo>
                  <a:pt x="11364" y="10185"/>
                  <a:pt x="11364" y="9304"/>
                  <a:pt x="10819" y="8761"/>
                </a:cubicBezTo>
                <a:lnTo>
                  <a:pt x="10673" y="8616"/>
                </a:lnTo>
                <a:cubicBezTo>
                  <a:pt x="10828" y="8324"/>
                  <a:pt x="10956" y="8017"/>
                  <a:pt x="11051" y="7694"/>
                </a:cubicBezTo>
                <a:lnTo>
                  <a:pt x="11211" y="7694"/>
                </a:lnTo>
                <a:cubicBezTo>
                  <a:pt x="11982" y="7694"/>
                  <a:pt x="12607" y="7071"/>
                  <a:pt x="12607" y="6304"/>
                </a:cubicBezTo>
                <a:lnTo>
                  <a:pt x="12607" y="6245"/>
                </a:lnTo>
                <a:cubicBezTo>
                  <a:pt x="12607" y="5477"/>
                  <a:pt x="11982" y="4855"/>
                  <a:pt x="11212" y="4855"/>
                </a:cubicBezTo>
                <a:close/>
                <a:moveTo>
                  <a:pt x="6337" y="8498"/>
                </a:moveTo>
                <a:cubicBezTo>
                  <a:pt x="5130" y="8498"/>
                  <a:pt x="4152" y="7524"/>
                  <a:pt x="4152" y="6323"/>
                </a:cubicBezTo>
                <a:cubicBezTo>
                  <a:pt x="4152" y="5120"/>
                  <a:pt x="5130" y="4146"/>
                  <a:pt x="6337" y="4146"/>
                </a:cubicBezTo>
                <a:cubicBezTo>
                  <a:pt x="7544" y="4146"/>
                  <a:pt x="8521" y="5120"/>
                  <a:pt x="8521" y="6323"/>
                </a:cubicBezTo>
                <a:cubicBezTo>
                  <a:pt x="8521" y="7524"/>
                  <a:pt x="7544" y="8498"/>
                  <a:pt x="6337" y="8498"/>
                </a:cubicBezTo>
                <a:close/>
                <a:moveTo>
                  <a:pt x="6337" y="8498"/>
                </a:move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4947285" y="4892040"/>
            <a:ext cx="32785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BQG系列矿用气动隔膜泵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安装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iconfont-1187-868319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8225468" y="5084542"/>
            <a:ext cx="411447" cy="411107"/>
          </a:xfrm>
          <a:custGeom>
            <a:avLst/>
            <a:gdLst>
              <a:gd name="T0" fmla="*/ 11212 w 12607"/>
              <a:gd name="T1" fmla="*/ 4855 h 12594"/>
              <a:gd name="T2" fmla="*/ 11019 w 12607"/>
              <a:gd name="T3" fmla="*/ 4855 h 12594"/>
              <a:gd name="T4" fmla="*/ 10644 w 12607"/>
              <a:gd name="T5" fmla="*/ 3981 h 12594"/>
              <a:gd name="T6" fmla="*/ 10796 w 12607"/>
              <a:gd name="T7" fmla="*/ 3830 h 12594"/>
              <a:gd name="T8" fmla="*/ 10796 w 12607"/>
              <a:gd name="T9" fmla="*/ 1864 h 12594"/>
              <a:gd name="T10" fmla="*/ 10755 w 12607"/>
              <a:gd name="T11" fmla="*/ 1823 h 12594"/>
              <a:gd name="T12" fmla="*/ 8781 w 12607"/>
              <a:gd name="T13" fmla="*/ 1823 h 12594"/>
              <a:gd name="T14" fmla="*/ 8611 w 12607"/>
              <a:gd name="T15" fmla="*/ 1992 h 12594"/>
              <a:gd name="T16" fmla="*/ 7729 w 12607"/>
              <a:gd name="T17" fmla="*/ 1634 h 12594"/>
              <a:gd name="T18" fmla="*/ 7729 w 12607"/>
              <a:gd name="T19" fmla="*/ 1390 h 12594"/>
              <a:gd name="T20" fmla="*/ 6333 w 12607"/>
              <a:gd name="T21" fmla="*/ 0 h 12594"/>
              <a:gd name="T22" fmla="*/ 6274 w 12607"/>
              <a:gd name="T23" fmla="*/ 0 h 12594"/>
              <a:gd name="T24" fmla="*/ 4878 w 12607"/>
              <a:gd name="T25" fmla="*/ 1390 h 12594"/>
              <a:gd name="T26" fmla="*/ 4878 w 12607"/>
              <a:gd name="T27" fmla="*/ 1652 h 12594"/>
              <a:gd name="T28" fmla="*/ 4033 w 12607"/>
              <a:gd name="T29" fmla="*/ 2003 h 12594"/>
              <a:gd name="T30" fmla="*/ 3852 w 12607"/>
              <a:gd name="T31" fmla="*/ 1823 h 12594"/>
              <a:gd name="T32" fmla="*/ 1878 w 12607"/>
              <a:gd name="T33" fmla="*/ 1823 h 12594"/>
              <a:gd name="T34" fmla="*/ 1837 w 12607"/>
              <a:gd name="T35" fmla="*/ 1864 h 12594"/>
              <a:gd name="T36" fmla="*/ 1837 w 12607"/>
              <a:gd name="T37" fmla="*/ 3830 h 12594"/>
              <a:gd name="T38" fmla="*/ 2012 w 12607"/>
              <a:gd name="T39" fmla="*/ 4004 h 12594"/>
              <a:gd name="T40" fmla="*/ 1650 w 12607"/>
              <a:gd name="T41" fmla="*/ 4855 h 12594"/>
              <a:gd name="T42" fmla="*/ 1396 w 12607"/>
              <a:gd name="T43" fmla="*/ 4855 h 12594"/>
              <a:gd name="T44" fmla="*/ 0 w 12607"/>
              <a:gd name="T45" fmla="*/ 6245 h 12594"/>
              <a:gd name="T46" fmla="*/ 0 w 12607"/>
              <a:gd name="T47" fmla="*/ 6304 h 12594"/>
              <a:gd name="T48" fmla="*/ 1396 w 12607"/>
              <a:gd name="T49" fmla="*/ 7694 h 12594"/>
              <a:gd name="T50" fmla="*/ 1618 w 12607"/>
              <a:gd name="T51" fmla="*/ 7694 h 12594"/>
              <a:gd name="T52" fmla="*/ 1983 w 12607"/>
              <a:gd name="T53" fmla="*/ 8593 h 12594"/>
              <a:gd name="T54" fmla="*/ 1814 w 12607"/>
              <a:gd name="T55" fmla="*/ 8761 h 12594"/>
              <a:gd name="T56" fmla="*/ 1814 w 12607"/>
              <a:gd name="T57" fmla="*/ 10728 h 12594"/>
              <a:gd name="T58" fmla="*/ 1855 w 12607"/>
              <a:gd name="T59" fmla="*/ 10769 h 12594"/>
              <a:gd name="T60" fmla="*/ 3829 w 12607"/>
              <a:gd name="T61" fmla="*/ 10769 h 12594"/>
              <a:gd name="T62" fmla="*/ 3981 w 12607"/>
              <a:gd name="T63" fmla="*/ 10618 h 12594"/>
              <a:gd name="T64" fmla="*/ 4878 w 12607"/>
              <a:gd name="T65" fmla="*/ 10999 h 12594"/>
              <a:gd name="T66" fmla="*/ 4878 w 12607"/>
              <a:gd name="T67" fmla="*/ 11204 h 12594"/>
              <a:gd name="T68" fmla="*/ 6274 w 12607"/>
              <a:gd name="T69" fmla="*/ 12594 h 12594"/>
              <a:gd name="T70" fmla="*/ 6333 w 12607"/>
              <a:gd name="T71" fmla="*/ 12594 h 12594"/>
              <a:gd name="T72" fmla="*/ 7729 w 12607"/>
              <a:gd name="T73" fmla="*/ 11204 h 12594"/>
              <a:gd name="T74" fmla="*/ 7729 w 12607"/>
              <a:gd name="T75" fmla="*/ 11016 h 12594"/>
              <a:gd name="T76" fmla="*/ 8664 w 12607"/>
              <a:gd name="T77" fmla="*/ 10630 h 12594"/>
              <a:gd name="T78" fmla="*/ 8803 w 12607"/>
              <a:gd name="T79" fmla="*/ 10769 h 12594"/>
              <a:gd name="T80" fmla="*/ 10777 w 12607"/>
              <a:gd name="T81" fmla="*/ 10769 h 12594"/>
              <a:gd name="T82" fmla="*/ 10819 w 12607"/>
              <a:gd name="T83" fmla="*/ 10728 h 12594"/>
              <a:gd name="T84" fmla="*/ 10819 w 12607"/>
              <a:gd name="T85" fmla="*/ 8761 h 12594"/>
              <a:gd name="T86" fmla="*/ 10673 w 12607"/>
              <a:gd name="T87" fmla="*/ 8616 h 12594"/>
              <a:gd name="T88" fmla="*/ 11051 w 12607"/>
              <a:gd name="T89" fmla="*/ 7694 h 12594"/>
              <a:gd name="T90" fmla="*/ 11211 w 12607"/>
              <a:gd name="T91" fmla="*/ 7694 h 12594"/>
              <a:gd name="T92" fmla="*/ 12607 w 12607"/>
              <a:gd name="T93" fmla="*/ 6304 h 12594"/>
              <a:gd name="T94" fmla="*/ 12607 w 12607"/>
              <a:gd name="T95" fmla="*/ 6245 h 12594"/>
              <a:gd name="T96" fmla="*/ 11212 w 12607"/>
              <a:gd name="T97" fmla="*/ 4855 h 12594"/>
              <a:gd name="T98" fmla="*/ 6337 w 12607"/>
              <a:gd name="T99" fmla="*/ 8498 h 12594"/>
              <a:gd name="T100" fmla="*/ 4152 w 12607"/>
              <a:gd name="T101" fmla="*/ 6323 h 12594"/>
              <a:gd name="T102" fmla="*/ 6337 w 12607"/>
              <a:gd name="T103" fmla="*/ 4146 h 12594"/>
              <a:gd name="T104" fmla="*/ 8521 w 12607"/>
              <a:gd name="T105" fmla="*/ 6323 h 12594"/>
              <a:gd name="T106" fmla="*/ 6337 w 12607"/>
              <a:gd name="T107" fmla="*/ 8498 h 12594"/>
              <a:gd name="T108" fmla="*/ 6337 w 12607"/>
              <a:gd name="T109" fmla="*/ 8498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7" h="12594">
                <a:moveTo>
                  <a:pt x="11212" y="4855"/>
                </a:moveTo>
                <a:lnTo>
                  <a:pt x="11019" y="4855"/>
                </a:lnTo>
                <a:cubicBezTo>
                  <a:pt x="10923" y="4550"/>
                  <a:pt x="10796" y="4258"/>
                  <a:pt x="10644" y="3981"/>
                </a:cubicBezTo>
                <a:lnTo>
                  <a:pt x="10796" y="3830"/>
                </a:lnTo>
                <a:cubicBezTo>
                  <a:pt x="11341" y="3287"/>
                  <a:pt x="11341" y="2407"/>
                  <a:pt x="10796" y="1864"/>
                </a:cubicBezTo>
                <a:lnTo>
                  <a:pt x="10755" y="1823"/>
                </a:lnTo>
                <a:cubicBezTo>
                  <a:pt x="10209" y="1279"/>
                  <a:pt x="9326" y="1279"/>
                  <a:pt x="8781" y="1823"/>
                </a:cubicBezTo>
                <a:lnTo>
                  <a:pt x="8611" y="1992"/>
                </a:lnTo>
                <a:cubicBezTo>
                  <a:pt x="8332" y="1846"/>
                  <a:pt x="8037" y="1725"/>
                  <a:pt x="7729" y="1634"/>
                </a:cubicBezTo>
                <a:lnTo>
                  <a:pt x="7729" y="1390"/>
                </a:lnTo>
                <a:cubicBezTo>
                  <a:pt x="7729" y="622"/>
                  <a:pt x="7104" y="0"/>
                  <a:pt x="6333" y="0"/>
                </a:cubicBezTo>
                <a:lnTo>
                  <a:pt x="6274" y="0"/>
                </a:lnTo>
                <a:cubicBezTo>
                  <a:pt x="5503" y="0"/>
                  <a:pt x="4878" y="622"/>
                  <a:pt x="4878" y="1390"/>
                </a:cubicBezTo>
                <a:lnTo>
                  <a:pt x="4878" y="1652"/>
                </a:lnTo>
                <a:cubicBezTo>
                  <a:pt x="4584" y="1742"/>
                  <a:pt x="4301" y="1861"/>
                  <a:pt x="4033" y="2003"/>
                </a:cubicBezTo>
                <a:lnTo>
                  <a:pt x="3852" y="1823"/>
                </a:lnTo>
                <a:cubicBezTo>
                  <a:pt x="3307" y="1280"/>
                  <a:pt x="2423" y="1280"/>
                  <a:pt x="1878" y="1823"/>
                </a:cubicBezTo>
                <a:lnTo>
                  <a:pt x="1837" y="1864"/>
                </a:lnTo>
                <a:cubicBezTo>
                  <a:pt x="1292" y="2407"/>
                  <a:pt x="1292" y="3287"/>
                  <a:pt x="1837" y="3830"/>
                </a:cubicBezTo>
                <a:lnTo>
                  <a:pt x="2012" y="4004"/>
                </a:lnTo>
                <a:cubicBezTo>
                  <a:pt x="1865" y="4274"/>
                  <a:pt x="1743" y="4558"/>
                  <a:pt x="1650" y="4855"/>
                </a:cubicBezTo>
                <a:lnTo>
                  <a:pt x="1396" y="4855"/>
                </a:lnTo>
                <a:cubicBezTo>
                  <a:pt x="625" y="4855"/>
                  <a:pt x="0" y="5478"/>
                  <a:pt x="0" y="6245"/>
                </a:cubicBezTo>
                <a:lnTo>
                  <a:pt x="0" y="6304"/>
                </a:lnTo>
                <a:cubicBezTo>
                  <a:pt x="0" y="7072"/>
                  <a:pt x="625" y="7694"/>
                  <a:pt x="1396" y="7694"/>
                </a:cubicBezTo>
                <a:lnTo>
                  <a:pt x="1618" y="7694"/>
                </a:lnTo>
                <a:cubicBezTo>
                  <a:pt x="1710" y="8008"/>
                  <a:pt x="1833" y="8308"/>
                  <a:pt x="1983" y="8593"/>
                </a:cubicBezTo>
                <a:lnTo>
                  <a:pt x="1814" y="8761"/>
                </a:lnTo>
                <a:cubicBezTo>
                  <a:pt x="1269" y="9304"/>
                  <a:pt x="1269" y="10185"/>
                  <a:pt x="1814" y="10728"/>
                </a:cubicBezTo>
                <a:lnTo>
                  <a:pt x="1855" y="10769"/>
                </a:lnTo>
                <a:cubicBezTo>
                  <a:pt x="2400" y="11312"/>
                  <a:pt x="3284" y="11312"/>
                  <a:pt x="3829" y="10769"/>
                </a:cubicBezTo>
                <a:lnTo>
                  <a:pt x="3981" y="10618"/>
                </a:lnTo>
                <a:cubicBezTo>
                  <a:pt x="4264" y="10773"/>
                  <a:pt x="4564" y="10902"/>
                  <a:pt x="4878" y="10999"/>
                </a:cubicBezTo>
                <a:lnTo>
                  <a:pt x="4878" y="11204"/>
                </a:lnTo>
                <a:cubicBezTo>
                  <a:pt x="4878" y="11972"/>
                  <a:pt x="5503" y="12594"/>
                  <a:pt x="6274" y="12594"/>
                </a:cubicBezTo>
                <a:lnTo>
                  <a:pt x="6333" y="12594"/>
                </a:lnTo>
                <a:cubicBezTo>
                  <a:pt x="7104" y="12594"/>
                  <a:pt x="7729" y="11972"/>
                  <a:pt x="7729" y="11204"/>
                </a:cubicBezTo>
                <a:lnTo>
                  <a:pt x="7729" y="11016"/>
                </a:lnTo>
                <a:cubicBezTo>
                  <a:pt x="8056" y="10920"/>
                  <a:pt x="8368" y="10788"/>
                  <a:pt x="8664" y="10630"/>
                </a:cubicBezTo>
                <a:lnTo>
                  <a:pt x="8803" y="10769"/>
                </a:lnTo>
                <a:cubicBezTo>
                  <a:pt x="9348" y="11312"/>
                  <a:pt x="10233" y="11312"/>
                  <a:pt x="10777" y="10769"/>
                </a:cubicBezTo>
                <a:lnTo>
                  <a:pt x="10819" y="10728"/>
                </a:lnTo>
                <a:cubicBezTo>
                  <a:pt x="11364" y="10185"/>
                  <a:pt x="11364" y="9304"/>
                  <a:pt x="10819" y="8761"/>
                </a:cubicBezTo>
                <a:lnTo>
                  <a:pt x="10673" y="8616"/>
                </a:lnTo>
                <a:cubicBezTo>
                  <a:pt x="10828" y="8324"/>
                  <a:pt x="10956" y="8017"/>
                  <a:pt x="11051" y="7694"/>
                </a:cubicBezTo>
                <a:lnTo>
                  <a:pt x="11211" y="7694"/>
                </a:lnTo>
                <a:cubicBezTo>
                  <a:pt x="11982" y="7694"/>
                  <a:pt x="12607" y="7071"/>
                  <a:pt x="12607" y="6304"/>
                </a:cubicBezTo>
                <a:lnTo>
                  <a:pt x="12607" y="6245"/>
                </a:lnTo>
                <a:cubicBezTo>
                  <a:pt x="12607" y="5477"/>
                  <a:pt x="11982" y="4855"/>
                  <a:pt x="11212" y="4855"/>
                </a:cubicBezTo>
                <a:close/>
                <a:moveTo>
                  <a:pt x="6337" y="8498"/>
                </a:moveTo>
                <a:cubicBezTo>
                  <a:pt x="5130" y="8498"/>
                  <a:pt x="4152" y="7524"/>
                  <a:pt x="4152" y="6323"/>
                </a:cubicBezTo>
                <a:cubicBezTo>
                  <a:pt x="4152" y="5120"/>
                  <a:pt x="5130" y="4146"/>
                  <a:pt x="6337" y="4146"/>
                </a:cubicBezTo>
                <a:cubicBezTo>
                  <a:pt x="7544" y="4146"/>
                  <a:pt x="8521" y="5120"/>
                  <a:pt x="8521" y="6323"/>
                </a:cubicBezTo>
                <a:cubicBezTo>
                  <a:pt x="8521" y="7524"/>
                  <a:pt x="7544" y="8498"/>
                  <a:pt x="6337" y="8498"/>
                </a:cubicBezTo>
                <a:close/>
                <a:moveTo>
                  <a:pt x="6337" y="8498"/>
                </a:move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8653145" y="4908550"/>
            <a:ext cx="3077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4.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BQG系列矿用气动隔膜泵工作环境条件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77" y="5775284"/>
            <a:ext cx="2667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2536178" y="5643985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cs typeface="+mn-ea"/>
                <a:sym typeface="+mn-lt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1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72883" y="1668495"/>
            <a:ext cx="2641209" cy="3864798"/>
          </a:xfrm>
          <a:prstGeom prst="rect">
            <a:avLst/>
          </a:prstGeom>
          <a:blipFill>
            <a:blip r:embed="rId1" cstate="email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ïşḷîḑê"/>
          <p:cNvSpPr/>
          <p:nvPr/>
        </p:nvSpPr>
        <p:spPr>
          <a:xfrm>
            <a:off x="7775796" y="1686093"/>
            <a:ext cx="3396914" cy="3864798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69157" y="1668495"/>
            <a:ext cx="2641209" cy="3864798"/>
          </a:xfrm>
          <a:prstGeom prst="rect">
            <a:avLst/>
          </a:prstGeom>
          <a:blipFill>
            <a:blip r:embed="rId2" cstate="email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18500" y="1421130"/>
            <a:ext cx="1736090" cy="513715"/>
          </a:xfrm>
          <a:prstGeom prst="rect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iṩļïḓè"/>
          <p:cNvSpPr txBox="1"/>
          <p:nvPr/>
        </p:nvSpPr>
        <p:spPr bwMode="auto">
          <a:xfrm>
            <a:off x="8368840" y="1489356"/>
            <a:ext cx="1573026" cy="478564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dist"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介绍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09445" y="461010"/>
            <a:ext cx="5307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cs typeface="+mn-ea"/>
                <a:sym typeface="+mn-lt"/>
              </a:rPr>
              <a:t>BQG系列矿用气动隔膜泵介绍</a:t>
            </a:r>
            <a:endParaRPr lang="en-US" altLang="zh-CN" sz="2800" b="1" dirty="0">
              <a:cs typeface="+mn-ea"/>
              <a:sym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186625" y="5152960"/>
            <a:ext cx="64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186625" y="2126241"/>
            <a:ext cx="2164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ynergistically utilize technically sound portals with frictionless chains. Dramatically customize…"/>
          <p:cNvSpPr txBox="1"/>
          <p:nvPr/>
        </p:nvSpPr>
        <p:spPr>
          <a:xfrm>
            <a:off x="8186420" y="2346960"/>
            <a:ext cx="2237105" cy="258508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BQG系列矿用气动隔膜泵用于煤矿井下排送清水，或含有固体颗粒杂质（体积浓度小于2%）的污水，亦可适用于非煤矿山，输送介质类似的其他场合。</a:t>
            </a:r>
            <a:endParaRPr sz="1600" kern="0" dirty="0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8186625" y="5311235"/>
            <a:ext cx="131298" cy="131298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561496" y="5311235"/>
            <a:ext cx="131298" cy="131298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972649" y="5311235"/>
            <a:ext cx="131298" cy="131298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346885" y="5311235"/>
            <a:ext cx="131298" cy="131298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ṡlíďê"/>
          <p:cNvSpPr/>
          <p:nvPr>
            <p:custDataLst>
              <p:tags r:id="rId1"/>
            </p:custDataLst>
          </p:nvPr>
        </p:nvSpPr>
        <p:spPr bwMode="auto">
          <a:xfrm>
            <a:off x="9511991" y="3058380"/>
            <a:ext cx="1882545" cy="898488"/>
          </a:xfrm>
          <a:custGeom>
            <a:avLst/>
            <a:gdLst>
              <a:gd name="T0" fmla="*/ 1541 w 3080"/>
              <a:gd name="T1" fmla="*/ 1470 h 1470"/>
              <a:gd name="T2" fmla="*/ 3080 w 3080"/>
              <a:gd name="T3" fmla="*/ 1058 h 1470"/>
              <a:gd name="T4" fmla="*/ 3080 w 3080"/>
              <a:gd name="T5" fmla="*/ 0 h 1470"/>
              <a:gd name="T6" fmla="*/ 0 w 3080"/>
              <a:gd name="T7" fmla="*/ 0 h 1470"/>
              <a:gd name="T8" fmla="*/ 0 w 3080"/>
              <a:gd name="T9" fmla="*/ 1058 h 1470"/>
              <a:gd name="T10" fmla="*/ 1541 w 3080"/>
              <a:gd name="T11" fmla="*/ 147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80" h="1470">
                <a:moveTo>
                  <a:pt x="1541" y="1470"/>
                </a:moveTo>
                <a:lnTo>
                  <a:pt x="3080" y="1058"/>
                </a:lnTo>
                <a:lnTo>
                  <a:pt x="3080" y="0"/>
                </a:lnTo>
                <a:lnTo>
                  <a:pt x="0" y="0"/>
                </a:lnTo>
                <a:lnTo>
                  <a:pt x="0" y="1058"/>
                </a:lnTo>
                <a:lnTo>
                  <a:pt x="1541" y="1470"/>
                </a:lnTo>
                <a:close/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txBody>
          <a:bodyPr anchor="ctr"/>
          <a:lstStyle/>
          <a:p>
            <a:pPr algn="ctr"/>
            <a:endParaRPr sz="8000">
              <a:cs typeface="+mn-ea"/>
              <a:sym typeface="+mn-lt"/>
            </a:endParaRPr>
          </a:p>
        </p:txBody>
      </p:sp>
      <p:sp>
        <p:nvSpPr>
          <p:cNvPr id="6" name="ïṧlídè"/>
          <p:cNvSpPr txBox="1"/>
          <p:nvPr>
            <p:custDataLst>
              <p:tags r:id="rId2"/>
            </p:custDataLst>
          </p:nvPr>
        </p:nvSpPr>
        <p:spPr>
          <a:xfrm>
            <a:off x="9925195" y="3368434"/>
            <a:ext cx="1056136" cy="365953"/>
          </a:xfrm>
          <a:prstGeom prst="rect">
            <a:avLst/>
          </a:prstGeom>
          <a:noFill/>
        </p:spPr>
        <p:txBody>
          <a:bodyPr wrap="none" lIns="90000" tIns="46800" rIns="90000" bIns="46800" anchor="t" anchorCtr="0">
            <a:normAutofit fontScale="92500" lnSpcReduction="10000"/>
          </a:bodyPr>
          <a:lstStyle/>
          <a:p>
            <a:pPr marL="0" marR="0" lvl="0" indent="0" algn="ctr" defTabSz="914400" eaLnBrk="1" fontAlgn="auto" latinLnBrk="0" hangingPunct="1">
              <a:buClrTx/>
              <a:buSzTx/>
              <a:buFontTx/>
              <a:buNone/>
              <a:defRPr/>
            </a:pPr>
            <a:r>
              <a:rPr lang="en-US" sz="2000" b="1" kern="0">
                <a:cs typeface="+mn-ea"/>
                <a:sym typeface="+mn-lt"/>
              </a:rPr>
              <a:t>3</a:t>
            </a:r>
            <a:r>
              <a:rPr lang="en-US" sz="700" b="1" kern="0">
                <a:cs typeface="+mn-ea"/>
                <a:sym typeface="+mn-lt"/>
              </a:rPr>
              <a:t> </a:t>
            </a:r>
            <a:r>
              <a:rPr lang="en-US" sz="2000" b="1" kern="0">
                <a:cs typeface="+mn-ea"/>
                <a:sym typeface="+mn-lt"/>
              </a:rPr>
              <a:t>5</a:t>
            </a:r>
            <a:r>
              <a:rPr lang="en-US" sz="2000" b="1" kern="0" dirty="0">
                <a:cs typeface="+mn-ea"/>
                <a:sym typeface="+mn-lt"/>
              </a:rPr>
              <a:t>%</a:t>
            </a:r>
            <a:endParaRPr lang="en-US" sz="2000" b="1" kern="0" dirty="0">
              <a:cs typeface="+mn-ea"/>
              <a:sym typeface="+mn-lt"/>
            </a:endParaRPr>
          </a:p>
        </p:txBody>
      </p:sp>
      <p:sp>
        <p:nvSpPr>
          <p:cNvPr id="8" name="íṧḻîďè"/>
          <p:cNvSpPr/>
          <p:nvPr>
            <p:custDataLst>
              <p:tags r:id="rId3"/>
            </p:custDataLst>
          </p:nvPr>
        </p:nvSpPr>
        <p:spPr bwMode="auto">
          <a:xfrm>
            <a:off x="791803" y="3058380"/>
            <a:ext cx="1882545" cy="898488"/>
          </a:xfrm>
          <a:custGeom>
            <a:avLst/>
            <a:gdLst>
              <a:gd name="T0" fmla="*/ 1541 w 3080"/>
              <a:gd name="T1" fmla="*/ 1470 h 1470"/>
              <a:gd name="T2" fmla="*/ 3080 w 3080"/>
              <a:gd name="T3" fmla="*/ 1058 h 1470"/>
              <a:gd name="T4" fmla="*/ 3080 w 3080"/>
              <a:gd name="T5" fmla="*/ 0 h 1470"/>
              <a:gd name="T6" fmla="*/ 0 w 3080"/>
              <a:gd name="T7" fmla="*/ 0 h 1470"/>
              <a:gd name="T8" fmla="*/ 0 w 3080"/>
              <a:gd name="T9" fmla="*/ 1058 h 1470"/>
              <a:gd name="T10" fmla="*/ 1541 w 3080"/>
              <a:gd name="T11" fmla="*/ 147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80" h="1470">
                <a:moveTo>
                  <a:pt x="1541" y="1470"/>
                </a:moveTo>
                <a:lnTo>
                  <a:pt x="3080" y="1058"/>
                </a:lnTo>
                <a:lnTo>
                  <a:pt x="3080" y="0"/>
                </a:lnTo>
                <a:lnTo>
                  <a:pt x="0" y="0"/>
                </a:lnTo>
                <a:lnTo>
                  <a:pt x="0" y="1058"/>
                </a:lnTo>
                <a:lnTo>
                  <a:pt x="1541" y="1470"/>
                </a:lnTo>
                <a:close/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îṥļîdê"/>
          <p:cNvSpPr txBox="1"/>
          <p:nvPr>
            <p:custDataLst>
              <p:tags r:id="rId4"/>
            </p:custDataLst>
          </p:nvPr>
        </p:nvSpPr>
        <p:spPr>
          <a:xfrm>
            <a:off x="1226787" y="3374011"/>
            <a:ext cx="1056136" cy="365953"/>
          </a:xfrm>
          <a:prstGeom prst="rect">
            <a:avLst/>
          </a:prstGeom>
          <a:noFill/>
        </p:spPr>
        <p:txBody>
          <a:bodyPr wrap="none" lIns="90000" tIns="46800" rIns="90000" bIns="46800" anchor="t" anchorCtr="0">
            <a:normAutofit fontScale="92500" lnSpcReduction="10000"/>
          </a:bodyPr>
          <a:lstStyle/>
          <a:p>
            <a:pPr marL="0" marR="0" lvl="0" indent="0" algn="ctr" defTabSz="914400" eaLnBrk="1" fontAlgn="auto" latinLnBrk="0" hangingPunct="1"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6</a:t>
            </a:r>
            <a:r>
              <a:rPr kumimoji="0" lang="en-US" sz="7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5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%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îsļïḍê"/>
          <p:cNvSpPr/>
          <p:nvPr>
            <p:custDataLst>
              <p:tags r:id="rId5"/>
            </p:custDataLst>
          </p:nvPr>
        </p:nvSpPr>
        <p:spPr bwMode="auto">
          <a:xfrm>
            <a:off x="7153537" y="3379588"/>
            <a:ext cx="1867541" cy="1870900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iṧļiḍê"/>
          <p:cNvSpPr/>
          <p:nvPr>
            <p:custDataLst>
              <p:tags r:id="rId6"/>
            </p:custDataLst>
          </p:nvPr>
        </p:nvSpPr>
        <p:spPr bwMode="auto">
          <a:xfrm>
            <a:off x="5841891" y="3379588"/>
            <a:ext cx="1867541" cy="1870900"/>
          </a:xfrm>
          <a:custGeom>
            <a:avLst/>
            <a:gdLst>
              <a:gd name="T0" fmla="*/ 332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2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2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iṥļîḑe"/>
          <p:cNvSpPr/>
          <p:nvPr>
            <p:custDataLst>
              <p:tags r:id="rId7"/>
            </p:custDataLst>
          </p:nvPr>
        </p:nvSpPr>
        <p:spPr bwMode="auto">
          <a:xfrm>
            <a:off x="7153537" y="2066265"/>
            <a:ext cx="1867541" cy="1870900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íšľîḓè"/>
          <p:cNvSpPr/>
          <p:nvPr>
            <p:custDataLst>
              <p:tags r:id="rId8"/>
            </p:custDataLst>
          </p:nvPr>
        </p:nvSpPr>
        <p:spPr bwMode="auto">
          <a:xfrm>
            <a:off x="5841891" y="2066265"/>
            <a:ext cx="1867541" cy="1870900"/>
          </a:xfrm>
          <a:custGeom>
            <a:avLst/>
            <a:gdLst>
              <a:gd name="T0" fmla="*/ 1112 w 1112"/>
              <a:gd name="T1" fmla="*/ 332 h 1114"/>
              <a:gd name="T2" fmla="*/ 332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iṡḷíḋè"/>
          <p:cNvSpPr/>
          <p:nvPr>
            <p:custDataLst>
              <p:tags r:id="rId9"/>
            </p:custDataLst>
          </p:nvPr>
        </p:nvSpPr>
        <p:spPr bwMode="auto">
          <a:xfrm>
            <a:off x="4530247" y="3379588"/>
            <a:ext cx="1869221" cy="1870900"/>
          </a:xfrm>
          <a:custGeom>
            <a:avLst/>
            <a:gdLst>
              <a:gd name="T0" fmla="*/ 1113 w 1113"/>
              <a:gd name="T1" fmla="*/ 332 h 1114"/>
              <a:gd name="T2" fmla="*/ 332 w 1113"/>
              <a:gd name="T3" fmla="*/ 1114 h 1114"/>
              <a:gd name="T4" fmla="*/ 0 w 1113"/>
              <a:gd name="T5" fmla="*/ 782 h 1114"/>
              <a:gd name="T6" fmla="*/ 781 w 1113"/>
              <a:gd name="T7" fmla="*/ 0 h 1114"/>
              <a:gd name="T8" fmla="*/ 1113 w 1113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1113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3" y="332"/>
                </a:lnTo>
                <a:close/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îṡ1íḑè"/>
          <p:cNvSpPr/>
          <p:nvPr>
            <p:custDataLst>
              <p:tags r:id="rId10"/>
            </p:custDataLst>
          </p:nvPr>
        </p:nvSpPr>
        <p:spPr bwMode="auto">
          <a:xfrm>
            <a:off x="3220280" y="3379588"/>
            <a:ext cx="1867541" cy="1870900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0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0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îṥľiḑe"/>
          <p:cNvSpPr/>
          <p:nvPr>
            <p:custDataLst>
              <p:tags r:id="rId11"/>
            </p:custDataLst>
          </p:nvPr>
        </p:nvSpPr>
        <p:spPr bwMode="auto">
          <a:xfrm>
            <a:off x="4530247" y="2066265"/>
            <a:ext cx="1869221" cy="1870900"/>
          </a:xfrm>
          <a:custGeom>
            <a:avLst/>
            <a:gdLst>
              <a:gd name="T0" fmla="*/ 332 w 1113"/>
              <a:gd name="T1" fmla="*/ 0 h 1114"/>
              <a:gd name="T2" fmla="*/ 1113 w 1113"/>
              <a:gd name="T3" fmla="*/ 782 h 1114"/>
              <a:gd name="T4" fmla="*/ 781 w 1113"/>
              <a:gd name="T5" fmla="*/ 1114 h 1114"/>
              <a:gd name="T6" fmla="*/ 0 w 1113"/>
              <a:gd name="T7" fmla="*/ 332 h 1114"/>
              <a:gd name="T8" fmla="*/ 332 w 1113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332" y="0"/>
                </a:moveTo>
                <a:lnTo>
                  <a:pt x="1113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ïṡ1îḍè"/>
          <p:cNvSpPr/>
          <p:nvPr>
            <p:custDataLst>
              <p:tags r:id="rId12"/>
            </p:custDataLst>
          </p:nvPr>
        </p:nvSpPr>
        <p:spPr bwMode="auto">
          <a:xfrm>
            <a:off x="3220280" y="2066265"/>
            <a:ext cx="1867541" cy="1870900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0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0" y="0"/>
                </a:lnTo>
                <a:lnTo>
                  <a:pt x="1112" y="332"/>
                </a:lnTo>
                <a:close/>
              </a:path>
            </a:pathLst>
          </a:custGeom>
          <a:solidFill>
            <a:schemeClr val="bg1">
              <a:lumMod val="75000"/>
              <a:alpha val="1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íṥlîḓè"/>
          <p:cNvSpPr/>
          <p:nvPr>
            <p:custDataLst>
              <p:tags r:id="rId13"/>
            </p:custDataLst>
          </p:nvPr>
        </p:nvSpPr>
        <p:spPr>
          <a:xfrm>
            <a:off x="5814209" y="3461281"/>
            <a:ext cx="616695" cy="419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517"/>
                </a:moveTo>
                <a:lnTo>
                  <a:pt x="17280" y="11116"/>
                </a:lnTo>
                <a:lnTo>
                  <a:pt x="17280" y="14294"/>
                </a:lnTo>
                <a:lnTo>
                  <a:pt x="6480" y="14294"/>
                </a:lnTo>
                <a:lnTo>
                  <a:pt x="6480" y="18739"/>
                </a:lnTo>
                <a:lnTo>
                  <a:pt x="17280" y="18739"/>
                </a:lnTo>
                <a:lnTo>
                  <a:pt x="17280" y="21600"/>
                </a:lnTo>
                <a:cubicBezTo>
                  <a:pt x="17280" y="21600"/>
                  <a:pt x="21600" y="16517"/>
                  <a:pt x="21600" y="16517"/>
                </a:cubicBezTo>
                <a:close/>
                <a:moveTo>
                  <a:pt x="15120" y="3177"/>
                </a:moveTo>
                <a:lnTo>
                  <a:pt x="4320" y="3177"/>
                </a:lnTo>
                <a:lnTo>
                  <a:pt x="4320" y="0"/>
                </a:lnTo>
                <a:lnTo>
                  <a:pt x="0" y="5399"/>
                </a:lnTo>
                <a:lnTo>
                  <a:pt x="4320" y="10481"/>
                </a:lnTo>
                <a:lnTo>
                  <a:pt x="4320" y="7624"/>
                </a:lnTo>
                <a:lnTo>
                  <a:pt x="15120" y="7624"/>
                </a:lnTo>
                <a:cubicBezTo>
                  <a:pt x="15120" y="7624"/>
                  <a:pt x="15120" y="3177"/>
                  <a:pt x="15120" y="3177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" name="ïŝļíḓe"/>
          <p:cNvSpPr/>
          <p:nvPr>
            <p:custDataLst>
              <p:tags r:id="rId14"/>
            </p:custDataLst>
          </p:nvPr>
        </p:nvSpPr>
        <p:spPr>
          <a:xfrm>
            <a:off x="3188026" y="3324242"/>
            <a:ext cx="638163" cy="638698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+mn-ea"/>
                <a:sym typeface="+mn-lt"/>
              </a:rPr>
              <a:t>1</a:t>
            </a:r>
            <a:endParaRPr dirty="0">
              <a:cs typeface="+mn-ea"/>
              <a:sym typeface="+mn-lt"/>
            </a:endParaRPr>
          </a:p>
        </p:txBody>
      </p:sp>
      <p:sp>
        <p:nvSpPr>
          <p:cNvPr id="23" name="î$liḓè"/>
          <p:cNvSpPr/>
          <p:nvPr>
            <p:custDataLst>
              <p:tags r:id="rId15"/>
            </p:custDataLst>
          </p:nvPr>
        </p:nvSpPr>
        <p:spPr>
          <a:xfrm>
            <a:off x="8360149" y="3324242"/>
            <a:ext cx="638163" cy="638698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+mn-ea"/>
                <a:sym typeface="+mn-lt"/>
              </a:rPr>
              <a:t>2</a:t>
            </a:r>
            <a:endParaRPr dirty="0">
              <a:cs typeface="+mn-ea"/>
              <a:sym typeface="+mn-lt"/>
            </a:endParaRPr>
          </a:p>
        </p:txBody>
      </p:sp>
      <p:sp>
        <p:nvSpPr>
          <p:cNvPr id="24" name="iṥḻídé"/>
          <p:cNvSpPr/>
          <p:nvPr>
            <p:custDataLst>
              <p:tags r:id="rId16"/>
            </p:custDataLst>
          </p:nvPr>
        </p:nvSpPr>
        <p:spPr bwMode="auto">
          <a:xfrm>
            <a:off x="4375736" y="1915115"/>
            <a:ext cx="863233" cy="863233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5" name="išḷïďé"/>
          <p:cNvSpPr/>
          <p:nvPr>
            <p:custDataLst>
              <p:tags r:id="rId17"/>
            </p:custDataLst>
          </p:nvPr>
        </p:nvSpPr>
        <p:spPr bwMode="auto">
          <a:xfrm>
            <a:off x="4651961" y="2177508"/>
            <a:ext cx="301053" cy="310459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ïśḻídê"/>
          <p:cNvSpPr/>
          <p:nvPr>
            <p:custDataLst>
              <p:tags r:id="rId18"/>
            </p:custDataLst>
          </p:nvPr>
        </p:nvSpPr>
        <p:spPr bwMode="auto">
          <a:xfrm>
            <a:off x="6999027" y="1915115"/>
            <a:ext cx="861555" cy="863233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îŝļiḓé"/>
          <p:cNvSpPr/>
          <p:nvPr>
            <p:custDataLst>
              <p:tags r:id="rId19"/>
            </p:custDataLst>
          </p:nvPr>
        </p:nvSpPr>
        <p:spPr bwMode="auto">
          <a:xfrm>
            <a:off x="7265530" y="2143655"/>
            <a:ext cx="319752" cy="386291"/>
          </a:xfrm>
          <a:custGeom>
            <a:avLst/>
            <a:gdLst>
              <a:gd name="T0" fmla="*/ 31 w 73"/>
              <a:gd name="T1" fmla="*/ 88 h 88"/>
              <a:gd name="T2" fmla="*/ 29 w 73"/>
              <a:gd name="T3" fmla="*/ 82 h 88"/>
              <a:gd name="T4" fmla="*/ 12 w 73"/>
              <a:gd name="T5" fmla="*/ 68 h 88"/>
              <a:gd name="T6" fmla="*/ 6 w 73"/>
              <a:gd name="T7" fmla="*/ 56 h 88"/>
              <a:gd name="T8" fmla="*/ 1 w 73"/>
              <a:gd name="T9" fmla="*/ 45 h 88"/>
              <a:gd name="T10" fmla="*/ 6 w 73"/>
              <a:gd name="T11" fmla="*/ 39 h 88"/>
              <a:gd name="T12" fmla="*/ 16 w 73"/>
              <a:gd name="T13" fmla="*/ 54 h 88"/>
              <a:gd name="T14" fmla="*/ 21 w 73"/>
              <a:gd name="T15" fmla="*/ 53 h 88"/>
              <a:gd name="T16" fmla="*/ 21 w 73"/>
              <a:gd name="T17" fmla="*/ 41 h 88"/>
              <a:gd name="T18" fmla="*/ 15 w 73"/>
              <a:gd name="T19" fmla="*/ 14 h 88"/>
              <a:gd name="T20" fmla="*/ 22 w 73"/>
              <a:gd name="T21" fmla="*/ 12 h 88"/>
              <a:gd name="T22" fmla="*/ 33 w 73"/>
              <a:gd name="T23" fmla="*/ 40 h 88"/>
              <a:gd name="T24" fmla="*/ 34 w 73"/>
              <a:gd name="T25" fmla="*/ 3 h 88"/>
              <a:gd name="T26" fmla="*/ 42 w 73"/>
              <a:gd name="T27" fmla="*/ 4 h 88"/>
              <a:gd name="T28" fmla="*/ 46 w 73"/>
              <a:gd name="T29" fmla="*/ 40 h 88"/>
              <a:gd name="T30" fmla="*/ 54 w 73"/>
              <a:gd name="T31" fmla="*/ 9 h 88"/>
              <a:gd name="T32" fmla="*/ 60 w 73"/>
              <a:gd name="T33" fmla="*/ 11 h 88"/>
              <a:gd name="T34" fmla="*/ 57 w 73"/>
              <a:gd name="T35" fmla="*/ 44 h 88"/>
              <a:gd name="T36" fmla="*/ 69 w 73"/>
              <a:gd name="T37" fmla="*/ 21 h 88"/>
              <a:gd name="T38" fmla="*/ 73 w 73"/>
              <a:gd name="T39" fmla="*/ 24 h 88"/>
              <a:gd name="T40" fmla="*/ 65 w 73"/>
              <a:gd name="T41" fmla="*/ 54 h 88"/>
              <a:gd name="T42" fmla="*/ 60 w 73"/>
              <a:gd name="T43" fmla="*/ 83 h 88"/>
              <a:gd name="T44" fmla="*/ 58 w 73"/>
              <a:gd name="T45" fmla="*/ 88 h 88"/>
              <a:gd name="T46" fmla="*/ 31 w 73"/>
              <a:gd name="T47" fmla="*/ 88 h 88"/>
              <a:gd name="T48" fmla="*/ 31 w 73"/>
              <a:gd name="T49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88">
                <a:moveTo>
                  <a:pt x="31" y="88"/>
                </a:moveTo>
                <a:cubicBezTo>
                  <a:pt x="31" y="88"/>
                  <a:pt x="33" y="86"/>
                  <a:pt x="29" y="82"/>
                </a:cubicBezTo>
                <a:cubicBezTo>
                  <a:pt x="29" y="82"/>
                  <a:pt x="19" y="76"/>
                  <a:pt x="12" y="68"/>
                </a:cubicBezTo>
                <a:cubicBezTo>
                  <a:pt x="11" y="66"/>
                  <a:pt x="6" y="60"/>
                  <a:pt x="6" y="56"/>
                </a:cubicBezTo>
                <a:cubicBezTo>
                  <a:pt x="5" y="53"/>
                  <a:pt x="1" y="45"/>
                  <a:pt x="1" y="45"/>
                </a:cubicBezTo>
                <a:cubicBezTo>
                  <a:pt x="1" y="45"/>
                  <a:pt x="0" y="39"/>
                  <a:pt x="6" y="39"/>
                </a:cubicBezTo>
                <a:cubicBezTo>
                  <a:pt x="11" y="41"/>
                  <a:pt x="16" y="54"/>
                  <a:pt x="16" y="54"/>
                </a:cubicBezTo>
                <a:cubicBezTo>
                  <a:pt x="16" y="54"/>
                  <a:pt x="21" y="57"/>
                  <a:pt x="21" y="53"/>
                </a:cubicBezTo>
                <a:cubicBezTo>
                  <a:pt x="21" y="53"/>
                  <a:pt x="22" y="48"/>
                  <a:pt x="21" y="41"/>
                </a:cubicBezTo>
                <a:cubicBezTo>
                  <a:pt x="19" y="32"/>
                  <a:pt x="16" y="25"/>
                  <a:pt x="15" y="14"/>
                </a:cubicBezTo>
                <a:cubicBezTo>
                  <a:pt x="14" y="6"/>
                  <a:pt x="21" y="9"/>
                  <a:pt x="22" y="12"/>
                </a:cubicBezTo>
                <a:cubicBezTo>
                  <a:pt x="23" y="12"/>
                  <a:pt x="28" y="40"/>
                  <a:pt x="33" y="40"/>
                </a:cubicBezTo>
                <a:cubicBezTo>
                  <a:pt x="37" y="40"/>
                  <a:pt x="32" y="5"/>
                  <a:pt x="34" y="3"/>
                </a:cubicBezTo>
                <a:cubicBezTo>
                  <a:pt x="36" y="0"/>
                  <a:pt x="41" y="2"/>
                  <a:pt x="42" y="4"/>
                </a:cubicBezTo>
                <a:cubicBezTo>
                  <a:pt x="42" y="7"/>
                  <a:pt x="43" y="40"/>
                  <a:pt x="46" y="40"/>
                </a:cubicBezTo>
                <a:cubicBezTo>
                  <a:pt x="49" y="40"/>
                  <a:pt x="52" y="9"/>
                  <a:pt x="54" y="9"/>
                </a:cubicBezTo>
                <a:cubicBezTo>
                  <a:pt x="57" y="6"/>
                  <a:pt x="60" y="7"/>
                  <a:pt x="60" y="11"/>
                </a:cubicBezTo>
                <a:cubicBezTo>
                  <a:pt x="60" y="13"/>
                  <a:pt x="55" y="42"/>
                  <a:pt x="57" y="44"/>
                </a:cubicBezTo>
                <a:cubicBezTo>
                  <a:pt x="60" y="46"/>
                  <a:pt x="64" y="28"/>
                  <a:pt x="69" y="21"/>
                </a:cubicBezTo>
                <a:cubicBezTo>
                  <a:pt x="70" y="21"/>
                  <a:pt x="73" y="22"/>
                  <a:pt x="73" y="24"/>
                </a:cubicBezTo>
                <a:cubicBezTo>
                  <a:pt x="72" y="30"/>
                  <a:pt x="65" y="53"/>
                  <a:pt x="65" y="54"/>
                </a:cubicBezTo>
                <a:cubicBezTo>
                  <a:pt x="65" y="54"/>
                  <a:pt x="65" y="67"/>
                  <a:pt x="60" y="83"/>
                </a:cubicBezTo>
                <a:cubicBezTo>
                  <a:pt x="58" y="88"/>
                  <a:pt x="58" y="88"/>
                  <a:pt x="58" y="88"/>
                </a:cubicBezTo>
                <a:cubicBezTo>
                  <a:pt x="31" y="88"/>
                  <a:pt x="31" y="88"/>
                  <a:pt x="31" y="88"/>
                </a:cubicBezTo>
                <a:cubicBezTo>
                  <a:pt x="31" y="88"/>
                  <a:pt x="31" y="88"/>
                  <a:pt x="31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8" name="íSľiďè"/>
          <p:cNvSpPr/>
          <p:nvPr>
            <p:custDataLst>
              <p:tags r:id="rId20"/>
            </p:custDataLst>
          </p:nvPr>
        </p:nvSpPr>
        <p:spPr bwMode="auto">
          <a:xfrm>
            <a:off x="4375736" y="4541763"/>
            <a:ext cx="863233" cy="859875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1" name="ïs1ide"/>
          <p:cNvSpPr/>
          <p:nvPr>
            <p:custDataLst>
              <p:tags r:id="rId21"/>
            </p:custDataLst>
          </p:nvPr>
        </p:nvSpPr>
        <p:spPr bwMode="auto">
          <a:xfrm>
            <a:off x="4631978" y="4872865"/>
            <a:ext cx="340932" cy="237566"/>
          </a:xfrm>
          <a:custGeom>
            <a:avLst/>
            <a:gdLst>
              <a:gd name="T0" fmla="*/ 103 w 112"/>
              <a:gd name="T1" fmla="*/ 78 h 78"/>
              <a:gd name="T2" fmla="*/ 9 w 112"/>
              <a:gd name="T3" fmla="*/ 78 h 78"/>
              <a:gd name="T4" fmla="*/ 0 w 112"/>
              <a:gd name="T5" fmla="*/ 69 h 78"/>
              <a:gd name="T6" fmla="*/ 0 w 112"/>
              <a:gd name="T7" fmla="*/ 8 h 78"/>
              <a:gd name="T8" fmla="*/ 9 w 112"/>
              <a:gd name="T9" fmla="*/ 0 h 78"/>
              <a:gd name="T10" fmla="*/ 42 w 112"/>
              <a:gd name="T11" fmla="*/ 0 h 78"/>
              <a:gd name="T12" fmla="*/ 46 w 112"/>
              <a:gd name="T13" fmla="*/ 4 h 78"/>
              <a:gd name="T14" fmla="*/ 42 w 112"/>
              <a:gd name="T15" fmla="*/ 8 h 78"/>
              <a:gd name="T16" fmla="*/ 9 w 112"/>
              <a:gd name="T17" fmla="*/ 8 h 78"/>
              <a:gd name="T18" fmla="*/ 8 w 112"/>
              <a:gd name="T19" fmla="*/ 8 h 78"/>
              <a:gd name="T20" fmla="*/ 8 w 112"/>
              <a:gd name="T21" fmla="*/ 69 h 78"/>
              <a:gd name="T22" fmla="*/ 9 w 112"/>
              <a:gd name="T23" fmla="*/ 70 h 78"/>
              <a:gd name="T24" fmla="*/ 103 w 112"/>
              <a:gd name="T25" fmla="*/ 70 h 78"/>
              <a:gd name="T26" fmla="*/ 104 w 112"/>
              <a:gd name="T27" fmla="*/ 69 h 78"/>
              <a:gd name="T28" fmla="*/ 104 w 112"/>
              <a:gd name="T29" fmla="*/ 43 h 78"/>
              <a:gd name="T30" fmla="*/ 108 w 112"/>
              <a:gd name="T31" fmla="*/ 39 h 78"/>
              <a:gd name="T32" fmla="*/ 112 w 112"/>
              <a:gd name="T33" fmla="*/ 43 h 78"/>
              <a:gd name="T34" fmla="*/ 112 w 112"/>
              <a:gd name="T35" fmla="*/ 69 h 78"/>
              <a:gd name="T36" fmla="*/ 103 w 112"/>
              <a:gd name="T3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2" h="78">
                <a:moveTo>
                  <a:pt x="103" y="78"/>
                </a:moveTo>
                <a:cubicBezTo>
                  <a:pt x="9" y="78"/>
                  <a:pt x="9" y="78"/>
                  <a:pt x="9" y="78"/>
                </a:cubicBezTo>
                <a:cubicBezTo>
                  <a:pt x="4" y="78"/>
                  <a:pt x="0" y="74"/>
                  <a:pt x="0" y="69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6" y="1"/>
                  <a:pt x="46" y="4"/>
                </a:cubicBezTo>
                <a:cubicBezTo>
                  <a:pt x="46" y="6"/>
                  <a:pt x="44" y="8"/>
                  <a:pt x="42" y="8"/>
                </a:cubicBezTo>
                <a:cubicBezTo>
                  <a:pt x="9" y="8"/>
                  <a:pt x="9" y="8"/>
                  <a:pt x="9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69"/>
                  <a:pt x="8" y="69"/>
                  <a:pt x="8" y="69"/>
                </a:cubicBezTo>
                <a:cubicBezTo>
                  <a:pt x="8" y="70"/>
                  <a:pt x="8" y="70"/>
                  <a:pt x="9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4" y="70"/>
                  <a:pt x="104" y="69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1"/>
                  <a:pt x="105" y="39"/>
                  <a:pt x="108" y="39"/>
                </a:cubicBezTo>
                <a:cubicBezTo>
                  <a:pt x="110" y="39"/>
                  <a:pt x="112" y="41"/>
                  <a:pt x="112" y="43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74"/>
                  <a:pt x="108" y="78"/>
                  <a:pt x="103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iŝḷïḋê"/>
          <p:cNvSpPr/>
          <p:nvPr>
            <p:custDataLst>
              <p:tags r:id="rId22"/>
            </p:custDataLst>
          </p:nvPr>
        </p:nvSpPr>
        <p:spPr bwMode="auto">
          <a:xfrm>
            <a:off x="4738972" y="4832969"/>
            <a:ext cx="253886" cy="228498"/>
          </a:xfrm>
          <a:custGeom>
            <a:avLst/>
            <a:gdLst>
              <a:gd name="T0" fmla="*/ 46 w 83"/>
              <a:gd name="T1" fmla="*/ 58 h 75"/>
              <a:gd name="T2" fmla="*/ 83 w 83"/>
              <a:gd name="T3" fmla="*/ 29 h 75"/>
              <a:gd name="T4" fmla="*/ 46 w 83"/>
              <a:gd name="T5" fmla="*/ 0 h 75"/>
              <a:gd name="T6" fmla="*/ 46 w 83"/>
              <a:gd name="T7" fmla="*/ 20 h 75"/>
              <a:gd name="T8" fmla="*/ 0 w 83"/>
              <a:gd name="T9" fmla="*/ 75 h 75"/>
              <a:gd name="T10" fmla="*/ 46 w 83"/>
              <a:gd name="T11" fmla="*/ 40 h 75"/>
              <a:gd name="T12" fmla="*/ 46 w 83"/>
              <a:gd name="T13" fmla="*/ 5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75">
                <a:moveTo>
                  <a:pt x="46" y="58"/>
                </a:moveTo>
                <a:cubicBezTo>
                  <a:pt x="83" y="29"/>
                  <a:pt x="83" y="29"/>
                  <a:pt x="83" y="29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20"/>
                  <a:pt x="46" y="20"/>
                  <a:pt x="46" y="20"/>
                </a:cubicBezTo>
                <a:cubicBezTo>
                  <a:pt x="10" y="21"/>
                  <a:pt x="0" y="38"/>
                  <a:pt x="0" y="75"/>
                </a:cubicBezTo>
                <a:cubicBezTo>
                  <a:pt x="15" y="43"/>
                  <a:pt x="30" y="41"/>
                  <a:pt x="46" y="40"/>
                </a:cubicBezTo>
                <a:cubicBezTo>
                  <a:pt x="46" y="58"/>
                  <a:pt x="46" y="58"/>
                  <a:pt x="46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0" name="ísḷíḍê"/>
          <p:cNvSpPr/>
          <p:nvPr>
            <p:custDataLst>
              <p:tags r:id="rId23"/>
            </p:custDataLst>
          </p:nvPr>
        </p:nvSpPr>
        <p:spPr bwMode="auto">
          <a:xfrm>
            <a:off x="6999027" y="4541763"/>
            <a:ext cx="861555" cy="859875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1" name="iṡ1îḍe"/>
          <p:cNvSpPr/>
          <p:nvPr>
            <p:custDataLst>
              <p:tags r:id="rId24"/>
            </p:custDataLst>
          </p:nvPr>
        </p:nvSpPr>
        <p:spPr bwMode="auto">
          <a:xfrm>
            <a:off x="7302572" y="4799567"/>
            <a:ext cx="275107" cy="356638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220085" y="559435"/>
            <a:ext cx="579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BQG系列矿用气动隔膜泵</a:t>
            </a:r>
            <a:r>
              <a:rPr lang="zh-CN" altLang="en-US" sz="2800" b="1" dirty="0">
                <a:cs typeface="+mn-ea"/>
                <a:sym typeface="+mn-lt"/>
              </a:rPr>
              <a:t>设计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2" name="Synergistically utilize technically sound portals with frictionless chains. Dramatically customize…"/>
          <p:cNvSpPr txBox="1"/>
          <p:nvPr>
            <p:custDataLst>
              <p:tags r:id="rId25"/>
            </p:custDataLst>
          </p:nvPr>
        </p:nvSpPr>
        <p:spPr>
          <a:xfrm>
            <a:off x="433705" y="4134485"/>
            <a:ext cx="3193415" cy="221551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>
                <a:cs typeface="+mn-ea"/>
                <a:sym typeface="+mn-lt"/>
              </a:rPr>
              <a:t>BQG系列矿用气动隔膜泵采用、吸收并改进了先进的气动隔膜泵生产工艺及技术,本产品系专项为煤矿设计,具有传统潜水电泵、泥浆泵、杂质泵、软轴泵的功能，是传统矿用水泵的一次革命。</a:t>
            </a:r>
            <a:endParaRPr sz="1600" kern="0">
              <a:cs typeface="+mn-ea"/>
              <a:sym typeface="+mn-lt"/>
            </a:endParaRPr>
          </a:p>
        </p:txBody>
      </p:sp>
      <p:sp>
        <p:nvSpPr>
          <p:cNvPr id="34" name="Synergistically utilize technically sound portals with frictionless chains. Dramatically customize…"/>
          <p:cNvSpPr txBox="1"/>
          <p:nvPr>
            <p:custDataLst>
              <p:tags r:id="rId26"/>
            </p:custDataLst>
          </p:nvPr>
        </p:nvSpPr>
        <p:spPr>
          <a:xfrm>
            <a:off x="8646795" y="4134485"/>
            <a:ext cx="3121025" cy="184658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>
                <a:cs typeface="+mn-ea"/>
                <a:sym typeface="+mn-lt"/>
              </a:rPr>
              <a:t>关键是解决了传统水泵的an全问题，产品在低气压下都可以提供很高的输送速度，而且与范围广泛的材料相容，本水泵拥有抗失速设计、模块化气动马达流体部分。</a:t>
            </a:r>
            <a:endParaRPr sz="1600" kern="0">
              <a:cs typeface="+mn-ea"/>
              <a:sym typeface="+mn-lt"/>
            </a:endParaRPr>
          </a:p>
        </p:txBody>
      </p:sp>
    </p:spTree>
    <p:custDataLst>
      <p:tags r:id="rId27"/>
    </p:custData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ïsļïḍê"/>
          <p:cNvSpPr/>
          <p:nvPr/>
        </p:nvSpPr>
        <p:spPr>
          <a:xfrm>
            <a:off x="1090242" y="4633050"/>
            <a:ext cx="2194762" cy="71614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...</a:t>
            </a: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￥</a:t>
            </a:r>
            <a:r>
              <a:rPr kumimoji="0" lang="de-DE" sz="1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| 27 %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BD374A">
                  <a:lumMod val="7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íSḻíḑe"/>
          <p:cNvSpPr/>
          <p:nvPr/>
        </p:nvSpPr>
        <p:spPr>
          <a:xfrm>
            <a:off x="5144356" y="1890438"/>
            <a:ext cx="2117259" cy="341606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822" y="0"/>
                </a:moveTo>
                <a:cubicBezTo>
                  <a:pt x="3505" y="0"/>
                  <a:pt x="0" y="2172"/>
                  <a:pt x="0" y="4850"/>
                </a:cubicBezTo>
                <a:lnTo>
                  <a:pt x="0" y="106711"/>
                </a:lnTo>
                <a:cubicBezTo>
                  <a:pt x="0" y="109388"/>
                  <a:pt x="3505" y="111561"/>
                  <a:pt x="7822" y="111561"/>
                </a:cubicBezTo>
                <a:lnTo>
                  <a:pt x="52000" y="111561"/>
                </a:lnTo>
                <a:lnTo>
                  <a:pt x="60000" y="120000"/>
                </a:lnTo>
                <a:lnTo>
                  <a:pt x="68000" y="111561"/>
                </a:lnTo>
                <a:lnTo>
                  <a:pt x="112177" y="111561"/>
                </a:lnTo>
                <a:cubicBezTo>
                  <a:pt x="116494" y="111561"/>
                  <a:pt x="120000" y="109388"/>
                  <a:pt x="120000" y="106711"/>
                </a:cubicBezTo>
                <a:lnTo>
                  <a:pt x="120000" y="4850"/>
                </a:lnTo>
                <a:cubicBezTo>
                  <a:pt x="120000" y="2172"/>
                  <a:pt x="116494" y="0"/>
                  <a:pt x="112177" y="0"/>
                </a:cubicBezTo>
                <a:lnTo>
                  <a:pt x="7822" y="0"/>
                </a:ln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9" name="íS1ïďé"/>
          <p:cNvSpPr/>
          <p:nvPr/>
        </p:nvSpPr>
        <p:spPr>
          <a:xfrm>
            <a:off x="5960742" y="3654335"/>
            <a:ext cx="544103" cy="54424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3568" y="87947"/>
                </a:moveTo>
                <a:lnTo>
                  <a:pt x="93568" y="87947"/>
                </a:lnTo>
                <a:cubicBezTo>
                  <a:pt x="78502" y="103046"/>
                  <a:pt x="54185" y="104900"/>
                  <a:pt x="37533" y="91655"/>
                </a:cubicBezTo>
                <a:cubicBezTo>
                  <a:pt x="13215" y="116026"/>
                  <a:pt x="13215" y="116026"/>
                  <a:pt x="13215" y="116026"/>
                </a:cubicBezTo>
                <a:cubicBezTo>
                  <a:pt x="9515" y="119735"/>
                  <a:pt x="5814" y="119735"/>
                  <a:pt x="1850" y="116026"/>
                </a:cubicBezTo>
                <a:cubicBezTo>
                  <a:pt x="0" y="114172"/>
                  <a:pt x="0" y="108609"/>
                  <a:pt x="1850" y="104900"/>
                </a:cubicBezTo>
                <a:cubicBezTo>
                  <a:pt x="28017" y="80529"/>
                  <a:pt x="28017" y="80529"/>
                  <a:pt x="28017" y="80529"/>
                </a:cubicBezTo>
                <a:cubicBezTo>
                  <a:pt x="15066" y="63576"/>
                  <a:pt x="15066" y="39205"/>
                  <a:pt x="31718" y="24370"/>
                </a:cubicBezTo>
                <a:cubicBezTo>
                  <a:pt x="46784" y="9271"/>
                  <a:pt x="46784" y="9271"/>
                  <a:pt x="46784" y="9271"/>
                </a:cubicBezTo>
                <a:cubicBezTo>
                  <a:pt x="56035" y="20662"/>
                  <a:pt x="56035" y="20662"/>
                  <a:pt x="56035" y="20662"/>
                </a:cubicBezTo>
                <a:cubicBezTo>
                  <a:pt x="74801" y="1854"/>
                  <a:pt x="74801" y="1854"/>
                  <a:pt x="74801" y="1854"/>
                </a:cubicBezTo>
                <a:cubicBezTo>
                  <a:pt x="76651" y="0"/>
                  <a:pt x="82202" y="0"/>
                  <a:pt x="84052" y="1854"/>
                </a:cubicBezTo>
                <a:cubicBezTo>
                  <a:pt x="88017" y="5562"/>
                  <a:pt x="88017" y="9271"/>
                  <a:pt x="84052" y="13245"/>
                </a:cubicBezTo>
                <a:cubicBezTo>
                  <a:pt x="67400" y="29933"/>
                  <a:pt x="67400" y="29933"/>
                  <a:pt x="67400" y="29933"/>
                </a:cubicBezTo>
                <a:cubicBezTo>
                  <a:pt x="88017" y="50596"/>
                  <a:pt x="88017" y="50596"/>
                  <a:pt x="88017" y="50596"/>
                </a:cubicBezTo>
                <a:cubicBezTo>
                  <a:pt x="104669" y="33642"/>
                  <a:pt x="104669" y="33642"/>
                  <a:pt x="104669" y="33642"/>
                </a:cubicBezTo>
                <a:cubicBezTo>
                  <a:pt x="108370" y="31788"/>
                  <a:pt x="113920" y="31788"/>
                  <a:pt x="115770" y="33642"/>
                </a:cubicBezTo>
                <a:cubicBezTo>
                  <a:pt x="119735" y="37350"/>
                  <a:pt x="119735" y="41059"/>
                  <a:pt x="115770" y="45033"/>
                </a:cubicBezTo>
                <a:cubicBezTo>
                  <a:pt x="99118" y="61721"/>
                  <a:pt x="99118" y="61721"/>
                  <a:pt x="99118" y="61721"/>
                </a:cubicBezTo>
                <a:cubicBezTo>
                  <a:pt x="108370" y="73112"/>
                  <a:pt x="108370" y="73112"/>
                  <a:pt x="108370" y="73112"/>
                </a:cubicBezTo>
                <a:lnTo>
                  <a:pt x="93568" y="87947"/>
                </a:lnTo>
              </a:path>
            </a:pathLst>
          </a:custGeom>
          <a:solidFill>
            <a:schemeClr val="lt1"/>
          </a:solidFill>
          <a:ln>
            <a:noFill/>
          </a:ln>
        </p:spPr>
        <p:txBody>
          <a:bodyPr wrap="square" lIns="91440" tIns="45720" rIns="91440" bIns="45720" anchor="ctr" anchorCtr="0">
            <a:normAutofit fontScale="25000" lnSpcReduction="20000"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íş1îḑé"/>
          <p:cNvSpPr/>
          <p:nvPr/>
        </p:nvSpPr>
        <p:spPr>
          <a:xfrm>
            <a:off x="5097348" y="5582434"/>
            <a:ext cx="2194762" cy="71614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...</a:t>
            </a:r>
            <a:r>
              <a:rPr kumimoji="0" lang="de-DE" altLang="zh-CN" sz="1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de-D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de-D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￥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| 56%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BD374A">
                  <a:lumMod val="7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4182585" y="1931946"/>
            <a:ext cx="0" cy="3589779"/>
          </a:xfrm>
          <a:prstGeom prst="straightConnector1">
            <a:avLst/>
          </a:prstGeom>
          <a:ln w="3175" cap="rnd">
            <a:solidFill>
              <a:schemeClr val="tx2">
                <a:lumMod val="9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şḻïḑè"/>
          <p:cNvSpPr/>
          <p:nvPr/>
        </p:nvSpPr>
        <p:spPr>
          <a:xfrm>
            <a:off x="8856195" y="4633050"/>
            <a:ext cx="2194762" cy="71614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...</a:t>
            </a:r>
            <a:r>
              <a:rPr kumimoji="0" lang="de-DE" sz="1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de-D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￥</a:t>
            </a: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 | 57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BD374A">
                    <a:lumMod val="7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%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BD374A">
                  <a:lumMod val="7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8185958" y="1931946"/>
            <a:ext cx="0" cy="3589779"/>
          </a:xfrm>
          <a:prstGeom prst="straightConnector1">
            <a:avLst/>
          </a:prstGeom>
          <a:ln w="3175" cap="rnd">
            <a:solidFill>
              <a:schemeClr val="tx2">
                <a:lumMod val="9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97910" y="559435"/>
            <a:ext cx="4996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BQG系列矿用气动隔膜泵</a:t>
            </a:r>
            <a:endParaRPr lang="en-US" altLang="zh-CN" sz="2800" b="1" dirty="0">
              <a:cs typeface="+mn-ea"/>
              <a:sym typeface="+mn-lt"/>
            </a:endParaRPr>
          </a:p>
        </p:txBody>
      </p:sp>
      <p:sp>
        <p:nvSpPr>
          <p:cNvPr id="19" name="iṩļïḓè"/>
          <p:cNvSpPr txBox="1"/>
          <p:nvPr/>
        </p:nvSpPr>
        <p:spPr bwMode="auto">
          <a:xfrm>
            <a:off x="5334526" y="2871171"/>
            <a:ext cx="1749546" cy="478564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实物图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" name="图片 9" descr="隔膜泵 (3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7610" y="1931670"/>
            <a:ext cx="2431415" cy="2701925"/>
          </a:xfrm>
          <a:prstGeom prst="rect">
            <a:avLst/>
          </a:prstGeom>
        </p:spPr>
      </p:pic>
      <p:pic>
        <p:nvPicPr>
          <p:cNvPr id="11" name="图片 10" descr="隔膜泵 (3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385" y="1890395"/>
            <a:ext cx="2472055" cy="2742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3122" y="0"/>
            <a:ext cx="12205121" cy="6858000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ïşḷîḑê"/>
          <p:cNvSpPr/>
          <p:nvPr/>
        </p:nvSpPr>
        <p:spPr>
          <a:xfrm>
            <a:off x="1213698" y="1284727"/>
            <a:ext cx="6589182" cy="4069593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63361" y="1284726"/>
            <a:ext cx="668360" cy="1937408"/>
          </a:xfrm>
          <a:prstGeom prst="rect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09190" y="1393825"/>
            <a:ext cx="6044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cs typeface="+mn-ea"/>
                <a:sym typeface="+mn-lt"/>
              </a:rPr>
              <a:t>BQG系列矿用气动隔膜泵安装</a:t>
            </a:r>
            <a:endParaRPr lang="en-US" altLang="zh-CN" sz="2800" b="1" dirty="0">
              <a:cs typeface="+mn-ea"/>
              <a:sym typeface="+mn-lt"/>
            </a:endParaRPr>
          </a:p>
        </p:txBody>
      </p:sp>
      <p:sp>
        <p:nvSpPr>
          <p:cNvPr id="13" name="Synergistically utilize technically sound portals with frictionless chains. Dramatically customize…"/>
          <p:cNvSpPr txBox="1"/>
          <p:nvPr/>
        </p:nvSpPr>
        <p:spPr>
          <a:xfrm>
            <a:off x="2579370" y="2426970"/>
            <a:ext cx="4651375" cy="221551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1.泵上口为出水口，下吸水口连接处须扎紧。</a:t>
            </a:r>
            <a:endParaRPr sz="1600" kern="0" dirty="0">
              <a:cs typeface="+mn-ea"/>
              <a:sym typeface="+mn-lt"/>
            </a:endParaRP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2.入口处材料供应管道不能太小，否则容易堵塞，且不使用容易瘪塌的软管。</a:t>
            </a:r>
            <a:endParaRPr sz="1600" kern="0" dirty="0">
              <a:cs typeface="+mn-ea"/>
              <a:sym typeface="+mn-lt"/>
            </a:endParaRP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3.将隔膜泵支脚固定在适当的表面上，肆零零捌捌陆零伍叁柒</a:t>
            </a:r>
            <a:r>
              <a:rPr lang="zh-CN" sz="1600" kern="0" dirty="0">
                <a:ea typeface="宋体" panose="02010600030101010101" pitchFamily="2" charset="-122"/>
                <a:cs typeface="+mn-ea"/>
                <a:sym typeface="+mn-lt"/>
              </a:rPr>
              <a:t>，</a:t>
            </a:r>
            <a:r>
              <a:rPr sz="1600" kern="0" dirty="0">
                <a:cs typeface="+mn-ea"/>
                <a:sym typeface="+mn-lt"/>
              </a:rPr>
              <a:t>以防止振动损坏。</a:t>
            </a:r>
            <a:endParaRPr sz="1600" kern="0" dirty="0">
              <a:cs typeface="+mn-ea"/>
              <a:sym typeface="+mn-lt"/>
            </a:endParaRP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4.如果隔膜泵几小时内不启动，断开气体供应。</a:t>
            </a:r>
            <a:endParaRPr sz="1600" kern="0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ṡ1ídé"/>
          <p:cNvSpPr/>
          <p:nvPr>
            <p:custDataLst>
              <p:tags r:id="rId1"/>
            </p:custDataLst>
          </p:nvPr>
        </p:nvSpPr>
        <p:spPr bwMode="auto">
          <a:xfrm>
            <a:off x="2070232" y="4218574"/>
            <a:ext cx="279260" cy="241179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5" name="îşlîḋe"/>
          <p:cNvSpPr/>
          <p:nvPr>
            <p:custDataLst>
              <p:tags r:id="rId2"/>
            </p:custDataLst>
          </p:nvPr>
        </p:nvSpPr>
        <p:spPr bwMode="auto">
          <a:xfrm>
            <a:off x="4690558" y="4218574"/>
            <a:ext cx="279260" cy="241179"/>
          </a:xfrm>
          <a:custGeom>
            <a:avLst/>
            <a:gdLst>
              <a:gd name="T0" fmla="*/ 24 w 65"/>
              <a:gd name="T1" fmla="*/ 0 h 56"/>
              <a:gd name="T2" fmla="*/ 40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3 w 65"/>
              <a:gd name="T9" fmla="*/ 22 h 56"/>
              <a:gd name="T10" fmla="*/ 45 w 65"/>
              <a:gd name="T11" fmla="*/ 36 h 56"/>
              <a:gd name="T12" fmla="*/ 36 w 65"/>
              <a:gd name="T13" fmla="*/ 52 h 56"/>
              <a:gd name="T14" fmla="*/ 28 w 65"/>
              <a:gd name="T15" fmla="*/ 52 h 56"/>
              <a:gd name="T16" fmla="*/ 19 w 65"/>
              <a:gd name="T17" fmla="*/ 36 h 56"/>
              <a:gd name="T18" fmla="*/ 11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4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4" y="0"/>
                </a:moveTo>
                <a:cubicBezTo>
                  <a:pt x="29" y="0"/>
                  <a:pt x="36" y="0"/>
                  <a:pt x="4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5" y="3"/>
                  <a:pt x="63" y="6"/>
                </a:cubicBezTo>
                <a:cubicBezTo>
                  <a:pt x="53" y="22"/>
                  <a:pt x="53" y="22"/>
                  <a:pt x="53" y="22"/>
                </a:cubicBezTo>
                <a:cubicBezTo>
                  <a:pt x="51" y="26"/>
                  <a:pt x="48" y="32"/>
                  <a:pt x="45" y="36"/>
                </a:cubicBezTo>
                <a:cubicBezTo>
                  <a:pt x="36" y="52"/>
                  <a:pt x="36" y="52"/>
                  <a:pt x="36" y="52"/>
                </a:cubicBezTo>
                <a:cubicBezTo>
                  <a:pt x="34" y="56"/>
                  <a:pt x="30" y="56"/>
                  <a:pt x="28" y="52"/>
                </a:cubicBezTo>
                <a:cubicBezTo>
                  <a:pt x="19" y="36"/>
                  <a:pt x="19" y="36"/>
                  <a:pt x="19" y="36"/>
                </a:cubicBezTo>
                <a:cubicBezTo>
                  <a:pt x="17" y="32"/>
                  <a:pt x="13" y="26"/>
                  <a:pt x="11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1" y="0"/>
                  <a:pt x="6" y="0"/>
                </a:cubicBezTo>
                <a:lnTo>
                  <a:pt x="24" y="0"/>
                </a:ln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" name="î$1íḍè"/>
          <p:cNvSpPr/>
          <p:nvPr>
            <p:custDataLst>
              <p:tags r:id="rId3"/>
            </p:custDataLst>
          </p:nvPr>
        </p:nvSpPr>
        <p:spPr bwMode="auto">
          <a:xfrm>
            <a:off x="7325392" y="4218574"/>
            <a:ext cx="282887" cy="241179"/>
          </a:xfrm>
          <a:custGeom>
            <a:avLst/>
            <a:gdLst>
              <a:gd name="T0" fmla="*/ 25 w 66"/>
              <a:gd name="T1" fmla="*/ 0 h 56"/>
              <a:gd name="T2" fmla="*/ 41 w 66"/>
              <a:gd name="T3" fmla="*/ 0 h 56"/>
              <a:gd name="T4" fmla="*/ 59 w 66"/>
              <a:gd name="T5" fmla="*/ 0 h 56"/>
              <a:gd name="T6" fmla="*/ 63 w 66"/>
              <a:gd name="T7" fmla="*/ 6 h 56"/>
              <a:gd name="T8" fmla="*/ 54 w 66"/>
              <a:gd name="T9" fmla="*/ 22 h 56"/>
              <a:gd name="T10" fmla="*/ 46 w 66"/>
              <a:gd name="T11" fmla="*/ 36 h 56"/>
              <a:gd name="T12" fmla="*/ 37 w 66"/>
              <a:gd name="T13" fmla="*/ 52 h 56"/>
              <a:gd name="T14" fmla="*/ 29 w 66"/>
              <a:gd name="T15" fmla="*/ 52 h 56"/>
              <a:gd name="T16" fmla="*/ 20 w 66"/>
              <a:gd name="T17" fmla="*/ 36 h 56"/>
              <a:gd name="T18" fmla="*/ 12 w 66"/>
              <a:gd name="T19" fmla="*/ 22 h 56"/>
              <a:gd name="T20" fmla="*/ 2 w 66"/>
              <a:gd name="T21" fmla="*/ 6 h 56"/>
              <a:gd name="T22" fmla="*/ 6 w 66"/>
              <a:gd name="T23" fmla="*/ 0 h 56"/>
              <a:gd name="T24" fmla="*/ 25 w 66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56">
                <a:moveTo>
                  <a:pt x="25" y="0"/>
                </a:moveTo>
                <a:cubicBezTo>
                  <a:pt x="29" y="0"/>
                  <a:pt x="37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6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8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íṥľiďê"/>
          <p:cNvSpPr/>
          <p:nvPr>
            <p:custDataLst>
              <p:tags r:id="rId4"/>
            </p:custDataLst>
          </p:nvPr>
        </p:nvSpPr>
        <p:spPr bwMode="auto">
          <a:xfrm>
            <a:off x="9919318" y="4218574"/>
            <a:ext cx="279260" cy="241179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8" name="í$ḷiďè"/>
          <p:cNvSpPr/>
          <p:nvPr>
            <p:custDataLst>
              <p:tags r:id="rId5"/>
            </p:custDataLst>
          </p:nvPr>
        </p:nvSpPr>
        <p:spPr bwMode="auto">
          <a:xfrm>
            <a:off x="8924787" y="1841240"/>
            <a:ext cx="2170611" cy="217967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iṡľíḋè"/>
          <p:cNvSpPr/>
          <p:nvPr>
            <p:custDataLst>
              <p:tags r:id="rId6"/>
            </p:custDataLst>
          </p:nvPr>
        </p:nvSpPr>
        <p:spPr bwMode="auto">
          <a:xfrm>
            <a:off x="9234875" y="2160394"/>
            <a:ext cx="1564943" cy="1572196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cs typeface="+mn-ea"/>
                <a:sym typeface="+mn-lt"/>
              </a:rPr>
              <a:t>件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10" name="ïS1idé"/>
          <p:cNvSpPr/>
          <p:nvPr>
            <p:custDataLst>
              <p:tags r:id="rId7"/>
            </p:custDataLst>
          </p:nvPr>
        </p:nvSpPr>
        <p:spPr bwMode="auto">
          <a:xfrm>
            <a:off x="3722215" y="1841240"/>
            <a:ext cx="2170611" cy="217967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iṡḻidê"/>
          <p:cNvSpPr/>
          <p:nvPr>
            <p:custDataLst>
              <p:tags r:id="rId8"/>
            </p:custDataLst>
          </p:nvPr>
        </p:nvSpPr>
        <p:spPr bwMode="auto">
          <a:xfrm>
            <a:off x="4026862" y="2160394"/>
            <a:ext cx="1564943" cy="1572196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cs typeface="+mn-ea"/>
                <a:sym typeface="+mn-lt"/>
              </a:rPr>
              <a:t>环境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12" name="î$ḷïḍè"/>
          <p:cNvSpPr/>
          <p:nvPr>
            <p:custDataLst>
              <p:tags r:id="rId9"/>
            </p:custDataLst>
          </p:nvPr>
        </p:nvSpPr>
        <p:spPr bwMode="auto">
          <a:xfrm>
            <a:off x="6313528" y="1841240"/>
            <a:ext cx="2170611" cy="217967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îṥľiďê"/>
          <p:cNvSpPr/>
          <p:nvPr>
            <p:custDataLst>
              <p:tags r:id="rId10"/>
            </p:custDataLst>
          </p:nvPr>
        </p:nvSpPr>
        <p:spPr bwMode="auto">
          <a:xfrm>
            <a:off x="6618175" y="2160394"/>
            <a:ext cx="1561317" cy="1572196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cs typeface="+mn-ea"/>
                <a:sym typeface="+mn-lt"/>
              </a:rPr>
              <a:t>条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14" name="ïṩ1îḍê"/>
          <p:cNvSpPr/>
          <p:nvPr>
            <p:custDataLst>
              <p:tags r:id="rId11"/>
            </p:custDataLst>
          </p:nvPr>
        </p:nvSpPr>
        <p:spPr bwMode="auto">
          <a:xfrm>
            <a:off x="1121836" y="1841240"/>
            <a:ext cx="2170611" cy="217967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î$ḻïḍè"/>
          <p:cNvSpPr/>
          <p:nvPr>
            <p:custDataLst>
              <p:tags r:id="rId12"/>
            </p:custDataLst>
          </p:nvPr>
        </p:nvSpPr>
        <p:spPr bwMode="auto">
          <a:xfrm>
            <a:off x="1438096" y="2160394"/>
            <a:ext cx="1564943" cy="1572196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cs typeface="+mn-ea"/>
                <a:sym typeface="+mn-lt"/>
              </a:rPr>
              <a:t>工作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16" name="iṡľïďé"/>
          <p:cNvSpPr/>
          <p:nvPr>
            <p:custDataLst>
              <p:tags r:id="rId13"/>
            </p:custDataLst>
          </p:nvPr>
        </p:nvSpPr>
        <p:spPr bwMode="auto">
          <a:xfrm>
            <a:off x="2117380" y="1841240"/>
            <a:ext cx="2749076" cy="2170609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7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7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i$1ïḍé"/>
          <p:cNvSpPr/>
          <p:nvPr>
            <p:custDataLst>
              <p:tags r:id="rId14"/>
            </p:custDataLst>
          </p:nvPr>
        </p:nvSpPr>
        <p:spPr bwMode="auto">
          <a:xfrm>
            <a:off x="4708692" y="1841240"/>
            <a:ext cx="2749076" cy="2170609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6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0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6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îṡḻiḑé"/>
          <p:cNvSpPr/>
          <p:nvPr>
            <p:custDataLst>
              <p:tags r:id="rId15"/>
            </p:custDataLst>
          </p:nvPr>
        </p:nvSpPr>
        <p:spPr bwMode="auto">
          <a:xfrm>
            <a:off x="7321765" y="1841240"/>
            <a:ext cx="2752703" cy="2170609"/>
          </a:xfrm>
          <a:custGeom>
            <a:avLst/>
            <a:gdLst>
              <a:gd name="T0" fmla="*/ 627 w 642"/>
              <a:gd name="T1" fmla="*/ 504 h 504"/>
              <a:gd name="T2" fmla="*/ 322 w 642"/>
              <a:gd name="T3" fmla="*/ 266 h 504"/>
              <a:gd name="T4" fmla="*/ 14 w 642"/>
              <a:gd name="T5" fmla="*/ 28 h 504"/>
              <a:gd name="T6" fmla="*/ 0 w 642"/>
              <a:gd name="T7" fmla="*/ 14 h 504"/>
              <a:gd name="T8" fmla="*/ 14 w 642"/>
              <a:gd name="T9" fmla="*/ 0 h 504"/>
              <a:gd name="T10" fmla="*/ 347 w 642"/>
              <a:gd name="T11" fmla="*/ 252 h 504"/>
              <a:gd name="T12" fmla="*/ 627 w 642"/>
              <a:gd name="T13" fmla="*/ 476 h 504"/>
              <a:gd name="T14" fmla="*/ 642 w 642"/>
              <a:gd name="T15" fmla="*/ 490 h 504"/>
              <a:gd name="T16" fmla="*/ 627 w 642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9" y="0"/>
                  <a:pt x="274" y="128"/>
                  <a:pt x="347" y="252"/>
                </a:cubicBezTo>
                <a:cubicBezTo>
                  <a:pt x="415" y="367"/>
                  <a:pt x="479" y="476"/>
                  <a:pt x="627" y="476"/>
                </a:cubicBezTo>
                <a:cubicBezTo>
                  <a:pt x="635" y="476"/>
                  <a:pt x="642" y="482"/>
                  <a:pt x="642" y="490"/>
                </a:cubicBezTo>
                <a:cubicBezTo>
                  <a:pt x="642" y="498"/>
                  <a:pt x="635" y="504"/>
                  <a:pt x="627" y="504"/>
                </a:cubicBezTo>
                <a:close/>
              </a:path>
            </a:pathLst>
          </a:cu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16"/>
            </p:custDataLst>
          </p:nvPr>
        </p:nvCxnSpPr>
        <p:spPr>
          <a:xfrm>
            <a:off x="3545020" y="4218574"/>
            <a:ext cx="0" cy="1777112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7"/>
            </p:custDataLst>
          </p:nvPr>
        </p:nvCxnSpPr>
        <p:spPr>
          <a:xfrm>
            <a:off x="6135820" y="4218574"/>
            <a:ext cx="0" cy="189285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8"/>
            </p:custDataLst>
          </p:nvPr>
        </p:nvCxnSpPr>
        <p:spPr>
          <a:xfrm>
            <a:off x="8726620" y="4218574"/>
            <a:ext cx="0" cy="181183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2801620" y="556260"/>
            <a:ext cx="6563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BQG系列矿用气动隔膜泵工作环境条件</a:t>
            </a:r>
            <a:endParaRPr lang="en-US" altLang="zh-CN" sz="2800" b="1" dirty="0">
              <a:cs typeface="+mn-ea"/>
              <a:sym typeface="+mn-lt"/>
            </a:endParaRPr>
          </a:p>
        </p:txBody>
      </p:sp>
      <p:sp>
        <p:nvSpPr>
          <p:cNvPr id="21" name="Synergistically utilize technically sound portals with frictionless chains. Dramatically customize…"/>
          <p:cNvSpPr txBox="1"/>
          <p:nvPr>
            <p:custDataLst>
              <p:tags r:id="rId19"/>
            </p:custDataLst>
          </p:nvPr>
        </p:nvSpPr>
        <p:spPr>
          <a:xfrm>
            <a:off x="1090930" y="4481830"/>
            <a:ext cx="2058670" cy="221551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1.动力用压缩空气，压力应在0.2～0.7 Mpa范围；山东矿安机电有限公司</a:t>
            </a:r>
            <a:endParaRPr sz="1600" kern="0" dirty="0">
              <a:cs typeface="+mn-ea"/>
              <a:sym typeface="+mn-lt"/>
            </a:endParaRPr>
          </a:p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2.输送介质温度不超过40℃； </a:t>
            </a:r>
            <a:endParaRPr sz="1600" kern="0" dirty="0">
              <a:cs typeface="+mn-ea"/>
              <a:sym typeface="+mn-lt"/>
            </a:endParaRPr>
          </a:p>
        </p:txBody>
      </p:sp>
      <p:sp>
        <p:nvSpPr>
          <p:cNvPr id="22" name="Synergistically utilize technically sound portals with frictionless chains. Dramatically customize…"/>
          <p:cNvSpPr txBox="1"/>
          <p:nvPr>
            <p:custDataLst>
              <p:tags r:id="rId20"/>
            </p:custDataLst>
          </p:nvPr>
        </p:nvSpPr>
        <p:spPr>
          <a:xfrm>
            <a:off x="3940224" y="4481654"/>
            <a:ext cx="1800392" cy="221551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3.输送介质的PH在4～10范围内；</a:t>
            </a:r>
            <a:endParaRPr sz="1600" kern="0" dirty="0">
              <a:cs typeface="+mn-ea"/>
              <a:sym typeface="+mn-lt"/>
            </a:endParaRPr>
          </a:p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4.含固体颗粒的zui大直径不超过6～9mm，其体积浓度不超过2%；</a:t>
            </a:r>
            <a:endParaRPr sz="1600" kern="0" dirty="0">
              <a:cs typeface="+mn-ea"/>
              <a:sym typeface="+mn-lt"/>
            </a:endParaRPr>
          </a:p>
        </p:txBody>
      </p:sp>
      <p:sp>
        <p:nvSpPr>
          <p:cNvPr id="26" name="Synergistically utilize technically sound portals with frictionless chains. Dramatically customize…"/>
          <p:cNvSpPr txBox="1"/>
          <p:nvPr>
            <p:custDataLst>
              <p:tags r:id="rId21"/>
            </p:custDataLst>
          </p:nvPr>
        </p:nvSpPr>
        <p:spPr>
          <a:xfrm>
            <a:off x="6531024" y="4481654"/>
            <a:ext cx="1800392" cy="184658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5. 环境温度: -20℃～50℃；</a:t>
            </a:r>
            <a:endParaRPr sz="1600" kern="0" dirty="0">
              <a:cs typeface="+mn-ea"/>
              <a:sym typeface="+mn-lt"/>
            </a:endParaRPr>
          </a:p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6. 环境湿度：≤95%（当环境温度为＋25℃时）；</a:t>
            </a:r>
            <a:endParaRPr sz="1600" kern="0" dirty="0">
              <a:cs typeface="+mn-ea"/>
              <a:sym typeface="+mn-lt"/>
            </a:endParaRPr>
          </a:p>
        </p:txBody>
      </p:sp>
      <p:sp>
        <p:nvSpPr>
          <p:cNvPr id="27" name="Synergistically utilize technically sound portals with frictionless chains. Dramatically customize…"/>
          <p:cNvSpPr txBox="1"/>
          <p:nvPr>
            <p:custDataLst>
              <p:tags r:id="rId22"/>
            </p:custDataLst>
          </p:nvPr>
        </p:nvSpPr>
        <p:spPr>
          <a:xfrm>
            <a:off x="8999855" y="4481830"/>
            <a:ext cx="2584450" cy="221551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7.大气压力：80kPa～106kPa；</a:t>
            </a:r>
            <a:endParaRPr sz="1600" kern="0" dirty="0">
              <a:cs typeface="+mn-ea"/>
              <a:sym typeface="+mn-lt"/>
            </a:endParaRPr>
          </a:p>
          <a:p>
            <a:pPr algn="ctr"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sz="1600" kern="0" dirty="0">
                <a:cs typeface="+mn-ea"/>
                <a:sym typeface="+mn-lt"/>
              </a:rPr>
              <a:t>8.适用于煤矿井下煤尘及甲烷爆炸性气体的危险场所,但无破坏绝缘的腐蚀性气体的场合。</a:t>
            </a:r>
            <a:endParaRPr sz="1600" kern="0" dirty="0">
              <a:cs typeface="+mn-ea"/>
              <a:sym typeface="+mn-lt"/>
            </a:endParaRPr>
          </a:p>
        </p:txBody>
      </p:sp>
    </p:spTree>
    <p:custDataLst>
      <p:tags r:id="rId23"/>
    </p:custData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şḷîḑê"/>
          <p:cNvSpPr/>
          <p:nvPr>
            <p:custDataLst>
              <p:tags r:id="rId1"/>
            </p:custDataLst>
          </p:nvPr>
        </p:nvSpPr>
        <p:spPr>
          <a:xfrm>
            <a:off x="1016896" y="1099405"/>
            <a:ext cx="3078480" cy="2329595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539226" y="1325490"/>
            <a:ext cx="1016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EC1F26"/>
                </a:solidFill>
                <a:cs typeface="+mn-ea"/>
                <a:sym typeface="+mn-lt"/>
              </a:rPr>
              <a:t>01</a:t>
            </a:r>
            <a:endParaRPr lang="zh-CN" altLang="en-US" sz="4400" dirty="0">
              <a:solidFill>
                <a:srgbClr val="EC1F26"/>
              </a:solidFill>
              <a:cs typeface="+mn-ea"/>
              <a:sym typeface="+mn-lt"/>
            </a:endParaRPr>
          </a:p>
        </p:txBody>
      </p:sp>
      <p:sp>
        <p:nvSpPr>
          <p:cNvPr id="11" name="ïşḷîḑê"/>
          <p:cNvSpPr/>
          <p:nvPr>
            <p:custDataLst>
              <p:tags r:id="rId3"/>
            </p:custDataLst>
          </p:nvPr>
        </p:nvSpPr>
        <p:spPr>
          <a:xfrm>
            <a:off x="4460240" y="3542665"/>
            <a:ext cx="3313430" cy="2329815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4982577" y="3769020"/>
            <a:ext cx="1016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EC1F26"/>
                </a:solidFill>
                <a:cs typeface="+mn-ea"/>
                <a:sym typeface="+mn-lt"/>
              </a:rPr>
              <a:t>02</a:t>
            </a:r>
            <a:endParaRPr lang="zh-CN" altLang="en-US" sz="4400" dirty="0">
              <a:solidFill>
                <a:srgbClr val="EC1F26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57870" y="2815590"/>
            <a:ext cx="34156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cs typeface="+mn-ea"/>
                <a:sym typeface="+mn-lt"/>
              </a:rPr>
              <a:t>BQG系列</a:t>
            </a:r>
            <a:endParaRPr lang="en-US" altLang="zh-CN" sz="2800" b="1" dirty="0">
              <a:cs typeface="+mn-ea"/>
              <a:sym typeface="+mn-lt"/>
            </a:endParaRPr>
          </a:p>
          <a:p>
            <a:r>
              <a:rPr lang="en-US" altLang="zh-CN" sz="2800" b="1" dirty="0">
                <a:cs typeface="+mn-ea"/>
                <a:sym typeface="+mn-lt"/>
              </a:rPr>
              <a:t>矿用气动隔膜泵</a:t>
            </a:r>
            <a:endParaRPr lang="en-US" altLang="zh-CN" sz="2800" b="1" dirty="0">
              <a:cs typeface="+mn-ea"/>
              <a:sym typeface="+mn-lt"/>
            </a:endParaRPr>
          </a:p>
        </p:txBody>
      </p:sp>
      <p:sp>
        <p:nvSpPr>
          <p:cNvPr id="9" name="iṩļïḓè"/>
          <p:cNvSpPr txBox="1"/>
          <p:nvPr>
            <p:custDataLst>
              <p:tags r:id="rId5"/>
            </p:custDataLst>
          </p:nvPr>
        </p:nvSpPr>
        <p:spPr bwMode="auto">
          <a:xfrm>
            <a:off x="1377315" y="2023110"/>
            <a:ext cx="2239645" cy="478790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b="1" dirty="0">
                <a:cs typeface="+mn-ea"/>
                <a:sym typeface="+mn-lt"/>
              </a:rPr>
              <a:t>矿用气动隔膜泵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17" name="iṩļïḓè"/>
          <p:cNvSpPr txBox="1"/>
          <p:nvPr>
            <p:custDataLst>
              <p:tags r:id="rId6"/>
            </p:custDataLst>
          </p:nvPr>
        </p:nvSpPr>
        <p:spPr bwMode="auto">
          <a:xfrm>
            <a:off x="4851987" y="4538461"/>
            <a:ext cx="1812764" cy="478564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图片</a:t>
            </a:r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3" name="图片 2" descr="隔膜泵 (2)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490085" y="258445"/>
            <a:ext cx="3282950" cy="3145790"/>
          </a:xfrm>
          <a:prstGeom prst="rect">
            <a:avLst/>
          </a:prstGeom>
        </p:spPr>
      </p:pic>
      <p:pic>
        <p:nvPicPr>
          <p:cNvPr id="5" name="图片 4" descr="隔膜泵 (14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635" y="3601720"/>
            <a:ext cx="3078480" cy="22713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486775" y="3952875"/>
            <a:ext cx="2450465" cy="661670"/>
          </a:xfrm>
          <a:prstGeom prst="rect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iṩļïḓè"/>
          <p:cNvSpPr txBox="1"/>
          <p:nvPr/>
        </p:nvSpPr>
        <p:spPr bwMode="auto">
          <a:xfrm>
            <a:off x="8805292" y="4059369"/>
            <a:ext cx="1812764" cy="478564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dist"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实物图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7612759" y="-2925279"/>
            <a:ext cx="12848493" cy="12848493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4763" y="1264244"/>
            <a:ext cx="2667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2520938" y="1132945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30460" y="2261348"/>
            <a:ext cx="5432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>
                <a:solidFill>
                  <a:srgbClr val="D02223"/>
                </a:solidFill>
                <a:cs typeface="+mn-ea"/>
                <a:sym typeface="+mn-lt"/>
              </a:rPr>
              <a:t>THANKS</a:t>
            </a:r>
            <a:endParaRPr lang="zh-CN" altLang="en-US" sz="6600" b="1" dirty="0"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571644" y="4085949"/>
            <a:ext cx="2164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ṩļïḓè"/>
          <p:cNvSpPr txBox="1"/>
          <p:nvPr/>
        </p:nvSpPr>
        <p:spPr bwMode="auto">
          <a:xfrm>
            <a:off x="1571644" y="5223651"/>
            <a:ext cx="2286860" cy="5014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dist"/>
            <a:r>
              <a:rPr lang="zh-CN" sz="2000" dirty="0">
                <a:cs typeface="+mn-ea"/>
                <a:sym typeface="+mn-lt"/>
              </a:rPr>
              <a:t>山东矿安机电</a:t>
            </a:r>
            <a:endParaRPr lang="zh-CN" sz="2000" dirty="0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975291" y="5593756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895809" y="1132944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679179" y="1132944"/>
            <a:ext cx="262597" cy="262597"/>
          </a:xfrm>
          <a:prstGeom prst="ellipse">
            <a:avLst/>
          </a:prstGeom>
          <a:gradFill flip="none" rotWithShape="1">
            <a:gsLst>
              <a:gs pos="31000">
                <a:srgbClr val="9F1C20"/>
              </a:gs>
              <a:gs pos="100000">
                <a:srgbClr val="EC1F2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-4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312857" y="-2995247"/>
            <a:ext cx="12988428" cy="12988428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ags/tag1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2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3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4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5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6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7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8.xml><?xml version="1.0" encoding="utf-8"?>
<p:tagLst xmlns:p="http://schemas.openxmlformats.org/presentationml/2006/main">
  <p:tag name="KSO_WM_DIAGRAM_VIRTUALLY_FRAME" val="{&quot;height&quot;:247.10118110236218,&quot;left&quot;:371.6044881889764,&quot;top&quot;:321.05,&quot;width&quot;:562.8955118110237}"/>
</p:tagLst>
</file>

<file path=ppt/tags/tag9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0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1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2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3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4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5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6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7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8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19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0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1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2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3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4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5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6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7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8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29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30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31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32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33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34.xml><?xml version="1.0" encoding="utf-8"?>
<p:tagLst xmlns:p="http://schemas.openxmlformats.org/presentationml/2006/main">
  <p:tag name="KSO_WM_DIAGRAM_VIRTUALLY_FRAME" val="{&quot;height&quot;:439.47267716535436,&quot;left&quot;:34.15,&quot;top&quot;:150.79645669291338,&quot;width&quot;:892.4778740157481}"/>
</p:tagLst>
</file>

<file path=ppt/tags/tag35.xml><?xml version="1.0" encoding="utf-8"?>
<p:tagLst xmlns:p="http://schemas.openxmlformats.org/presentationml/2006/main">
  <p:tag name="ISLIDE.DIAGRAM" val="#4776;"/>
</p:tagLst>
</file>

<file path=ppt/tags/tag36.xml><?xml version="1.0" encoding="utf-8"?>
<p:tagLst xmlns:p="http://schemas.openxmlformats.org/presentationml/2006/main">
  <p:tag name="ISLIDE.DIAGRAM" val="#202860;"/>
</p:tagLst>
</file>

<file path=ppt/tags/tag37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38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39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0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1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2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3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4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5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6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7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8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49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0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1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2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3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4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5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6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7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8.xml><?xml version="1.0" encoding="utf-8"?>
<p:tagLst xmlns:p="http://schemas.openxmlformats.org/presentationml/2006/main">
  <p:tag name="KSO_WM_DIAGRAM_VIRTUALLY_FRAME" val="{&quot;height&quot;:466.7566141732283,&quot;left&quot;:80.3,&quot;top&quot;:144.97952755905513,&quot;width&quot;:831.85}"/>
</p:tagLst>
</file>

<file path=ppt/tags/tag59.xml><?xml version="1.0" encoding="utf-8"?>
<p:tagLst xmlns:p="http://schemas.openxmlformats.org/presentationml/2006/main">
  <p:tag name="ISLIDE.DIAGRAM" val="#199106;"/>
</p:tagLst>
</file>

<file path=ppt/tags/tag60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1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2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3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4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5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6.xml><?xml version="1.0" encoding="utf-8"?>
<p:tagLst xmlns:p="http://schemas.openxmlformats.org/presentationml/2006/main">
  <p:tag name="KSO_WM_DIAGRAM_VIRTUALLY_FRAME" val="{&quot;height&quot;:446.66913385826774,&quot;left&quot;:80.07055118110236,&quot;top&quot;:20.35,&quot;width&quot;:532.0294488188977}"/>
</p:tagLst>
</file>

<file path=ppt/tags/tag67.xml><?xml version="1.0" encoding="utf-8"?>
<p:tagLst xmlns:p="http://schemas.openxmlformats.org/presentationml/2006/main">
  <p:tag name="ISPRING_PRESENTATION_TITLE" val="PowerPoint 演示文稿"/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vs0awo1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s0awo1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871</Words>
  <Application>WPS 演示</Application>
  <PresentationFormat>宽屏</PresentationFormat>
  <Paragraphs>98</Paragraphs>
  <Slides>10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Roboto Bold</vt:lpstr>
      <vt:lpstr>Segoe Print</vt:lpstr>
      <vt:lpstr>Arial</vt:lpstr>
      <vt:lpstr>Arial Unicode MS</vt:lpstr>
      <vt:lpstr>等线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红色商务</dc:title>
  <dc:creator>第一PPT</dc:creator>
  <cp:keywords>www.1ppt.com</cp:keywords>
  <dc:description>www.1ppt.com</dc:description>
  <cp:lastModifiedBy>User</cp:lastModifiedBy>
  <cp:revision>254</cp:revision>
  <dcterms:created xsi:type="dcterms:W3CDTF">2019-03-29T12:25:00Z</dcterms:created>
  <dcterms:modified xsi:type="dcterms:W3CDTF">2024-08-27T08:56:15Z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AB23DC56BD6E43FABD31D6A2D5FEA85E_13</vt:lpwstr>
  </property>
  <property fmtid="{D5CDD505-2E9C-101B-9397-08002B2CF9AE}" pid="3" name="KSOProductBuildVer">
    <vt:lpwstr>2052-12.1.0.17857</vt:lpwstr>
  </property>
</Properties>
</file>