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645" r:id="rId1"/>
    <p:sldMasterId id="2147486682" r:id="rId2"/>
  </p:sldMasterIdLst>
  <p:notesMasterIdLst>
    <p:notesMasterId r:id="rId3"/>
  </p:notesMasterIdLst>
  <p:sldIdLst>
    <p:sldId id="1591" r:id="rId4"/>
    <p:sldId id="1596" r:id="rId5"/>
    <p:sldId id="1600" r:id="rId6"/>
    <p:sldId id="1603" r:id="rId7"/>
    <p:sldId id="1609" r:id="rId9"/>
    <p:sldId id="1612" r:id="rId10"/>
    <p:sldId id="1615" r:id="rId11"/>
    <p:sldId id="1618" r:id="rId12"/>
    <p:sldId id="1624" r:id="rId14"/>
    <p:sldId id="1627" r:id="rId15"/>
    <p:sldId id="1630" r:id="rId16"/>
    <p:sldId id="1633" r:id="rId17"/>
    <p:sldId id="1639" r:id="rId19"/>
    <p:sldId id="1642" r:id="rId20"/>
    <p:sldId id="1645" r:id="rId21"/>
    <p:sldId id="1648" r:id="rId22"/>
    <p:sldId id="1651" r:id="rId23"/>
    <p:sldId id="1657" r:id="rId25"/>
    <p:sldId id="1660" r:id="rId26"/>
    <p:sldId id="1663" r:id="rId27"/>
    <p:sldId id="1666" r:id="rId28"/>
    <p:sldId id="1669" r:id="rId29"/>
    <p:sldId id="1675" r:id="rId31"/>
    <p:sldId id="1678" r:id="rId32"/>
    <p:sldId id="1681" r:id="rId33"/>
    <p:sldId id="1684" r:id="rId34"/>
    <p:sldId id="1687" r:id="rId35"/>
    <p:sldId id="1693" r:id="rId37"/>
    <p:sldId id="1696" r:id="rId38"/>
    <p:sldId id="1700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46" r:id="rId1"/>
    <p:sldLayoutId id="2147486647" r:id="rId2"/>
    <p:sldLayoutId id="2147486648" r:id="rId3"/>
    <p:sldLayoutId id="2147486649" r:id="rId4"/>
    <p:sldLayoutId id="2147486650" r:id="rId5"/>
    <p:sldLayoutId id="2147486651" r:id="rId6"/>
    <p:sldLayoutId id="2147486652" r:id="rId7"/>
    <p:sldLayoutId id="2147486653" r:id="rId8"/>
    <p:sldLayoutId id="2147486654" r:id="rId9"/>
    <p:sldLayoutId id="2147486655" r:id="rId10"/>
    <p:sldLayoutId id="21474866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83" r:id="rId1"/>
    <p:sldLayoutId id="2147486684" r:id="rId2"/>
    <p:sldLayoutId id="2147486685" r:id="rId3"/>
    <p:sldLayoutId id="2147486686" r:id="rId4"/>
    <p:sldLayoutId id="2147486687" r:id="rId5"/>
    <p:sldLayoutId id="2147486688" r:id="rId6"/>
    <p:sldLayoutId id="2147486689" r:id="rId7"/>
    <p:sldLayoutId id="2147486690" r:id="rId8"/>
    <p:sldLayoutId id="2147486691" r:id="rId9"/>
    <p:sldLayoutId id="2147486692" r:id="rId10"/>
    <p:sldLayoutId id="21474866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tags" Target="../tags/tag216.xml"/><Relationship Id="rId22" Type="http://schemas.openxmlformats.org/officeDocument/2006/relationships/tags" Target="../tags/tag217.xml"/><Relationship Id="rId23" Type="http://schemas.openxmlformats.org/officeDocument/2006/relationships/tags" Target="../tags/tag218.xml"/><Relationship Id="rId24" Type="http://schemas.openxmlformats.org/officeDocument/2006/relationships/tags" Target="../tags/tag219.xml"/><Relationship Id="rId25" Type="http://schemas.openxmlformats.org/officeDocument/2006/relationships/tags" Target="../tags/tag220.xml"/><Relationship Id="rId26" Type="http://schemas.openxmlformats.org/officeDocument/2006/relationships/tags" Target="../tags/tag221.xml"/><Relationship Id="rId27" Type="http://schemas.openxmlformats.org/officeDocument/2006/relationships/tags" Target="../tags/tag222.xml"/><Relationship Id="rId28" Type="http://schemas.openxmlformats.org/officeDocument/2006/relationships/tags" Target="../tags/tag223.xml"/><Relationship Id="rId29" Type="http://schemas.openxmlformats.org/officeDocument/2006/relationships/tags" Target="../tags/tag224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tags" Target="../tags/tag332.xml"/><Relationship Id="rId31" Type="http://schemas.openxmlformats.org/officeDocument/2006/relationships/tags" Target="../tags/tag333.xml"/><Relationship Id="rId32" Type="http://schemas.openxmlformats.org/officeDocument/2006/relationships/tags" Target="../tags/tag334.xml"/><Relationship Id="rId33" Type="http://schemas.openxmlformats.org/officeDocument/2006/relationships/tags" Target="../tags/tag335.xml"/><Relationship Id="rId34" Type="http://schemas.openxmlformats.org/officeDocument/2006/relationships/tags" Target="../tags/tag336.xml"/><Relationship Id="rId35" Type="http://schemas.openxmlformats.org/officeDocument/2006/relationships/tags" Target="../tags/tag337.xml"/><Relationship Id="rId36" Type="http://schemas.openxmlformats.org/officeDocument/2006/relationships/tags" Target="../tags/tag338.xml"/><Relationship Id="rId37" Type="http://schemas.openxmlformats.org/officeDocument/2006/relationships/tags" Target="../tags/tag339.xml"/><Relationship Id="rId38" Type="http://schemas.openxmlformats.org/officeDocument/2006/relationships/tags" Target="../tags/tag340.xml"/><Relationship Id="rId39" Type="http://schemas.openxmlformats.org/officeDocument/2006/relationships/tags" Target="../tags/tag341.xml"/><Relationship Id="rId40" Type="http://schemas.openxmlformats.org/officeDocument/2006/relationships/tags" Target="../tags/tag342.xml"/><Relationship Id="rId4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tags" Target="../tags/tag387.xml"/><Relationship Id="rId19" Type="http://schemas.openxmlformats.org/officeDocument/2006/relationships/tags" Target="../tags/tag388.xml"/><Relationship Id="rId20" Type="http://schemas.openxmlformats.org/officeDocument/2006/relationships/tags" Target="../tags/tag38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tags" Target="../tags/tag456.xml"/><Relationship Id="rId14" Type="http://schemas.openxmlformats.org/officeDocument/2006/relationships/tags" Target="../tags/tag457.xml"/><Relationship Id="rId15" Type="http://schemas.openxmlformats.org/officeDocument/2006/relationships/tags" Target="../tags/tag458.xml"/><Relationship Id="rId16" Type="http://schemas.openxmlformats.org/officeDocument/2006/relationships/tags" Target="../tags/tag459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tags" Target="../tags/tag464.xml"/><Relationship Id="rId6" Type="http://schemas.openxmlformats.org/officeDocument/2006/relationships/tags" Target="../tags/tag465.xml"/><Relationship Id="rId7" Type="http://schemas.openxmlformats.org/officeDocument/2006/relationships/tags" Target="../tags/tag466.xml"/><Relationship Id="rId8" Type="http://schemas.openxmlformats.org/officeDocument/2006/relationships/tags" Target="../tags/tag467.xml"/><Relationship Id="rId9" Type="http://schemas.openxmlformats.org/officeDocument/2006/relationships/tags" Target="../tags/tag468.xml"/><Relationship Id="rId10" Type="http://schemas.openxmlformats.org/officeDocument/2006/relationships/tags" Target="../tags/tag469.xml"/><Relationship Id="rId11" Type="http://schemas.openxmlformats.org/officeDocument/2006/relationships/tags" Target="../tags/tag470.xml"/><Relationship Id="rId12" Type="http://schemas.openxmlformats.org/officeDocument/2006/relationships/tags" Target="../tags/tag47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区块链与人工智能的融合与应用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区块链与人工智能的概述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区块链与人工智能的融合方式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区块链与人工智能的应用场景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区块链与人工智能的挑战与前景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5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案例分析：区块链与人工智能在金融领域的应用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区块链与人工智能的概述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区块链技术的定义与特点</a:t>
            </a:r>
            <a:endParaRPr altLang="en-US" lang="zh-CN"/>
          </a:p>
        </p:txBody>
      </p:sp>
      <p:sp>
        <p:nvSpPr>
          <p:cNvPr id="104918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区块链技术的前景与挑战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区块链技术的特点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人工智能技术的定义与特点</a:t>
            </a:r>
            <a:endParaRPr altLang="en-US" lang="zh-CN"/>
          </a:p>
        </p:txBody>
      </p:sp>
      <p:sp>
        <p:nvSpPr>
          <p:cNvPr id="1049256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定义：人工智能技术是一种模拟人类智能的技术，包括机器学习、深度学习、自然语言处理等技术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2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特点：人工智能技术具有自主学习、自我优化、自我适应等能力，能够处理大量数据并从中提取有用的信息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区块链与人工智能的融合背景</a:t>
            </a:r>
            <a:endParaRPr altLang="en-US" lang="zh-CN"/>
          </a:p>
        </p:txBody>
      </p:sp>
      <p:sp>
        <p:nvSpPr>
          <p:cNvPr id="10493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区块链技术的兴起与发展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区块链与人工智能融合的挑战与机遇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区块链与人工智能的融合需求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人工智能技术的崛起与进步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区块链与人工智能的融合方式</a:t>
            </a:r>
            <a:endParaRPr altLang="en-US" lang="zh-CN"/>
          </a:p>
        </p:txBody>
      </p:sp>
      <p:sp>
        <p:nvSpPr>
          <p:cNvPr id="104940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区块链为人工智能提供可信数据</a:t>
            </a:r>
            <a:endParaRPr altLang="en-US" lang="zh-CN"/>
          </a:p>
        </p:txBody>
      </p:sp>
      <p:sp>
        <p:nvSpPr>
          <p:cNvPr id="10495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区块链技术可以确保数据的安全性和可信度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区块链技术可以提供可追溯性和透明度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区块链技术可以促进人工智能的可靠性和准确性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区块链技术可以防止数据被篡改或伪造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66250"/>
          </a:bodyPr>
          <a:p>
            <a:r>
              <a:rPr altLang="en-US" lang="zh-CN"/>
              <a:t>智能合约：利用人工智能技术，为区块链提供自动执行、验证和管理的智能合约功能</a:t>
            </a:r>
            <a:endParaRPr altLang="en-US" lang="zh-CN"/>
          </a:p>
          <a:p>
            <a:r>
              <a:rPr altLang="en-US" lang="zh-CN"/>
              <a:t>算法优化：通过人工智能算法，优化区块链的共识机制、交易处理和数据存储等方面的性能  人工智能为区块链提供智能合约和算法优化</a:t>
            </a:r>
            <a:endParaRPr altLang="en-US" lang="zh-CN"/>
          </a:p>
          <a:p>
            <a:pPr lvl="1"/>
            <a:r>
              <a:rPr altLang="en-US" lang="zh-CN"/>
              <a:t>人工智能为区块链提供智能合约和算法优化</a:t>
            </a:r>
            <a:endParaRPr altLang="en-US" lang="zh-CN"/>
          </a:p>
          <a:p>
            <a:r>
              <a:rPr altLang="en-US" lang="zh-CN"/>
              <a:t>智能合约：利用人工智能技术，为区块链提供自动执行、验证和管理的智能合约功能</a:t>
            </a:r>
            <a:endParaRPr altLang="en-US" lang="zh-CN"/>
          </a:p>
          <a:p>
            <a:r>
              <a:rPr altLang="en-US" lang="zh-CN"/>
              <a:t>算法优化：通过人工智能算法，优化区块链的共识机制、交易处理和数据存储等方面的性能  人工智能为区块链提供智能合约和算法优化</a:t>
            </a:r>
            <a:endParaRPr altLang="en-US" lang="zh-CN"/>
          </a:p>
          <a:p>
            <a:pPr lvl="1"/>
            <a:r>
              <a:rPr altLang="en-US" lang="zh-CN"/>
              <a:t>人工智能为区块链提供智能合约和算法优化</a:t>
            </a:r>
            <a:endParaRPr altLang="en-US" lang="zh-CN"/>
          </a:p>
          <a:p>
            <a:r>
              <a:rPr altLang="en-US" lang="zh-CN"/>
              <a:t>智能合约：利用人工智能技术，为区块链提供自动执行、验证和管理的智能合约功能</a:t>
            </a:r>
            <a:endParaRPr altLang="en-US" lang="zh-CN"/>
          </a:p>
          <a:p>
            <a:r>
              <a:rPr altLang="en-US" lang="zh-CN"/>
              <a:t>算法优化：通过人工智能算法，优化区块链的共识机制、交易处理和数据存储等方面的性能  人工智能为区块链提供智能合约和算法优化</a:t>
            </a:r>
            <a:endParaRPr altLang="en-US" lang="zh-CN"/>
          </a:p>
          <a:p>
            <a:pPr lvl="1"/>
            <a:r>
              <a:rPr altLang="en-US" lang="zh-CN"/>
              <a:t>人工智能为区块链提供智能合约和算法优化</a:t>
            </a:r>
            <a:endParaRPr altLang="en-US" lang="zh-CN"/>
          </a:p>
          <a:p>
            <a:r>
              <a:rPr altLang="en-US" lang="zh-CN"/>
              <a:t>智能合约：利用人工智能技术，为区块链提供自动执行、验证和管理的智能合约功能</a:t>
            </a:r>
            <a:endParaRPr altLang="en-US" lang="zh-CN"/>
          </a:p>
          <a:p>
            <a:r>
              <a:rPr altLang="en-US" lang="zh-CN"/>
              <a:t>算法优化：通过人工智能算法，优化区块链的共识机制、交易处理和数据存储等方面的性能</a:t>
            </a:r>
            <a:endParaRPr altLang="en-US" lang="zh-CN"/>
          </a:p>
        </p:txBody>
      </p:sp>
      <p:sp>
        <p:nvSpPr>
          <p:cNvPr id="10496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人工智能为区块链提供智能合约和算法优化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区块链与人工智能的相互促进</a:t>
            </a:r>
            <a:endParaRPr altLang="en-US" lang="zh-CN"/>
          </a:p>
        </p:txBody>
      </p:sp>
      <p:sp>
        <p:nvSpPr>
          <p:cNvPr id="10496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区块链为人工智能提供可信数据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人工智能为区块链提供智能合约和算法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区块链与人工智能的融合有助于提高效率和安全性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区块链与人工智能的融合有助于推动产业升级和创新发展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区块链与人工智能的应用场景</a:t>
            </a:r>
            <a:endParaRPr altLang="en-US" lang="zh-CN"/>
          </a:p>
        </p:txBody>
      </p:sp>
      <p:sp>
        <p:nvSpPr>
          <p:cNvPr id="104972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金融领域的应用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区块链与人工智能在金融领域的融合应用，如智能合约与风险评估的结合等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区块链技术在金融领域的应用，如数字货币、智能合约等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人工智能在金融领域的应用，如风险评估、智能投顾等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区块链与人工智能在金融领域的应用前景与挑战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供应链管理中的应用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区块链技术可以提高供应链的透明度和可追溯性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人工智能技术可以优化供应链的计划和调度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区块链与人工智能的融合可以提高供应链的效率和可靠性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区块链与人工智能的应用可以降低供应链的风险和成本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医疗保健领域的应用</a:t>
            </a:r>
            <a:endParaRPr altLang="en-US" lang="zh-CN"/>
          </a:p>
        </p:txBody>
      </p:sp>
      <p:sp>
        <p:nvSpPr>
          <p:cNvPr id="1049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区块链技术可以确保医疗记录的安全性和隐私性，防止数据被篡改或泄露。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人工智能可以通过分析医疗数据，提高诊断的准确性和效率，为医生提供更好的辅助决策。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区块链和人工智能可以共同应用于药品研发领域，确保药品研发过程的透明度和可追溯性，提高药品的质量和安全性。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区块链技术可以用于医疗供应链管理，确保医疗设备和用品的来源可追溯，防止假冒伪劣产品的流通。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智能合约和数字身份验证</a:t>
            </a:r>
            <a:endParaRPr altLang="en-US" lang="zh-CN"/>
          </a:p>
        </p:txBody>
      </p:sp>
      <p:sp>
        <p:nvSpPr>
          <p:cNvPr id="1050050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56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定义：智能合约是一种自动执行、自动执行合同条款的计算机程序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58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6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66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68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07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74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6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8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80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08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86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8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0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92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09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98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0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应用场景：金融、供应链、医疗保健等领域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4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06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优势：提高效率、降低成本、增强安全性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8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10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实现方式：基于区块链技术的智能合约平台  数字身份验证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12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数字身份验证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14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定义：数字身份验证是一种通过电子方式验证个人或实体身份的过程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16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18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应用场景：在线支付、电子商务、社交媒体等领域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20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22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优势：提高安全性、降低欺诈风险、增强用户体验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24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26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实现方式：基于区块链技术的数字身份验证平台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28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区块链与人工智能的挑战与前景</a:t>
            </a:r>
            <a:endParaRPr altLang="en-US" lang="zh-CN"/>
          </a:p>
        </p:txBody>
      </p:sp>
      <p:sp>
        <p:nvSpPr>
          <p:cNvPr id="105017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技术成熟度与安全性挑战</a:t>
            </a:r>
            <a:endParaRPr altLang="en-US" lang="zh-CN"/>
          </a:p>
        </p:txBody>
      </p:sp>
      <p:sp>
        <p:nvSpPr>
          <p:cNvPr id="10502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人工智能技术成熟度：在某些领域已经取得显著进展，但仍需进一步完善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区块链技术成熟度：目前仍处于发展阶段，尚未完全成熟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技术安全性挑战：区块链与人工智能的融合面临诸多安全威胁，如数据泄露、黑客攻击等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技术前景展望：随着技术的不断进步和成熟，未来有望解决当前面临的技术挑战，实现更广泛的应用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法规与政策挑战</a:t>
            </a:r>
            <a:endParaRPr altLang="en-US" lang="zh-CN"/>
          </a:p>
        </p:txBody>
      </p:sp>
      <p:sp>
        <p:nvSpPr>
          <p:cNvPr id="10503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区块链与人工智能的安全问题：区块链和人工智能的安全漏洞可能被黑客利用，造成损失和风险。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区块链与人工智能的法规限制：各国政府对区块链和人工智能的监管政策不同，可能存在限制其发展的法规。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区块链与人工智能的隐私保护：如何保护用户隐私，防止数据泄露和滥用，是区块链与人工智能面临的挑战之一。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区块链与人工智能的法规制定：需要制定完善的法规来规范区块链和人工智能的发展和应用，保护消费者权益。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跨领域合作与人才培养挑战</a:t>
            </a:r>
            <a:endParaRPr altLang="en-US" lang="zh-CN"/>
          </a:p>
        </p:txBody>
      </p:sp>
      <p:sp>
        <p:nvSpPr>
          <p:cNvPr id="1050428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30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34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跨领域合作：区块链与人工智能的融合需要跨领域的合作，包括技术、法律、经济等多个方面，需要各方共同协作，推动技术的发展和应用。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36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38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40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44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人才培养挑战：区块链与人工智能的融合需要具备相关技术的人才，但目前市场上缺乏具备相关技能的人才，需要加强人才培养和引进，以满足市场需求。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46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48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50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54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技术挑战：区块链与人工智能的融合涉及到复杂的技术问题，如数据安全、算法优化等，需要不断的技术创新和突破，以推动技术的发展和应用。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56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58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460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464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法规与政策挑战：区块链与人工智能的融合涉及到法规和政策的问题，需要政府和行业制定相应的法规和政策，以规范市场的发展和应用。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66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区块链与人工智能的前景展望</a:t>
            </a:r>
            <a:endParaRPr altLang="en-US" lang="zh-CN"/>
          </a:p>
        </p:txBody>
      </p:sp>
      <p:sp>
        <p:nvSpPr>
          <p:cNvPr id="10505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区块链与人工智能的结合将提高数据安全性和透明度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区块链与人工智能的融合将带来更多创新应用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区块链与人工智能的融合将推动数字经济的发展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区块链与人工智能的结合将促进全球范围内的合作与交流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案例分析：区块链与人工智能在金融领域的应用</a:t>
            </a:r>
            <a:endParaRPr altLang="en-US" lang="zh-CN"/>
          </a:p>
        </p:txBody>
      </p:sp>
      <p:sp>
        <p:nvSpPr>
          <p:cNvPr id="105057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跨境支付与结算</a:t>
            </a:r>
            <a:endParaRPr altLang="en-US" lang="zh-CN"/>
          </a:p>
        </p:txBody>
      </p:sp>
      <p:sp>
        <p:nvSpPr>
          <p:cNvPr id="10506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跨境支付与结算现状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区块链技术在跨境支付与结算中的应用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人工智能技术在跨境支付与结算中的应用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区块链与人工智能融合在跨境支付与结算中的优势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智能投顾与资产配置</a:t>
            </a:r>
            <a:endParaRPr altLang="en-US" lang="zh-CN"/>
          </a:p>
        </p:txBody>
      </p:sp>
      <p:sp>
        <p:nvSpPr>
          <p:cNvPr id="10507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智能投顾的概念和特点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资产配置的原则和方法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区块链技术在智能投顾与资产配置中的应用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案例分析：某智能投顾平台如何利用区块链技术进行资产配置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数字货币与去中心化金融（DeFi）应用</a:t>
            </a:r>
            <a:endParaRPr altLang="en-US" lang="zh-CN"/>
          </a:p>
        </p:txBody>
      </p:sp>
      <p:sp>
        <p:nvSpPr>
          <p:cNvPr id="10508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数字货币的应用：比特币、以太坊等数字货币的兴起与特点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去中心化金融（DeFi）的概念与发展：无需传统金融机构中介，实现点对点交易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DeFi应用案例：去中心化交易所、借贷平台、保险等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区块链与人工智能在DeFi中的应用：智能合约、风险管理、交易预测等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508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8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案例总结：总结案例中的问题和解决方案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案例启示：从案例中得到的启示和思考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案例背景：区块链与人工智能在金融领域的应用背景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案例分析：具体案例的分析和介绍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95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10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区块链与人工智能融合的挑战和风险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区块链与人工智能融合的必要性和可能性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区块链与人工智能融合的应用场景和案例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区块链与人工智能融合的发展趋势和前景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对未来研究的建议</a:t>
            </a:r>
            <a:endParaRPr altLang="en-US" lang="zh-CN"/>
          </a:p>
        </p:txBody>
      </p:sp>
      <p:sp>
        <p:nvSpPr>
          <p:cNvPr id="10511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加强跨学科合作，促进区块链与人工智能的融合发展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推动政策制定者制定相关政策，支持区块链与人工智能的融合发展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深入研究区块链与人工智能的融合机制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探索区块链技术在人工智能领域的应用前景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0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2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2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6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4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0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44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74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2023-12-16T17:53:23Z</dcterms:created>
  <dcterms:modified xsi:type="dcterms:W3CDTF">2023-12-16T17:53:23Z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2d7a6c7a6a2e4fe2b8efc915b08500a7_21</vt:lpwstr>
  </property>
</Properties>
</file>