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108" r:id="rId1"/>
    <p:sldMasterId id="2147493145" r:id="rId2"/>
  </p:sldMasterIdLst>
  <p:notesMasterIdLst>
    <p:notesMasterId r:id="rId3"/>
  </p:notesMasterIdLst>
  <p:sldIdLst>
    <p:sldId id="4685" r:id="rId4"/>
    <p:sldId id="4689" r:id="rId5"/>
    <p:sldId id="4692" r:id="rId6"/>
    <p:sldId id="4695" r:id="rId7"/>
    <p:sldId id="4698" r:id="rId8"/>
    <p:sldId id="4701" r:id="rId9"/>
    <p:sldId id="4704" r:id="rId10"/>
    <p:sldId id="4707" r:id="rId11"/>
    <p:sldId id="4710" r:id="rId12"/>
    <p:sldId id="4713" r:id="rId13"/>
    <p:sldId id="4716" r:id="rId14"/>
    <p:sldId id="4719" r:id="rId15"/>
    <p:sldId id="4722" r:id="rId16"/>
    <p:sldId id="4725" r:id="rId17"/>
    <p:sldId id="4728" r:id="rId18"/>
    <p:sldId id="4731" r:id="rId19"/>
    <p:sldId id="4734" r:id="rId20"/>
    <p:sldId id="4737" r:id="rId21"/>
    <p:sldId id="4740" r:id="rId22"/>
    <p:sldId id="4743" r:id="rId23"/>
    <p:sldId id="4746" r:id="rId24"/>
    <p:sldId id="4749" r:id="rId25"/>
    <p:sldId id="4752" r:id="rId26"/>
    <p:sldId id="4755" r:id="rId27"/>
    <p:sldId id="4758" r:id="rId28"/>
    <p:sldId id="4761" r:id="rId29"/>
    <p:sldId id="4764" r:id="rId30"/>
    <p:sldId id="4767" r:id="rId31"/>
    <p:sldId id="4770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09" r:id="rId1"/>
    <p:sldLayoutId id="2147493110" r:id="rId2"/>
    <p:sldLayoutId id="2147493111" r:id="rId3"/>
    <p:sldLayoutId id="2147493112" r:id="rId4"/>
    <p:sldLayoutId id="2147493113" r:id="rId5"/>
    <p:sldLayoutId id="2147493114" r:id="rId6"/>
    <p:sldLayoutId id="2147493115" r:id="rId7"/>
    <p:sldLayoutId id="2147493116" r:id="rId8"/>
    <p:sldLayoutId id="2147493117" r:id="rId9"/>
    <p:sldLayoutId id="2147493118" r:id="rId10"/>
    <p:sldLayoutId id="21474931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146" r:id="rId1"/>
    <p:sldLayoutId id="2147493147" r:id="rId2"/>
    <p:sldLayoutId id="2147493148" r:id="rId3"/>
    <p:sldLayoutId id="2147493149" r:id="rId4"/>
    <p:sldLayoutId id="2147493150" r:id="rId5"/>
    <p:sldLayoutId id="2147493151" r:id="rId6"/>
    <p:sldLayoutId id="2147493152" r:id="rId7"/>
    <p:sldLayoutId id="2147493153" r:id="rId8"/>
    <p:sldLayoutId id="2147493154" r:id="rId9"/>
    <p:sldLayoutId id="2147493155" r:id="rId10"/>
    <p:sldLayoutId id="214749315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tags" Target="../tags/tag121.xml"/><Relationship Id="rId25" Type="http://schemas.openxmlformats.org/officeDocument/2006/relationships/tags" Target="../tags/tag122.xml"/><Relationship Id="rId26" Type="http://schemas.openxmlformats.org/officeDocument/2006/relationships/tags" Target="../tags/tag123.xml"/><Relationship Id="rId27" Type="http://schemas.openxmlformats.org/officeDocument/2006/relationships/tags" Target="../tags/tag124.xml"/><Relationship Id="rId2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tags" Target="../tags/tag233.xml"/><Relationship Id="rId22" Type="http://schemas.openxmlformats.org/officeDocument/2006/relationships/tags" Target="../tags/tag234.xml"/><Relationship Id="rId23" Type="http://schemas.openxmlformats.org/officeDocument/2006/relationships/tags" Target="../tags/tag235.xml"/><Relationship Id="rId24" Type="http://schemas.openxmlformats.org/officeDocument/2006/relationships/tags" Target="../tags/tag236.xml"/><Relationship Id="rId25" Type="http://schemas.openxmlformats.org/officeDocument/2006/relationships/tags" Target="../tags/tag237.xml"/><Relationship Id="rId26" Type="http://schemas.openxmlformats.org/officeDocument/2006/relationships/tags" Target="../tags/tag238.xml"/><Relationship Id="rId27" Type="http://schemas.openxmlformats.org/officeDocument/2006/relationships/tags" Target="../tags/tag239.xml"/><Relationship Id="rId28" Type="http://schemas.openxmlformats.org/officeDocument/2006/relationships/tags" Target="../tags/tag240.xml"/><Relationship Id="rId29" Type="http://schemas.openxmlformats.org/officeDocument/2006/relationships/tags" Target="../tags/tag24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2024年媒体行业多元化发展方案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媒体行业现状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多元化发展的必要性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多元化发展的方向和策略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多元化发展的实施路径和措施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2500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多元化发展的预期效果和影响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3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6442710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6" name="项标题"/>
          <p:cNvSpPr txBox="1"/>
          <p:nvPr>
            <p:custDataLst>
              <p:tags r:id="rId24"/>
            </p:custDataLst>
          </p:nvPr>
        </p:nvSpPr>
        <p:spPr>
          <a:xfrm>
            <a:off x="6442710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结论和建议</a:t>
            </a:r>
            <a:endParaRPr altLang="en-US" b="1" dirty="0" sz="1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序号"/>
          <p:cNvSpPr txBox="1"/>
          <p:nvPr>
            <p:custDataLst>
              <p:tags r:id="rId25"/>
            </p:custDataLst>
          </p:nvPr>
        </p:nvSpPr>
        <p:spPr>
          <a:xfrm>
            <a:off x="10530205" y="530923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06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51" name="直接连接符 26"/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10664190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媒体行业现状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当前媒体行业的发展趋势</a:t>
            </a:r>
            <a:endParaRPr altLang="en-US" lang="zh-CN"/>
          </a:p>
        </p:txBody>
      </p:sp>
      <p:sp>
        <p:nvSpPr>
          <p:cNvPr id="10489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数字化转型加速：传统媒体正在加速向数字化转型，新媒体形态不断涌现。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社交化媒体崛起：社交化媒体成为人们获取信息的重要渠道，影响力日益扩大。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视频化趋势明显：视频内容消费需求持续增长，短视频、直播等成为热门形式。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媒体融合深入推进：传统媒体与新媒体在内容、渠道、平台等方面加速融合。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媒体行业的竞争格局</a:t>
            </a:r>
            <a:endParaRPr altLang="en-US" lang="zh-CN"/>
          </a:p>
        </p:txBody>
      </p:sp>
      <p:sp>
        <p:nvSpPr>
          <p:cNvPr id="104902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传统媒体与新媒体的竞争日益激烈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互联网巨头加速布局媒体行业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媒体行业跨界融合成为趋势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内容创新和版权保护成为竞争焦点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媒体行业面临的问题和挑战</a:t>
            </a:r>
            <a:endParaRPr altLang="en-US" lang="zh-CN"/>
          </a:p>
        </p:txBody>
      </p:sp>
      <p:sp>
        <p:nvSpPr>
          <p:cNvPr id="10490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广告收入下滑：随着互联网的发展，广告主开始将预算转向线上平台，导致传统媒体广告收入减少。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用户习惯改变：人们越来越倾向于使用互联网和移动设备来获取信息，传统媒体的用户数量和收视率不断下降。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内容监管加强：政府对媒体内容的监管越来越严格，导致一些媒体机构面临审查和整改的风险。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媒体融合困难：传统媒体与新媒体之间的融合面临技术、人才、资金等多方面的挑战，难以实现顺畅的转型。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多元化发展的必要性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50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满足用户多样化的需求</a:t>
            </a:r>
            <a:endParaRPr altLang="en-US" lang="zh-CN"/>
          </a:p>
        </p:txBody>
      </p:sp>
      <p:sp>
        <p:nvSpPr>
          <p:cNvPr id="104920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多元化发展能够提供更加丰富多样的内容和服务，满足不同用户群体的需求。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媒体行业需要不断创新和变革，以适应市场的变化和用户的需求。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随着社会的进步和人们生活水平的提高，用户对媒体内容的需求越来越多样化。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传统媒体行业已经无法满足用户对于个性化、专业化和实时性的需求。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提高媒体行业的盈利能力和市场竞争力</a:t>
            </a:r>
            <a:endParaRPr altLang="en-US" lang="zh-CN"/>
          </a:p>
        </p:txBody>
      </p:sp>
      <p:sp>
        <p:nvSpPr>
          <p:cNvPr id="104927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多元化发展可以满足不同受众的需求，提高媒体品牌影响力。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多元化发展可以增加媒体行业的收入来源，提高盈利能力。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多元化发展可以降低媒体行业的经营风险，增强市场竞争力。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多元化发展可以推动媒体行业的技术创新和业务升级，保持市场领先地位。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应对新媒体的冲击和变革</a:t>
            </a:r>
            <a:endParaRPr altLang="en-US" lang="zh-CN"/>
          </a:p>
        </p:txBody>
      </p:sp>
      <p:sp>
        <p:nvSpPr>
          <p:cNvPr id="104934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传统媒体市场受到新媒体的挤压，需要寻找新的增长点。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多元化发展可以满足不同受众的需求，提高媒体品牌影响力。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应对新媒体的冲击和变革，需要不断创新和升级媒体业务。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多元化发展可以降低媒体企业的经营风险，提高抗风险能力。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多元化发展的方向和策略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内容多元化</a:t>
            </a:r>
            <a:endParaRPr altLang="en-US" lang="zh-CN"/>
          </a:p>
        </p:txBody>
      </p:sp>
      <p:sp>
        <p:nvSpPr>
          <p:cNvPr id="104946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6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7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9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内容来源：多种渠道获取，包括社交媒体、专业机构、用户生成内容等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内容个性化：根据用户兴趣和需求，提供定制化的内容推荐和推送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内容质量：注重原创性和专业性，提高内容品质和价值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内容形式：文字、图片、视频、音频等多种形式，满足不同用户需求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平台多元化</a:t>
            </a:r>
            <a:endParaRPr altLang="en-US" lang="zh-CN"/>
          </a:p>
        </p:txBody>
      </p:sp>
      <p:sp>
        <p:nvSpPr>
          <p:cNvPr id="10495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内容：探讨平台多元化的策略，如跨平台合作、平台定制化等。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内容：介绍媒体行业在平台方面的多元化发展，包括传统媒体与新媒体的融合、自媒体平台的兴起等。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内容：分析平台多元化的原因和必要性，如用户需求多样化、市场竞争激烈等。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内容：展望平台多元化的发展趋势，如虚拟现实、增强现实等技术在媒体行业的应用。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营销多元化</a:t>
            </a:r>
            <a:endParaRPr altLang="en-US" lang="zh-CN"/>
          </a:p>
        </p:txBody>
      </p:sp>
      <p:sp>
        <p:nvSpPr>
          <p:cNvPr id="104961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内容营销：通过创造有价值的内容吸引目标受众，提高品牌知名度和用户忠诚度。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1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社交媒体营销：利用社交媒体平台进行广告宣传和推广，扩大品牌影响力和用户覆盖面。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7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搜索引擎优化（SEO）：通过优化网站结构和内容，提高网站在搜索引擎中的排名，增加流量和曝光率。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电子邮件营销：通过发送定制的电子邮件来与目标受众保持联系，提高用户参与度和转化率。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服务多元化</a:t>
            </a:r>
            <a:endParaRPr altLang="en-US" lang="zh-CN"/>
          </a:p>
        </p:txBody>
      </p:sp>
      <p:sp>
        <p:nvSpPr>
          <p:cNvPr id="10496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定制服务：根据用户需求提供定制化的服务，提高用户满意度。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社区服务：建立社区服务体系，增强用户的归属感和参与感。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内容服务：提供丰富多样的内容，满足不同用户的需求。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平台服务：打造多平台的服务体系，实现跨平台的服务融合。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多元化发展的实施路径和措施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3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资源整合和优化配置</a:t>
            </a:r>
            <a:endParaRPr altLang="en-US" lang="zh-CN"/>
          </a:p>
        </p:txBody>
      </p:sp>
      <p:sp>
        <p:nvSpPr>
          <p:cNvPr id="104979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9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9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资源整合：将不同来源、不同模式的媒体资源进行整合，实现资源共享和优化配置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0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优化配置：根据市场需求和业务特点，合理分配人力资源、资金和技术等资源，提高资源利用效率和产出质量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跨界合作：加强与其他行业的合作，拓展业务范围和市场空间，实现多元化发展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创新驱动：鼓励创新思维和模式，探索新的业务形态和盈利模式，提升企业竞争力和市场地位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创新技术和应用推广</a:t>
            </a:r>
            <a:endParaRPr altLang="en-US" lang="zh-CN"/>
          </a:p>
        </p:txBody>
      </p:sp>
      <p:sp>
        <p:nvSpPr>
          <p:cNvPr id="10498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结合5G技术，提升视频传输质量和用户体验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开发智能推荐算法，实现个性化内容推送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探索虚拟现实和增强现实技术在媒体行业的运用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利用人工智能技术提升内容创作和分发效率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品牌建设和市场拓展</a:t>
            </a:r>
            <a:endParaRPr altLang="en-US" lang="zh-CN"/>
          </a:p>
        </p:txBody>
      </p:sp>
      <p:sp>
        <p:nvSpPr>
          <p:cNvPr id="1049922" name="圆角矩形 21"/>
          <p:cNvSpPr/>
          <p:nvPr>
            <p:custDataLst>
              <p:tags r:id="rId1"/>
            </p:custDataLst>
          </p:nvPr>
        </p:nvSpPr>
        <p:spPr>
          <a:xfrm rot="16200000">
            <a:off x="5632862" y="-2242430"/>
            <a:ext cx="926434" cy="105140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圆角矩形 22"/>
          <p:cNvSpPr/>
          <p:nvPr>
            <p:custDataLst>
              <p:tags r:id="rId2"/>
            </p:custDataLst>
          </p:nvPr>
        </p:nvSpPr>
        <p:spPr>
          <a:xfrm rot="16200000">
            <a:off x="445346" y="2944472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6" name="圆角矩形 5"/>
          <p:cNvSpPr/>
          <p:nvPr>
            <p:custDataLst>
              <p:tags r:id="rId3"/>
            </p:custDataLst>
          </p:nvPr>
        </p:nvSpPr>
        <p:spPr>
          <a:xfrm rot="16200000">
            <a:off x="5633476" y="-729942"/>
            <a:ext cx="926434" cy="105148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圆角矩形 6"/>
          <p:cNvSpPr/>
          <p:nvPr>
            <p:custDataLst>
              <p:tags r:id="rId4"/>
            </p:custDataLst>
          </p:nvPr>
        </p:nvSpPr>
        <p:spPr>
          <a:xfrm rot="16200000">
            <a:off x="445960" y="4458188"/>
            <a:ext cx="924909" cy="13877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1280161" y="2551004"/>
            <a:ext cx="10072584" cy="92643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品牌建设：通过提升品牌知名度和美誉度，增强品牌竞争力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4"/>
          <p:cNvSpPr txBox="1"/>
          <p:nvPr>
            <p:custDataLst>
              <p:tags r:id="rId6"/>
            </p:custDataLst>
          </p:nvPr>
        </p:nvSpPr>
        <p:spPr>
          <a:xfrm>
            <a:off x="1280161" y="4065334"/>
            <a:ext cx="10072584" cy="925671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市场拓展：通过多元化渠道和营销策略，扩大市场份额和用户规模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人才培养和团队建设</a:t>
            </a:r>
            <a:endParaRPr altLang="en-US" lang="zh-CN"/>
          </a:p>
        </p:txBody>
      </p:sp>
      <p:sp>
        <p:nvSpPr>
          <p:cNvPr id="104997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定期开展内部培训和外部进修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培养具备跨媒体技能的复合型人才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建立多元化的人才招聘渠道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鼓励团队成员之间的交流与合作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多元化发展的预期效果和影响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04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04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提高媒体行业的整体实力和市场地位</a:t>
            </a:r>
            <a:endParaRPr altLang="en-US" lang="zh-CN"/>
          </a:p>
        </p:txBody>
      </p:sp>
      <p:sp>
        <p:nvSpPr>
          <p:cNvPr id="10501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增强媒体行业的竞争力和创新能力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扩大媒体行业的影响力和话语权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提升媒体行业的品牌价值和知名度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促进媒体行业的可持续发展和盈利能力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增强媒体行业的可持续发展能力</a:t>
            </a:r>
            <a:endParaRPr altLang="en-US" lang="zh-CN"/>
          </a:p>
        </p:txBody>
      </p:sp>
      <p:sp>
        <p:nvSpPr>
          <p:cNvPr id="10501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提升媒体行业的盈利能力和市场竞争力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促进媒体行业的技术创新和产业升级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增强媒体行业的品牌价值和影响力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培养媒体行业的人才队伍和创新能力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对社会文化发展的积极影响</a:t>
            </a:r>
            <a:endParaRPr altLang="en-US" lang="zh-CN"/>
          </a:p>
        </p:txBody>
      </p:sp>
      <p:sp>
        <p:nvSpPr>
          <p:cNvPr id="10502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促进文化多样性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增强社会包容性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激发创新活力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提高公众文化素养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对相关产业的带动和促进</a:t>
            </a:r>
            <a:endParaRPr altLang="en-US" lang="zh-CN"/>
          </a:p>
        </p:txBody>
      </p:sp>
      <p:sp>
        <p:nvSpPr>
          <p:cNvPr id="10502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促进广告业发展：媒体多元化将吸引更多广告主投放广告，从而推动广告业的发展。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带动内容创作产业：媒体多元化将激发更多内容创作者的生产力，从而推动内容创作产业的发展。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促进数字经济发展：媒体多元化将加速数字化转型，从而推动数字经济的发展。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提升相关产业链水平：媒体多元化将促进相关产业链的升级和完善，提升整个行业的水平。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结论和建议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5033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5033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06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对多元化发展方案的总结和评价</a:t>
            </a:r>
            <a:endParaRPr altLang="en-US" lang="zh-CN"/>
          </a:p>
        </p:txBody>
      </p:sp>
      <p:sp>
        <p:nvSpPr>
          <p:cNvPr id="1050390" name="圆角矩形 13"/>
          <p:cNvSpPr/>
          <p:nvPr>
            <p:custDataLst>
              <p:tags r:id="rId1"/>
            </p:custDataLst>
          </p:nvPr>
        </p:nvSpPr>
        <p:spPr>
          <a:xfrm>
            <a:off x="838200" y="2843229"/>
            <a:ext cx="10515927" cy="742993"/>
          </a:xfrm>
          <a:prstGeom prst="roundRect">
            <a:avLst>
              <a:gd name="adj" fmla="val 1897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50392" name="圆角矩形 14"/>
          <p:cNvSpPr/>
          <p:nvPr>
            <p:custDataLst>
              <p:tags r:id="rId2"/>
            </p:custDataLst>
          </p:nvPr>
        </p:nvSpPr>
        <p:spPr>
          <a:xfrm>
            <a:off x="838200" y="3956554"/>
            <a:ext cx="10514951" cy="742993"/>
          </a:xfrm>
          <a:prstGeom prst="roundRect">
            <a:avLst>
              <a:gd name="adj" fmla="val 21681"/>
            </a:avLst>
          </a:prstGeom>
          <a:solidFill>
            <a:schemeClr val="bg1"/>
          </a:solidFill>
          <a:ln>
            <a:noFill/>
          </a:ln>
          <a:effectLst>
            <a:outerShdw algn="tl" blurRad="127000" dir="2700000" dist="38100" rotWithShape="0">
              <a:schemeClr val="accent1">
                <a:alpha val="15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71755" compatLnSpc="1" forceAA="0" fromWordArt="0" horzOverflow="overflow" lIns="288290" numCol="1" rIns="288290" rtlCol="0" spcCol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endParaRPr altLang="en-US" b="1" dirty="0" lang="zh-CN" spc="300">
              <a:gradFill>
                <a:gsLst>
                  <a:gs pos="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140000" scaled="0"/>
              </a:gradFill>
              <a:latin typeface="+mj-ea"/>
              <a:ea typeface="+mj-ea"/>
              <a:sym typeface="+mn-ea"/>
            </a:endParaRPr>
          </a:p>
        </p:txBody>
      </p:sp>
      <p:sp>
        <p:nvSpPr>
          <p:cNvPr id="1050394" name="文本框 21"/>
          <p:cNvSpPr txBox="1"/>
          <p:nvPr>
            <p:custDataLst>
              <p:tags r:id="rId3"/>
            </p:custDataLst>
          </p:nvPr>
        </p:nvSpPr>
        <p:spPr>
          <a:xfrm>
            <a:off x="2960394" y="2905513"/>
            <a:ext cx="7913300" cy="618946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总结：该方案针对媒体行业多元化发展的现状和趋势，提出了切实可行的方案，有助于推动行业的可持续发展。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396" name="文本框 3"/>
          <p:cNvSpPr txBox="1"/>
          <p:nvPr>
            <p:custDataLst>
              <p:tags r:id="rId4"/>
            </p:custDataLst>
          </p:nvPr>
        </p:nvSpPr>
        <p:spPr>
          <a:xfrm>
            <a:off x="2960394" y="4018838"/>
            <a:ext cx="7913300" cy="618946"/>
          </a:xfrm>
          <a:prstGeom prst="rect"/>
          <a:noFill/>
        </p:spPr>
        <p:txBody>
          <a:bodyPr anchor="ctr" anchorCtr="0" b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8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獅尾XD珍珠SC-Light" panose="020B0500000000000000" charset="-120"/>
                <a:sym typeface="+mn-ea"/>
              </a:rPr>
              <a:t>评价：该方案具有前瞻性和创新性，能够满足不同用户的需求，提高媒体行业的竞争力和影响力。同时，该方案也具有一定的风险和挑战，需要加强实施过程中的监控和管理。</a:t>
            </a:r>
            <a:endParaRPr altLang="en-US" dirty="0" sz="1400" lang="zh-CN" spc="8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獅尾XD珍珠SC-Light" panose="020B0500000000000000" charset="-120"/>
              <a:sym typeface="+mn-ea"/>
            </a:endParaRPr>
          </a:p>
        </p:txBody>
      </p:sp>
      <p:sp>
        <p:nvSpPr>
          <p:cNvPr id="1050398" name="圆角矩形 30"/>
          <p:cNvSpPr/>
          <p:nvPr>
            <p:custDataLst>
              <p:tags r:id="rId5"/>
            </p:custDataLst>
          </p:nvPr>
        </p:nvSpPr>
        <p:spPr>
          <a:xfrm>
            <a:off x="1039974" y="2951577"/>
            <a:ext cx="1606406" cy="52292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050400" name="圆角矩形 4"/>
          <p:cNvSpPr/>
          <p:nvPr>
            <p:custDataLst>
              <p:tags r:id="rId6"/>
            </p:custDataLst>
          </p:nvPr>
        </p:nvSpPr>
        <p:spPr>
          <a:xfrm>
            <a:off x="1039974" y="4064902"/>
            <a:ext cx="1606406" cy="52292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>
            <a:noFill/>
          </a:ln>
          <a:effectLst>
            <a:innerShdw blurRad="127000" dir="13500000" dist="38100">
              <a:schemeClr val="accent6">
                <a:alpha val="15000"/>
              </a:schemeClr>
            </a:inn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anchorCtr="0" bIns="36000" compatLnSpc="1" forceAA="0" fromWordArt="0" horzOverflow="overflow" lIns="0" numCol="1" rIns="0" rtlCol="0" spcCol="0" tIns="0" vert="horz" vertOverflow="overflow" wrap="square">
            <a:normAutofit/>
          </a:bodyPr>
          <a:p>
            <a:pPr algn="ctr" lvl="0">
              <a:lnSpc>
                <a:spcPct val="130000"/>
              </a:lnSpc>
              <a:buClrTx/>
              <a:buSzTx/>
              <a:buFontTx/>
            </a:pPr>
            <a:r>
              <a:rPr altLang="en-US" b="1" dirty="0" sz="1600" lang="zh-CN" spc="150">
                <a:solidFill>
                  <a:schemeClr val="bg1"/>
                </a:solidFill>
                <a:latin typeface="+mn-ea"/>
                <a:sym typeface="+mn-ea"/>
              </a:rPr>
              <a:t>添加标题</a:t>
            </a:r>
            <a:endParaRPr altLang="en-US" b="1" dirty="0" sz="1600" lang="zh-CN" spc="150">
              <a:solidFill>
                <a:schemeClr val="bg1"/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对未来媒体行业发展的展望和建议</a:t>
            </a:r>
            <a:endParaRPr altLang="en-US" lang="zh-CN"/>
          </a:p>
        </p:txBody>
      </p:sp>
      <p:sp>
        <p:nvSpPr>
          <p:cNvPr id="105044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4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44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展望：未来媒体行业将呈现多元化、智能化、社交化等趋势，不断涌现出新的业态和商业模式。</a:t>
            </a:r>
            <a:endParaRPr altLang="en-US" dirty="0" sz="2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4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45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4167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建议：政府应加强监管，推动媒体行业创新发展；企业应注重人才培养和技术创新，提高自身竞争力；个人应提高媒介素养，理性看待媒体信息。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490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6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6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6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6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6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6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6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6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6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6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6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30_6*l_h_a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30_6*l_h_i*1_6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6*l_h_i*1_6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SLIDE_ID" val="custom2023123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1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85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1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8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37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6"/>
</p:tagLst>
</file>

<file path=ppt/tags/tag381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250_1*l_h_i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250_1*l_h_i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0,&quot;pos&quot;:0,&quot;transparency&quot;:0},{&quot;brightness&quot;:0.4000000059604645,&quot;colorType&quot;:1,&quot;foreColorIndex&quot;:10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0_1*l_h_f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84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0_1*l_h_f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。根据需要可酌情增减文字，以便观者准确理解您的思想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50_1*l_h_a*1_1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50_1*l_h_a*1_2_1"/>
  <p:tag name="KSO_WM_TEMPLATE_CATEGORY" val="diagram"/>
  <p:tag name="KSO_WM_TEMPLATE_INDEX" val="2023125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01.259765625,&quot;width&quot;:810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10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6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2024-01-05T09:14:51Z</dcterms:created>
  <dcterms:modified xsi:type="dcterms:W3CDTF">2024-01-05T09:14:51Z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86204329e1af4efa817137cd9814f5dd_21</vt:lpwstr>
  </property>
</Properties>
</file>