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980" r:id="rId1"/>
    <p:sldMasterId id="2147487017" r:id="rId2"/>
  </p:sldMasterIdLst>
  <p:notesMasterIdLst>
    <p:notesMasterId r:id="rId3"/>
  </p:notesMasterIdLst>
  <p:sldIdLst>
    <p:sldId id="1848" r:id="rId4"/>
    <p:sldId id="1852" r:id="rId5"/>
    <p:sldId id="1855" r:id="rId6"/>
    <p:sldId id="1858" r:id="rId7"/>
    <p:sldId id="1864" r:id="rId9"/>
    <p:sldId id="1867" r:id="rId10"/>
    <p:sldId id="1870" r:id="rId11"/>
    <p:sldId id="1873" r:id="rId12"/>
    <p:sldId id="1876" r:id="rId13"/>
    <p:sldId id="1882" r:id="rId15"/>
    <p:sldId id="1885" r:id="rId16"/>
    <p:sldId id="1888" r:id="rId17"/>
    <p:sldId id="1891" r:id="rId18"/>
    <p:sldId id="1894" r:id="rId19"/>
    <p:sldId id="1900" r:id="rId21"/>
    <p:sldId id="1903" r:id="rId22"/>
    <p:sldId id="1906" r:id="rId23"/>
    <p:sldId id="1909" r:id="rId24"/>
    <p:sldId id="1912" r:id="rId25"/>
    <p:sldId id="1918" r:id="rId27"/>
    <p:sldId id="1921" r:id="rId28"/>
    <p:sldId id="1924" r:id="rId29"/>
    <p:sldId id="1927" r:id="rId30"/>
    <p:sldId id="1930" r:id="rId31"/>
    <p:sldId id="1936" r:id="rId33"/>
    <p:sldId id="1939" r:id="rId34"/>
    <p:sldId id="1942" r:id="rId35"/>
    <p:sldId id="1945" r:id="rId36"/>
    <p:sldId id="1948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981" r:id="rId1"/>
    <p:sldLayoutId id="2147486982" r:id="rId2"/>
    <p:sldLayoutId id="2147486983" r:id="rId3"/>
    <p:sldLayoutId id="2147486984" r:id="rId4"/>
    <p:sldLayoutId id="2147486985" r:id="rId5"/>
    <p:sldLayoutId id="2147486986" r:id="rId6"/>
    <p:sldLayoutId id="2147486987" r:id="rId7"/>
    <p:sldLayoutId id="2147486988" r:id="rId8"/>
    <p:sldLayoutId id="2147486989" r:id="rId9"/>
    <p:sldLayoutId id="2147486990" r:id="rId10"/>
    <p:sldLayoutId id="214748699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018" r:id="rId1"/>
    <p:sldLayoutId id="2147487019" r:id="rId2"/>
    <p:sldLayoutId id="2147487020" r:id="rId3"/>
    <p:sldLayoutId id="2147487021" r:id="rId4"/>
    <p:sldLayoutId id="2147487022" r:id="rId5"/>
    <p:sldLayoutId id="2147487023" r:id="rId6"/>
    <p:sldLayoutId id="2147487024" r:id="rId7"/>
    <p:sldLayoutId id="2147487025" r:id="rId8"/>
    <p:sldLayoutId id="2147487026" r:id="rId9"/>
    <p:sldLayoutId id="2147487027" r:id="rId10"/>
    <p:sldLayoutId id="214748702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tags" Target="../tags/tag133.xml"/><Relationship Id="rId14" Type="http://schemas.openxmlformats.org/officeDocument/2006/relationships/tags" Target="../tags/tag134.xml"/><Relationship Id="rId15" Type="http://schemas.openxmlformats.org/officeDocument/2006/relationships/tags" Target="../tags/tag135.xml"/><Relationship Id="rId16" Type="http://schemas.openxmlformats.org/officeDocument/2006/relationships/tags" Target="../tags/tag136.xml"/><Relationship Id="rId17" Type="http://schemas.openxmlformats.org/officeDocument/2006/relationships/tags" Target="../tags/tag137.xml"/><Relationship Id="rId18" Type="http://schemas.openxmlformats.org/officeDocument/2006/relationships/tags" Target="../tags/tag138.xml"/><Relationship Id="rId19" Type="http://schemas.openxmlformats.org/officeDocument/2006/relationships/tags" Target="../tags/tag139.xml"/><Relationship Id="rId20" Type="http://schemas.openxmlformats.org/officeDocument/2006/relationships/tags" Target="../tags/tag140.xml"/><Relationship Id="rId21" Type="http://schemas.openxmlformats.org/officeDocument/2006/relationships/tags" Target="../tags/tag141.xml"/><Relationship Id="rId22" Type="http://schemas.openxmlformats.org/officeDocument/2006/relationships/tags" Target="../tags/tag142.xml"/><Relationship Id="rId23" Type="http://schemas.openxmlformats.org/officeDocument/2006/relationships/tags" Target="../tags/tag143.xml"/><Relationship Id="rId24" Type="http://schemas.openxmlformats.org/officeDocument/2006/relationships/tags" Target="../tags/tag144.xml"/><Relationship Id="rId2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tags" Target="../tags/tag157.xml"/><Relationship Id="rId14" Type="http://schemas.openxmlformats.org/officeDocument/2006/relationships/tags" Target="../tags/tag158.xml"/><Relationship Id="rId15" Type="http://schemas.openxmlformats.org/officeDocument/2006/relationships/tags" Target="../tags/tag159.xml"/><Relationship Id="rId16" Type="http://schemas.openxmlformats.org/officeDocument/2006/relationships/tags" Target="../tags/tag160.xml"/><Relationship Id="rId17" Type="http://schemas.openxmlformats.org/officeDocument/2006/relationships/tags" Target="../tags/tag161.xml"/><Relationship Id="rId18" Type="http://schemas.openxmlformats.org/officeDocument/2006/relationships/tags" Target="../tags/tag162.xml"/><Relationship Id="rId19" Type="http://schemas.openxmlformats.org/officeDocument/2006/relationships/tags" Target="../tags/tag163.xml"/><Relationship Id="rId20" Type="http://schemas.openxmlformats.org/officeDocument/2006/relationships/tags" Target="../tags/tag164.xml"/><Relationship Id="rId21" Type="http://schemas.openxmlformats.org/officeDocument/2006/relationships/tags" Target="../tags/tag165.xml"/><Relationship Id="rId22" Type="http://schemas.openxmlformats.org/officeDocument/2006/relationships/tags" Target="../tags/tag166.xml"/><Relationship Id="rId23" Type="http://schemas.openxmlformats.org/officeDocument/2006/relationships/tags" Target="../tags/tag167.xml"/><Relationship Id="rId24" Type="http://schemas.openxmlformats.org/officeDocument/2006/relationships/tags" Target="../tags/tag168.xml"/><Relationship Id="rId25" Type="http://schemas.openxmlformats.org/officeDocument/2006/relationships/tags" Target="../tags/tag169.xml"/><Relationship Id="rId26" Type="http://schemas.openxmlformats.org/officeDocument/2006/relationships/tags" Target="../tags/tag170.xml"/><Relationship Id="rId27" Type="http://schemas.openxmlformats.org/officeDocument/2006/relationships/tags" Target="../tags/tag171.xml"/><Relationship Id="rId28" Type="http://schemas.openxmlformats.org/officeDocument/2006/relationships/tags" Target="../tags/tag172.xml"/><Relationship Id="rId29" Type="http://schemas.openxmlformats.org/officeDocument/2006/relationships/tags" Target="../tags/tag173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tags" Target="../tags/tag205.xml"/><Relationship Id="rId14" Type="http://schemas.openxmlformats.org/officeDocument/2006/relationships/tags" Target="../tags/tag206.xml"/><Relationship Id="rId1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tags" Target="../tags/tag219.xml"/><Relationship Id="rId14" Type="http://schemas.openxmlformats.org/officeDocument/2006/relationships/tags" Target="../tags/tag220.xml"/><Relationship Id="rId15" Type="http://schemas.openxmlformats.org/officeDocument/2006/relationships/tags" Target="../tags/tag221.xml"/><Relationship Id="rId16" Type="http://schemas.openxmlformats.org/officeDocument/2006/relationships/tags" Target="../tags/tag222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tags" Target="../tags/tag254.xml"/><Relationship Id="rId14" Type="http://schemas.openxmlformats.org/officeDocument/2006/relationships/tags" Target="../tags/tag255.xml"/><Relationship Id="rId15" Type="http://schemas.openxmlformats.org/officeDocument/2006/relationships/tags" Target="../tags/tag256.xml"/><Relationship Id="rId16" Type="http://schemas.openxmlformats.org/officeDocument/2006/relationships/tags" Target="../tags/tag257.xml"/><Relationship Id="rId17" Type="http://schemas.openxmlformats.org/officeDocument/2006/relationships/tags" Target="../tags/tag258.xml"/><Relationship Id="rId18" Type="http://schemas.openxmlformats.org/officeDocument/2006/relationships/tags" Target="../tags/tag259.xml"/><Relationship Id="rId19" Type="http://schemas.openxmlformats.org/officeDocument/2006/relationships/tags" Target="../tags/tag260.xml"/><Relationship Id="rId20" Type="http://schemas.openxmlformats.org/officeDocument/2006/relationships/tags" Target="../tags/tag261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tags" Target="../tags/tag274.xml"/><Relationship Id="rId14" Type="http://schemas.openxmlformats.org/officeDocument/2006/relationships/tags" Target="../tags/tag275.xml"/><Relationship Id="rId1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tags" Target="../tags/tag295.xml"/><Relationship Id="rId14" Type="http://schemas.openxmlformats.org/officeDocument/2006/relationships/tags" Target="../tags/tag296.xml"/><Relationship Id="rId15" Type="http://schemas.openxmlformats.org/officeDocument/2006/relationships/tags" Target="../tags/tag297.xml"/><Relationship Id="rId16" Type="http://schemas.openxmlformats.org/officeDocument/2006/relationships/tags" Target="../tags/tag298.xml"/><Relationship Id="rId17" Type="http://schemas.openxmlformats.org/officeDocument/2006/relationships/tags" Target="../tags/tag299.xml"/><Relationship Id="rId18" Type="http://schemas.openxmlformats.org/officeDocument/2006/relationships/tags" Target="../tags/tag300.xml"/><Relationship Id="rId19" Type="http://schemas.openxmlformats.org/officeDocument/2006/relationships/tags" Target="../tags/tag301.xml"/><Relationship Id="rId20" Type="http://schemas.openxmlformats.org/officeDocument/2006/relationships/tags" Target="../tags/tag302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tags" Target="../tags/tag335.xml"/><Relationship Id="rId10" Type="http://schemas.openxmlformats.org/officeDocument/2006/relationships/tags" Target="../tags/tag336.xml"/><Relationship Id="rId11" Type="http://schemas.openxmlformats.org/officeDocument/2006/relationships/tags" Target="../tags/tag337.xml"/><Relationship Id="rId12" Type="http://schemas.openxmlformats.org/officeDocument/2006/relationships/tags" Target="../tags/tag338.xml"/><Relationship Id="rId13" Type="http://schemas.openxmlformats.org/officeDocument/2006/relationships/tags" Target="../tags/tag339.xml"/><Relationship Id="rId14" Type="http://schemas.openxmlformats.org/officeDocument/2006/relationships/tags" Target="../tags/tag340.xml"/><Relationship Id="rId15" Type="http://schemas.openxmlformats.org/officeDocument/2006/relationships/tags" Target="../tags/tag341.xml"/><Relationship Id="rId16" Type="http://schemas.openxmlformats.org/officeDocument/2006/relationships/tags" Target="../tags/tag342.xml"/><Relationship Id="rId17" Type="http://schemas.openxmlformats.org/officeDocument/2006/relationships/tags" Target="../tags/tag343.xml"/><Relationship Id="rId18" Type="http://schemas.openxmlformats.org/officeDocument/2006/relationships/tags" Target="../tags/tag344.xml"/><Relationship Id="rId19" Type="http://schemas.openxmlformats.org/officeDocument/2006/relationships/tags" Target="../tags/tag345.xml"/><Relationship Id="rId20" Type="http://schemas.openxmlformats.org/officeDocument/2006/relationships/tags" Target="../tags/tag346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tags" Target="../tags/tag355.xml"/><Relationship Id="rId7" Type="http://schemas.openxmlformats.org/officeDocument/2006/relationships/tags" Target="../tags/tag356.xml"/><Relationship Id="rId8" Type="http://schemas.openxmlformats.org/officeDocument/2006/relationships/tags" Target="../tags/tag357.xml"/><Relationship Id="rId9" Type="http://schemas.openxmlformats.org/officeDocument/2006/relationships/tags" Target="../tags/tag358.xml"/><Relationship Id="rId10" Type="http://schemas.openxmlformats.org/officeDocument/2006/relationships/tags" Target="../tags/tag359.xml"/><Relationship Id="rId11" Type="http://schemas.openxmlformats.org/officeDocument/2006/relationships/tags" Target="../tags/tag360.xml"/><Relationship Id="rId12" Type="http://schemas.openxmlformats.org/officeDocument/2006/relationships/tags" Target="../tags/tag361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6.xml"/><Relationship Id="rId2" Type="http://schemas.openxmlformats.org/officeDocument/2006/relationships/tags" Target="../tags/tag367.xml"/><Relationship Id="rId3" Type="http://schemas.openxmlformats.org/officeDocument/2006/relationships/tags" Target="../tags/tag368.xml"/><Relationship Id="rId4" Type="http://schemas.openxmlformats.org/officeDocument/2006/relationships/tags" Target="../tags/tag369.xml"/><Relationship Id="rId5" Type="http://schemas.openxmlformats.org/officeDocument/2006/relationships/tags" Target="../tags/tag370.xml"/><Relationship Id="rId6" Type="http://schemas.openxmlformats.org/officeDocument/2006/relationships/tags" Target="../tags/tag371.xml"/><Relationship Id="rId7" Type="http://schemas.openxmlformats.org/officeDocument/2006/relationships/tags" Target="../tags/tag372.xml"/><Relationship Id="rId8" Type="http://schemas.openxmlformats.org/officeDocument/2006/relationships/tags" Target="../tags/tag373.xml"/><Relationship Id="rId9" Type="http://schemas.openxmlformats.org/officeDocument/2006/relationships/tags" Target="../tags/tag374.xml"/><Relationship Id="rId10" Type="http://schemas.openxmlformats.org/officeDocument/2006/relationships/tags" Target="../tags/tag375.xml"/><Relationship Id="rId11" Type="http://schemas.openxmlformats.org/officeDocument/2006/relationships/tags" Target="../tags/tag376.xml"/><Relationship Id="rId12" Type="http://schemas.openxmlformats.org/officeDocument/2006/relationships/tags" Target="../tags/tag377.xml"/><Relationship Id="rId13" Type="http://schemas.openxmlformats.org/officeDocument/2006/relationships/tags" Target="../tags/tag378.xml"/><Relationship Id="rId14" Type="http://schemas.openxmlformats.org/officeDocument/2006/relationships/tags" Target="../tags/tag379.xml"/><Relationship Id="rId15" Type="http://schemas.openxmlformats.org/officeDocument/2006/relationships/tags" Target="../tags/tag380.xml"/><Relationship Id="rId16" Type="http://schemas.openxmlformats.org/officeDocument/2006/relationships/tags" Target="../tags/tag381.xml"/><Relationship Id="rId17" Type="http://schemas.openxmlformats.org/officeDocument/2006/relationships/tags" Target="../tags/tag382.xml"/><Relationship Id="rId18" Type="http://schemas.openxmlformats.org/officeDocument/2006/relationships/tags" Target="../tags/tag383.xml"/><Relationship Id="rId19" Type="http://schemas.openxmlformats.org/officeDocument/2006/relationships/tags" Target="../tags/tag384.xml"/><Relationship Id="rId20" Type="http://schemas.openxmlformats.org/officeDocument/2006/relationships/tags" Target="../tags/tag385.xml"/><Relationship Id="rId2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tags" Target="../tags/tag390.xml"/><Relationship Id="rId6" Type="http://schemas.openxmlformats.org/officeDocument/2006/relationships/tags" Target="../tags/tag391.xml"/><Relationship Id="rId7" Type="http://schemas.openxmlformats.org/officeDocument/2006/relationships/tags" Target="../tags/tag392.xml"/><Relationship Id="rId8" Type="http://schemas.openxmlformats.org/officeDocument/2006/relationships/tags" Target="../tags/tag393.xml"/><Relationship Id="rId9" Type="http://schemas.openxmlformats.org/officeDocument/2006/relationships/tags" Target="../tags/tag394.xml"/><Relationship Id="rId10" Type="http://schemas.openxmlformats.org/officeDocument/2006/relationships/tags" Target="../tags/tag395.xml"/><Relationship Id="rId11" Type="http://schemas.openxmlformats.org/officeDocument/2006/relationships/tags" Target="../tags/tag396.xml"/><Relationship Id="rId12" Type="http://schemas.openxmlformats.org/officeDocument/2006/relationships/tags" Target="../tags/tag397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98.xml"/><Relationship Id="rId2" Type="http://schemas.openxmlformats.org/officeDocument/2006/relationships/tags" Target="../tags/tag399.xml"/><Relationship Id="rId3" Type="http://schemas.openxmlformats.org/officeDocument/2006/relationships/tags" Target="../tags/tag400.xml"/><Relationship Id="rId4" Type="http://schemas.openxmlformats.org/officeDocument/2006/relationships/tags" Target="../tags/tag401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2024公共服务行业工作展望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公共服务行业现状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公共服务行业发展趋势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公共服务行业面临的挑战与机遇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2024年公共服务行业工作重点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公共服务行业未来展望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公共服务行业现状</a:t>
            </a:r>
            <a:endParaRPr altLang="en-US" lang="zh-CN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行业规模及增长</a:t>
            </a:r>
            <a:endParaRPr altLang="en-US" lang="zh-CN"/>
          </a:p>
        </p:txBody>
      </p:sp>
      <p:sp>
        <p:nvSpPr>
          <p:cNvPr id="104890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0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1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2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行业结构特点：分析公共服务行业的结构特点，包括公有制、民营化等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2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行业发展趋势：预测未来公共服务行业的发展趋势，包括政策环境、市场需求等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2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公共服务行业规模：包括公共交通、医疗、教育、文化、体育等领域的规模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2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行业增长趋势：分析近年来公共服务行业的增长趋势，包括增长率、增长动力等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主要服务类型</a:t>
            </a:r>
            <a:endParaRPr altLang="en-US" lang="zh-CN"/>
          </a:p>
        </p:txBody>
      </p:sp>
      <p:sp>
        <p:nvSpPr>
          <p:cNvPr id="1048962" name="对角圆角矩形 52"/>
          <p:cNvSpPr/>
          <p:nvPr>
            <p:custDataLst>
              <p:tags r:id="rId1"/>
            </p:custDataLst>
          </p:nvPr>
        </p:nvSpPr>
        <p:spPr>
          <a:xfrm>
            <a:off x="838200" y="1554408"/>
            <a:ext cx="5036170" cy="1226602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4" name="对角圆角矩形 53"/>
          <p:cNvSpPr/>
          <p:nvPr>
            <p:custDataLst>
              <p:tags r:id="rId2"/>
            </p:custDataLst>
          </p:nvPr>
        </p:nvSpPr>
        <p:spPr>
          <a:xfrm>
            <a:off x="838200" y="1427203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6" name="直角三角形 54"/>
          <p:cNvSpPr/>
          <p:nvPr>
            <p:custDataLst>
              <p:tags r:id="rId3"/>
            </p:custDataLst>
          </p:nvPr>
        </p:nvSpPr>
        <p:spPr>
          <a:xfrm>
            <a:off x="1342589" y="1427836"/>
            <a:ext cx="75943" cy="126572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8" name="文本框 56"/>
          <p:cNvSpPr txBox="1"/>
          <p:nvPr>
            <p:custDataLst>
              <p:tags r:id="rId4"/>
            </p:custDataLst>
          </p:nvPr>
        </p:nvSpPr>
        <p:spPr>
          <a:xfrm>
            <a:off x="1375498" y="1605670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城市供水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对角圆角矩形 9"/>
          <p:cNvSpPr/>
          <p:nvPr>
            <p:custDataLst>
              <p:tags r:id="rId5"/>
            </p:custDataLst>
          </p:nvPr>
        </p:nvSpPr>
        <p:spPr>
          <a:xfrm>
            <a:off x="6317501" y="1554408"/>
            <a:ext cx="5036170" cy="1226602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2" name="对角圆角矩形 10"/>
          <p:cNvSpPr/>
          <p:nvPr>
            <p:custDataLst>
              <p:tags r:id="rId6"/>
            </p:custDataLst>
          </p:nvPr>
        </p:nvSpPr>
        <p:spPr>
          <a:xfrm>
            <a:off x="6317501" y="1427203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4" name="直角三角形 11"/>
          <p:cNvSpPr/>
          <p:nvPr>
            <p:custDataLst>
              <p:tags r:id="rId7"/>
            </p:custDataLst>
          </p:nvPr>
        </p:nvSpPr>
        <p:spPr>
          <a:xfrm>
            <a:off x="6821257" y="1427836"/>
            <a:ext cx="75943" cy="126572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文本框 12"/>
          <p:cNvSpPr txBox="1"/>
          <p:nvPr>
            <p:custDataLst>
              <p:tags r:id="rId8"/>
            </p:custDataLst>
          </p:nvPr>
        </p:nvSpPr>
        <p:spPr>
          <a:xfrm>
            <a:off x="6854166" y="1611998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公共交通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对角圆角矩形 5"/>
          <p:cNvSpPr/>
          <p:nvPr>
            <p:custDataLst>
              <p:tags r:id="rId9"/>
            </p:custDataLst>
          </p:nvPr>
        </p:nvSpPr>
        <p:spPr>
          <a:xfrm>
            <a:off x="838200" y="3221361"/>
            <a:ext cx="5036170" cy="1226602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对角圆角矩形 6"/>
          <p:cNvSpPr/>
          <p:nvPr>
            <p:custDataLst>
              <p:tags r:id="rId10"/>
            </p:custDataLst>
          </p:nvPr>
        </p:nvSpPr>
        <p:spPr>
          <a:xfrm>
            <a:off x="838200" y="309415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2" name="直角三角形 7"/>
          <p:cNvSpPr/>
          <p:nvPr>
            <p:custDataLst>
              <p:tags r:id="rId11"/>
            </p:custDataLst>
          </p:nvPr>
        </p:nvSpPr>
        <p:spPr>
          <a:xfrm>
            <a:off x="1342589" y="3094789"/>
            <a:ext cx="75943" cy="126572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文本框 8"/>
          <p:cNvSpPr txBox="1"/>
          <p:nvPr>
            <p:custDataLst>
              <p:tags r:id="rId12"/>
            </p:custDataLst>
          </p:nvPr>
        </p:nvSpPr>
        <p:spPr>
          <a:xfrm>
            <a:off x="1375498" y="3278951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污水处理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对角圆角矩形 14"/>
          <p:cNvSpPr/>
          <p:nvPr>
            <p:custDataLst>
              <p:tags r:id="rId13"/>
            </p:custDataLst>
          </p:nvPr>
        </p:nvSpPr>
        <p:spPr>
          <a:xfrm>
            <a:off x="6317501" y="3221361"/>
            <a:ext cx="5036170" cy="1226602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8" name="对角圆角矩形 18"/>
          <p:cNvSpPr/>
          <p:nvPr>
            <p:custDataLst>
              <p:tags r:id="rId14"/>
            </p:custDataLst>
          </p:nvPr>
        </p:nvSpPr>
        <p:spPr>
          <a:xfrm>
            <a:off x="6317501" y="309415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0" name="直角三角形 19"/>
          <p:cNvSpPr/>
          <p:nvPr>
            <p:custDataLst>
              <p:tags r:id="rId15"/>
            </p:custDataLst>
          </p:nvPr>
        </p:nvSpPr>
        <p:spPr>
          <a:xfrm>
            <a:off x="6821257" y="3094789"/>
            <a:ext cx="75943" cy="126572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2" name="文本框 20"/>
          <p:cNvSpPr txBox="1"/>
          <p:nvPr>
            <p:custDataLst>
              <p:tags r:id="rId16"/>
            </p:custDataLst>
          </p:nvPr>
        </p:nvSpPr>
        <p:spPr>
          <a:xfrm>
            <a:off x="6854166" y="3278951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公共卫生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对角圆角矩形 15"/>
          <p:cNvSpPr/>
          <p:nvPr>
            <p:custDataLst>
              <p:tags r:id="rId17"/>
            </p:custDataLst>
          </p:nvPr>
        </p:nvSpPr>
        <p:spPr>
          <a:xfrm>
            <a:off x="838200" y="4888314"/>
            <a:ext cx="5036170" cy="1226602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6" name="对角圆角矩形 16"/>
          <p:cNvSpPr/>
          <p:nvPr>
            <p:custDataLst>
              <p:tags r:id="rId18"/>
            </p:custDataLst>
          </p:nvPr>
        </p:nvSpPr>
        <p:spPr>
          <a:xfrm>
            <a:off x="838200" y="476047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8" name="直角三角形 17"/>
          <p:cNvSpPr/>
          <p:nvPr>
            <p:custDataLst>
              <p:tags r:id="rId19"/>
            </p:custDataLst>
          </p:nvPr>
        </p:nvSpPr>
        <p:spPr>
          <a:xfrm>
            <a:off x="1342589" y="4756679"/>
            <a:ext cx="75943" cy="126572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0" name="文本框 27"/>
          <p:cNvSpPr txBox="1"/>
          <p:nvPr>
            <p:custDataLst>
              <p:tags r:id="rId20"/>
            </p:custDataLst>
          </p:nvPr>
        </p:nvSpPr>
        <p:spPr>
          <a:xfrm>
            <a:off x="1375498" y="4945904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垃圾处理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对角圆角矩形 22"/>
          <p:cNvSpPr/>
          <p:nvPr>
            <p:custDataLst>
              <p:tags r:id="rId21"/>
            </p:custDataLst>
          </p:nvPr>
        </p:nvSpPr>
        <p:spPr>
          <a:xfrm>
            <a:off x="6317501" y="4888314"/>
            <a:ext cx="5036170" cy="1226602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004" name="对角圆角矩形 23"/>
          <p:cNvSpPr/>
          <p:nvPr>
            <p:custDataLst>
              <p:tags r:id="rId22"/>
            </p:custDataLst>
          </p:nvPr>
        </p:nvSpPr>
        <p:spPr>
          <a:xfrm>
            <a:off x="6317501" y="476047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algn="tl" blurRad="165100" dir="2700000" dist="25400" rotWithShape="0" sx="102000" sy="10200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6" name="直角三角形 24"/>
          <p:cNvSpPr/>
          <p:nvPr>
            <p:custDataLst>
              <p:tags r:id="rId23"/>
            </p:custDataLst>
          </p:nvPr>
        </p:nvSpPr>
        <p:spPr>
          <a:xfrm>
            <a:off x="6821257" y="4756679"/>
            <a:ext cx="75943" cy="126572"/>
          </a:xfrm>
          <a:prstGeom prst="rtTriangle"/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8" name="文本框 25"/>
          <p:cNvSpPr txBox="1"/>
          <p:nvPr>
            <p:custDataLst>
              <p:tags r:id="rId24"/>
            </p:custDataLst>
          </p:nvPr>
        </p:nvSpPr>
        <p:spPr>
          <a:xfrm>
            <a:off x="6854166" y="4945904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社会保障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服务质量与效率</a:t>
            </a:r>
            <a:endParaRPr altLang="en-US" lang="zh-CN"/>
          </a:p>
        </p:txBody>
      </p:sp>
      <p:sp>
        <p:nvSpPr>
          <p:cNvPr id="104904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7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7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7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8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公共服务行业现状：服务质量参差不齐，效率低下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未来展望：加强技术创新，提高服务效率和质量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提高效率：优化流程，减少等待时间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提升服务质量：加强培训，提高服务水平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用户满意度</a:t>
            </a:r>
            <a:endParaRPr altLang="en-US" lang="zh-CN"/>
          </a:p>
        </p:txBody>
      </p:sp>
      <p:sp>
        <p:nvSpPr>
          <p:cNvPr id="104912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公共服务行业用户满意度调查结果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影响用户满意度的主要因素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提升用户满意度的策略和建议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公共服务行业未来发展趋势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公共服务行业发展趋势</a:t>
            </a:r>
            <a:endParaRPr altLang="en-US" lang="zh-CN"/>
          </a:p>
        </p:txBody>
      </p:sp>
      <p:sp>
        <p:nvSpPr>
          <p:cNvPr id="104916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数字化转型</a:t>
            </a:r>
            <a:endParaRPr altLang="en-US" lang="zh-CN"/>
          </a:p>
        </p:txBody>
      </p:sp>
      <p:sp>
        <p:nvSpPr>
          <p:cNvPr id="104921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1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公共服务行业数字化转型的背景和意义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2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2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数字化转型的主要趋势和特点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2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3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数字化转型对公共服务行业的影响和挑战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3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3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数字化转型的成功案例和经验分享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智能化升级</a:t>
            </a:r>
            <a:endParaRPr altLang="en-US" lang="zh-CN"/>
          </a:p>
        </p:txBody>
      </p:sp>
      <p:sp>
        <p:nvSpPr>
          <p:cNvPr id="104927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未来公共服务行业智能化升级的发展趋势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8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智能化升级带来的效率提升和服务质量改善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公共服务行业智能化升级的必要性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9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人工智能技术的广泛应用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个性化服务需求增长</a:t>
            </a:r>
            <a:endParaRPr altLang="en-US" lang="zh-CN"/>
          </a:p>
        </p:txBody>
      </p:sp>
      <p:sp>
        <p:nvSpPr>
          <p:cNvPr id="104933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个性化服务有助于提高客户满意度和忠诚度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消费者对个性化服务的需求增加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公共服务行业需要提供更加个性化、定制化的服务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公共服务行业需要不断创新以满足个性化服务需求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跨界合作与创新</a:t>
            </a:r>
            <a:endParaRPr altLang="en-US" lang="zh-CN"/>
          </a:p>
        </p:txBody>
      </p:sp>
      <p:sp>
        <p:nvSpPr>
          <p:cNvPr id="104940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0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1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创新驱动提升公共服务行业效率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2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跨界合作与创新在公共服务行业中的实践案例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2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公共服务行业与其他行业的融合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2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跨界合作推动公共服务行业创新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公共服务行业面临的挑战与机遇</a:t>
            </a:r>
            <a:endParaRPr altLang="en-US" lang="zh-CN"/>
          </a:p>
        </p:txBody>
      </p:sp>
      <p:sp>
        <p:nvSpPr>
          <p:cNvPr id="104946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市场竞争加剧</a:t>
            </a:r>
            <a:endParaRPr altLang="en-US" lang="zh-CN"/>
          </a:p>
        </p:txBody>
      </p:sp>
      <p:sp>
        <p:nvSpPr>
          <p:cNvPr id="104951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公共服务行业的竞争日益激烈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市场化改革带来的竞争压力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消费者需求多样化，要求更高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应对市场竞争，需要提升服务质量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服务成本上升</a:t>
            </a:r>
            <a:endParaRPr altLang="en-US" lang="zh-CN"/>
          </a:p>
        </p:txBody>
      </p:sp>
      <p:sp>
        <p:nvSpPr>
          <p:cNvPr id="104955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人力成本增加：随着人口老龄化和劳动力短缺，公共服务行业的人力成本不断上升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运营成本增加：由于技术更新和管理效率提升的需求，公共服务行业的运营成本也在不断增加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7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应对策略：通过提高管理效率、优化资源配置、推动技术创新等方式降低服务成本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物资成本上涨：原材料、能源等价格波动导致公共服务行业的物资成本上涨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政策法规变化</a:t>
            </a:r>
            <a:endParaRPr altLang="en-US" lang="zh-CN"/>
          </a:p>
        </p:txBody>
      </p:sp>
      <p:sp>
        <p:nvSpPr>
          <p:cNvPr id="104962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应对政策法规变化的策略与建议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3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政策法规变化趋势及预测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政策法规对公共服务行业的影响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5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公共服务行业政策法规概述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新技术应用带来的机遇</a:t>
            </a:r>
            <a:endParaRPr altLang="en-US" lang="zh-CN"/>
          </a:p>
        </p:txBody>
      </p:sp>
      <p:sp>
        <p:nvSpPr>
          <p:cNvPr id="104969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云计算、大数据、人工智能等技术的广泛应用，为公共服务行业提供了更高效、便捷的服务手段。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新技术的应用有助于提高公共服务行业的服务质量，满足人民群众日益增长的需求。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新技术应用为公共服务行业提供了更多的创新机会，推动行业不断向前发展。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新技术应用有助于降低公共服务行业的运营成本，提高行业整体效益。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2024年公共服务行业工作重点</a:t>
            </a:r>
            <a:endParaRPr altLang="en-US" lang="zh-CN"/>
          </a:p>
        </p:txBody>
      </p:sp>
      <p:sp>
        <p:nvSpPr>
          <p:cNvPr id="104973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提高服务质量与效率</a:t>
            </a:r>
            <a:endParaRPr altLang="en-US" lang="zh-CN"/>
          </a:p>
        </p:txBody>
      </p:sp>
      <p:sp>
        <p:nvSpPr>
          <p:cNvPr id="104978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提升服务水平：加强员工培训，提高服务意识和技能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创新服务模式：引入智能化、数字化技术，提升服务体验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0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强化服务监管：建立完善的监管机制，确保服务质量和效率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优化服务流程：简化流程，提高服务效率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加强数字化转型与智能化升级</a:t>
            </a:r>
            <a:endParaRPr altLang="en-US" lang="zh-CN"/>
          </a:p>
        </p:txBody>
      </p:sp>
      <p:sp>
        <p:nvSpPr>
          <p:cNvPr id="104985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6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7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提升用户体验：通过数字化转型和智能化升级提高公共服务便捷性和满意度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7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推动行业创新：数字化转型和智能化升级将推动公共服务行业创新发展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7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数字化转型：利用大数据、云计算等技术提升公共服务效率和质量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8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智能化升级：通过人工智能、物联网等技术实现公共服务智能化、个性化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满足个性化服务需求</a:t>
            </a:r>
            <a:endParaRPr altLang="en-US" lang="zh-CN"/>
          </a:p>
        </p:txBody>
      </p:sp>
      <p:sp>
        <p:nvSpPr>
          <p:cNvPr id="104991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1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2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了解不同群体的需求：针对不同年龄、性别、职业等群体，提供个性化的服务方案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2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2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提升服务质量：通过提高服务人员的素质、优化服务流程等方式，提升服务质量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3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3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创新服务模式：探索新的服务模式，如在线客服、智能语音应答等，提高服务效率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3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3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建立反馈机制：建立有效的反馈机制，及时了解用户的需求和意见，不断改进服务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加强跨界合作与创新</a:t>
            </a:r>
            <a:endParaRPr altLang="en-US" lang="zh-CN"/>
          </a:p>
        </p:txBody>
      </p:sp>
      <p:sp>
        <p:nvSpPr>
          <p:cNvPr id="104997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跨界合作：与不同领域的企业、机构合作，共同推动公共服务行业的发展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引入新技术：运用新技术手段，提高公共服务行业的智能化水平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9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培养跨界人才：加强人才培养和引进，为跨界合作与创新提供人才保障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创新服务模式：探索新的服务模式，提高服务效率和质量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公共服务行业未来展望</a:t>
            </a:r>
            <a:endParaRPr altLang="en-US" lang="zh-CN"/>
          </a:p>
        </p:txBody>
      </p:sp>
      <p:sp>
        <p:nvSpPr>
          <p:cNvPr id="105004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行业规模持续增长</a:t>
            </a:r>
            <a:endParaRPr altLang="en-US" lang="zh-CN"/>
          </a:p>
        </p:txBody>
      </p:sp>
      <p:sp>
        <p:nvSpPr>
          <p:cNvPr id="105010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0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0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1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增长原因分析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1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未来展望及预测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2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公共服务行业概述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2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行业规模增长趋势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服务质量与效率不断提升</a:t>
            </a:r>
            <a:endParaRPr altLang="en-US" lang="zh-CN"/>
          </a:p>
        </p:txBody>
      </p:sp>
      <p:sp>
        <p:nvSpPr>
          <p:cNvPr id="105015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智能化服务：利用人工智能、大数据等技术提高服务质量和效率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个性化服务：根据用户需求提供定制化的服务，提高用户满意度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多元化服务：提供多种服务方式，满足不同用户的需求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精细化服务：注重细节，提高服务品质和效率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个性化服务需求得到满足</a:t>
            </a:r>
            <a:endParaRPr altLang="en-US" lang="zh-CN"/>
          </a:p>
        </p:txBody>
      </p:sp>
      <p:sp>
        <p:nvSpPr>
          <p:cNvPr id="105020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公共服务行业将更加注重个性化服务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公共服务行业将提供更加多样化的服务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2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公共服务行业将更加注重用户体验和满意度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通过大数据和人工智能技术实现个性化服务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跨界合作与创新成为常态</a:t>
            </a:r>
            <a:endParaRPr altLang="en-US" lang="zh-CN"/>
          </a:p>
        </p:txBody>
      </p:sp>
      <p:sp>
        <p:nvSpPr>
          <p:cNvPr id="105027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7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8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8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9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公共服务模式创新：探索新的服务模式，满足多样化、个性化的需求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9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跨界合作与创新成为常态：跨界合作将促进公共服务行业的可持续发展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9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公共服务行业与其他行业的融合：跨界合作将促进公共服务行业的创新与发展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9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技术创新推动公共服务升级：数字化、智能化技术将提高公共服务效率和质量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0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332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334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5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5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5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5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5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5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5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5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5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5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5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5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5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5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5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5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5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5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5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5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1_5*l_h_i*1_6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301_5*l_h_i*1_6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1_5*l_h_i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1_5*l_h_f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80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37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82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49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401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2023-12-17T15:48:15Z</dcterms:created>
  <dcterms:modified xsi:type="dcterms:W3CDTF">2023-12-17T15:48:15Z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835a8609f773493780358c6ed977ec65_21</vt:lpwstr>
  </property>
</Properties>
</file>