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447" r:id="rId1"/>
    <p:sldMasterId id="2147497484" r:id="rId2"/>
  </p:sldMasterIdLst>
  <p:notesMasterIdLst>
    <p:notesMasterId r:id="rId3"/>
  </p:notesMasterIdLst>
  <p:sldIdLst>
    <p:sldId id="6307" r:id="rId4"/>
    <p:sldId id="6310" r:id="rId5"/>
    <p:sldId id="6313" r:id="rId6"/>
    <p:sldId id="6316" r:id="rId7"/>
    <p:sldId id="6319" r:id="rId8"/>
    <p:sldId id="6322" r:id="rId9"/>
    <p:sldId id="6325" r:id="rId10"/>
    <p:sldId id="6328" r:id="rId11"/>
    <p:sldId id="6331" r:id="rId12"/>
    <p:sldId id="6334" r:id="rId13"/>
    <p:sldId id="6337" r:id="rId14"/>
    <p:sldId id="6340" r:id="rId15"/>
    <p:sldId id="6343" r:id="rId16"/>
    <p:sldId id="6346" r:id="rId17"/>
    <p:sldId id="6349" r:id="rId18"/>
    <p:sldId id="6352" r:id="rId19"/>
    <p:sldId id="6355" r:id="rId20"/>
    <p:sldId id="6358" r:id="rId21"/>
    <p:sldId id="6361" r:id="rId22"/>
    <p:sldId id="6364" r:id="rId23"/>
    <p:sldId id="6367" r:id="rId24"/>
    <p:sldId id="6370" r:id="rId25"/>
    <p:sldId id="6373" r:id="rId26"/>
    <p:sldId id="6376" r:id="rId27"/>
    <p:sldId id="638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448" r:id="rId1"/>
    <p:sldLayoutId id="2147497449" r:id="rId2"/>
    <p:sldLayoutId id="2147497450" r:id="rId3"/>
    <p:sldLayoutId id="2147497451" r:id="rId4"/>
    <p:sldLayoutId id="2147497452" r:id="rId5"/>
    <p:sldLayoutId id="2147497453" r:id="rId6"/>
    <p:sldLayoutId id="2147497454" r:id="rId7"/>
    <p:sldLayoutId id="2147497455" r:id="rId8"/>
    <p:sldLayoutId id="2147497456" r:id="rId9"/>
    <p:sldLayoutId id="2147497457" r:id="rId10"/>
    <p:sldLayoutId id="21474974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485" r:id="rId1"/>
    <p:sldLayoutId id="2147497486" r:id="rId2"/>
    <p:sldLayoutId id="2147497487" r:id="rId3"/>
    <p:sldLayoutId id="2147497488" r:id="rId4"/>
    <p:sldLayoutId id="2147497489" r:id="rId5"/>
    <p:sldLayoutId id="2147497490" r:id="rId6"/>
    <p:sldLayoutId id="2147497491" r:id="rId7"/>
    <p:sldLayoutId id="2147497492" r:id="rId8"/>
    <p:sldLayoutId id="2147497493" r:id="rId9"/>
    <p:sldLayoutId id="2147497494" r:id="rId10"/>
    <p:sldLayoutId id="214749749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tags" Target="../tags/tag245.xml"/><Relationship Id="rId22" Type="http://schemas.openxmlformats.org/officeDocument/2006/relationships/tags" Target="../tags/tag246.xml"/><Relationship Id="rId23" Type="http://schemas.openxmlformats.org/officeDocument/2006/relationships/tags" Target="../tags/tag247.xml"/><Relationship Id="rId24" Type="http://schemas.openxmlformats.org/officeDocument/2006/relationships/tags" Target="../tags/tag248.xml"/><Relationship Id="rId25" Type="http://schemas.openxmlformats.org/officeDocument/2006/relationships/tags" Target="../tags/tag249.xml"/><Relationship Id="rId26" Type="http://schemas.openxmlformats.org/officeDocument/2006/relationships/tags" Target="../tags/tag250.xml"/><Relationship Id="rId27" Type="http://schemas.openxmlformats.org/officeDocument/2006/relationships/tags" Target="../tags/tag251.xml"/><Relationship Id="rId28" Type="http://schemas.openxmlformats.org/officeDocument/2006/relationships/tags" Target="../tags/tag252.xml"/><Relationship Id="rId29" Type="http://schemas.openxmlformats.org/officeDocument/2006/relationships/tags" Target="../tags/tag25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学校双减管理与监督机制分析报告总结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双减政策背景与目标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学校双减管理现状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监督机制分析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对策建议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结论与展望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双减政策背景与目标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减轻学生过重作业负担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防止和纠正“超前学习”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强化家校教育协同育人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提升学校课后服务水平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强化学校教育主阵地作用，提升教育教学质量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规范校外培训行为，促进教育公平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降低考试压力，改革考试评价制度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学校双减管理现状</a:t>
            </a:r>
            <a:endParaRPr altLang="en-US" dirty="0" lang="zh-CN"/>
          </a:p>
        </p:txBody>
      </p:sp>
      <p:sp>
        <p:nvSpPr>
          <p:cNvPr id="10490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学校双减管理措施</a:t>
            </a:r>
            <a:endParaRPr altLang="en-US" lang="zh-CN"/>
          </a:p>
        </p:txBody>
      </p:sp>
      <p:sp>
        <p:nvSpPr>
          <p:cNvPr id="10491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制定详细的管理规定和监督机制，确保双减政策的实施。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优化课程设置和教学安排，减轻学生课业负担。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加强对教师和学生的培训与指导，提高教学质量和效果。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加强与家长的沟通与协作，共同推进双减工作。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学校双减管理成效</a:t>
            </a:r>
            <a:endParaRPr altLang="en-US" lang="zh-CN"/>
          </a:p>
        </p:txBody>
      </p:sp>
      <p:sp>
        <p:nvSpPr>
          <p:cNvPr id="10492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减轻学生课业负担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提高课堂教学质量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加强课外活动管理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完善监督机制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学校双减管理存在的问题</a:t>
            </a:r>
            <a:endParaRPr altLang="en-US" lang="zh-CN"/>
          </a:p>
        </p:txBody>
      </p:sp>
      <p:sp>
        <p:nvSpPr>
          <p:cNvPr id="104927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8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缺乏有效的监督机制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8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家长负担加重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8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存在过度减负现象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9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教学质量下降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监督机制分析</a:t>
            </a:r>
            <a:endParaRPr altLang="en-US" dirty="0" lang="zh-CN"/>
          </a:p>
        </p:txBody>
      </p:sp>
      <p:sp>
        <p:nvSpPr>
          <p:cNvPr id="10493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监督机制的建立与完善</a:t>
            </a:r>
            <a:endParaRPr altLang="en-US" lang="zh-CN"/>
          </a:p>
        </p:txBody>
      </p:sp>
      <p:sp>
        <p:nvSpPr>
          <p:cNvPr id="10493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监督主体：政府、学校、家长、社会共同参与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监督机制的必要性：确保双减政策的有效实施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监督内容：课程设置、作业布置、课外辅导等方面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监督方式：定期评估、随机抽查、家长反馈等多样化手段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监督机制的运行情况</a:t>
            </a:r>
            <a:endParaRPr altLang="en-US" lang="zh-CN"/>
          </a:p>
        </p:txBody>
      </p:sp>
      <p:sp>
        <p:nvSpPr>
          <p:cNvPr id="10494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监督机制的构成：包括学校内部监督和外部监督两个部分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监督机制的改进建议：加强监督力度，完善监督制度，提高监督效率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监督机制的运行效果：提高了学校的管理水平，减少了违规行为的发生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监督机制的运行方式：定期检查、随机抽查、家长参与等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监督机制存在的问题与不足</a:t>
            </a:r>
            <a:endParaRPr altLang="en-US" lang="zh-CN"/>
          </a:p>
        </p:txBody>
      </p:sp>
      <p:sp>
        <p:nvSpPr>
          <p:cNvPr id="10495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监督力度不够：对学校双减管理的监督力度不足，难以有效约束学校行为。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监督渠道不畅：家长、社会等监督主体缺乏有效的监督渠道，无法及时反馈问题。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监督标准模糊：监督标准不明确，导致监督过程中存在较大的主观性和随意性。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监督效果不明显：由于以上问题的存在，导致监督效果不明显，无法有效保障学校双减管理的实施。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495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典型案例介绍</a:t>
            </a:r>
            <a:endParaRPr altLang="en-US" lang="zh-CN"/>
          </a:p>
        </p:txBody>
      </p:sp>
      <p:sp>
        <p:nvSpPr>
          <p:cNvPr id="10496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案例一：某小学实施双减政策后，通过优化课程设置和作业管理，有效减轻学生负担，提高教育质量。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案例二：某中学在双减政策下，积极开展课外活动和社会实践，增强学生综合素质，促进学生全面发展。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案例三：某城市教育部门通过制定双减工作方案，加强监督检查，确保政策落地见效，受到广大家长和社会各界的认可。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案例四：某地区教育行政部门创新管理方式，利用信息化手段对学校双减工作进行监测评估，提高了管理效率和政策执行力。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案例中双减管理措施的执行情况</a:t>
            </a:r>
            <a:endParaRPr altLang="en-US" lang="zh-CN"/>
          </a:p>
        </p:txBody>
      </p:sp>
      <p:sp>
        <p:nvSpPr>
          <p:cNvPr id="10496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案例选取背景及意义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案例中双减管理措施的执行过程及效果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案例中双减管理措施的监督与评估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案例中双减管理措施的具体内容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案例中监督机制的运作情况</a:t>
            </a:r>
            <a:endParaRPr altLang="en-US" lang="zh-CN"/>
          </a:p>
        </p:txBody>
      </p:sp>
      <p:sp>
        <p:nvSpPr>
          <p:cNvPr id="10497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监督主体：学校、家长、社会共同参与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监督方式：定期评估、随机抽查、投诉举报等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监督内容：课程设置、作业布置、课外辅导等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监督效果：有效保障学生减负成果，促进学校管理规范化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对策建议</a:t>
            </a:r>
            <a:endParaRPr altLang="en-US" dirty="0" lang="zh-CN"/>
          </a:p>
        </p:txBody>
      </p:sp>
      <p:sp>
        <p:nvSpPr>
          <p:cNvPr id="10497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加强学校双减管理的对策建议</a:t>
            </a:r>
            <a:endParaRPr altLang="en-US" lang="zh-CN"/>
          </a:p>
        </p:txBody>
      </p:sp>
      <p:sp>
        <p:nvSpPr>
          <p:cNvPr id="10498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完善监督机制：建立有效的监督体系，确保双减政策得到有效执行。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加强教师培训：提高教师对双减政策的认识和实施能力，促进教学质量提升。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优化课程设置：根据学生需求和学科特点，合理设置课程，减轻学生负担。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强化家庭教育：引导家长树立正确的教育观念，共同推进双减工作。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完善监督机制的对策建议</a:t>
            </a:r>
            <a:endParaRPr altLang="en-US" lang="zh-CN"/>
          </a:p>
        </p:txBody>
      </p:sp>
      <p:sp>
        <p:nvSpPr>
          <p:cNvPr id="10498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强化对学校双减工作的专项督查，确保各项措施落实到位。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建立完善的监督网络，加强对学校双减工作的日常监督。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建立学校双减工作考核评价机制，将监督结果与学校绩效考核挂钩。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加强社会监督，鼓励家长、社会组织和媒体积极参与学校双减工作的监督。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500"/>
          </a:bodyPr>
          <a:p>
            <a:r>
              <a:rPr altLang="en-US" lang="zh-CN"/>
              <a:t>提升学校双减管理与监督机制协同发展的对策建议</a:t>
            </a:r>
            <a:endParaRPr altLang="en-US" lang="zh-CN"/>
          </a:p>
        </p:txBody>
      </p:sp>
      <p:sp>
        <p:nvSpPr>
          <p:cNvPr id="10499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建立完善的监督机制，确保双减政策的有效实施。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加强学校与家长、社会的沟通与合作，共同推进双减工作。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优化课程设置和教学方式，切实减轻学生负担。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提高教师素质，加强教师培训和管理，确保教学质量。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  <p:sp>
        <p:nvSpPr>
          <p:cNvPr id="10499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00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在双减政策实施过程中，学校需要积极探索创新管理模式，提高教育质量。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学校双减政策实施后，学生的学业负担得到有效减轻，有利于促进学生全面发展。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监督机制的完善对于双减政策的落实起到了关键作用，应加强监督力度，确保政策有效执行。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未来，应继续深化教育改革，优化教育资源配置，提高教育公平和质量。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研究展望</a:t>
            </a:r>
            <a:endParaRPr altLang="en-US" lang="zh-CN"/>
          </a:p>
        </p:txBody>
      </p:sp>
      <p:sp>
        <p:nvSpPr>
          <p:cNvPr id="10501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深入研究双减政策对学校管理和监督机制的影响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探索更有效的学校管理和监督机制，提高教育质量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进一步研究双减政策对学生和教师的影响，为政策调整提供依据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结合国际经验，不断完善我国学校管理和监督机制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7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17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7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7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1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6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4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7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2024-01-05T12:33:40Z</dcterms:created>
  <dcterms:modified xsi:type="dcterms:W3CDTF">2024-01-05T12:33:40Z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bf38b3bafe374f6f952a455891d76a3b_21</vt:lpwstr>
  </property>
</Properties>
</file>