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7562" r:id="rId1"/>
    <p:sldMasterId id="2147497599" r:id="rId2"/>
  </p:sldMasterIdLst>
  <p:notesMasterIdLst>
    <p:notesMasterId r:id="rId3"/>
  </p:notesMasterIdLst>
  <p:sldIdLst>
    <p:sldId id="6702" r:id="rId4"/>
    <p:sldId id="6705" r:id="rId5"/>
    <p:sldId id="6708" r:id="rId6"/>
    <p:sldId id="6711" r:id="rId7"/>
    <p:sldId id="6717" r:id="rId9"/>
    <p:sldId id="6720" r:id="rId10"/>
    <p:sldId id="6723" r:id="rId11"/>
    <p:sldId id="6726" r:id="rId12"/>
    <p:sldId id="6732" r:id="rId14"/>
    <p:sldId id="6735" r:id="rId15"/>
    <p:sldId id="6738" r:id="rId16"/>
    <p:sldId id="6741" r:id="rId17"/>
    <p:sldId id="6747" r:id="rId19"/>
    <p:sldId id="6750" r:id="rId20"/>
    <p:sldId id="6753" r:id="rId21"/>
    <p:sldId id="6756" r:id="rId22"/>
    <p:sldId id="6759" r:id="rId23"/>
    <p:sldId id="6765" r:id="rId25"/>
    <p:sldId id="6768" r:id="rId26"/>
    <p:sldId id="6771" r:id="rId27"/>
    <p:sldId id="6774" r:id="rId28"/>
    <p:sldId id="6780" r:id="rId30"/>
    <p:sldId id="6783" r:id="rId31"/>
    <p:sldId id="6786" r:id="rId32"/>
    <p:sldId id="6789" r:id="rId3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tableStyles" Target="tableStyles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3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tags" Target="../tags/tag14.xml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image" Target="../media/image2.png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4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tags" Target="../tags/tag68.xml"/><Relationship Id="rId12" Type="http://schemas.openxmlformats.org/officeDocument/2006/relationships/tags" Target="../tags/tag69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 descr="背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8797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87365" y="1017905"/>
            <a:ext cx="5766435" cy="2159000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86730" y="3231515"/>
            <a:ext cx="5767070" cy="751205"/>
          </a:xfrm>
        </p:spPr>
        <p:txBody>
          <a:bodyPr anchor="ctr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5586730" y="473710"/>
            <a:ext cx="576770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8303260" y="4082415"/>
            <a:ext cx="3050540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5588000" y="4081780"/>
            <a:ext cx="2714625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686" name="椭圆 8"/>
          <p:cNvSpPr/>
          <p:nvPr userDrawn="1">
            <p:custDataLst>
              <p:tags r:id="rId11"/>
            </p:custDataLst>
          </p:nvPr>
        </p:nvSpPr>
        <p:spPr>
          <a:xfrm rot="5400000" flipH="1">
            <a:off x="111163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8" name="椭圆 10"/>
          <p:cNvSpPr/>
          <p:nvPr userDrawn="1">
            <p:custDataLst>
              <p:tags r:id="rId12"/>
            </p:custDataLst>
          </p:nvPr>
        </p:nvSpPr>
        <p:spPr>
          <a:xfrm rot="5400000" flipH="1">
            <a:off x="108927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0" name="椭圆 11"/>
          <p:cNvSpPr/>
          <p:nvPr userDrawn="1">
            <p:custDataLst>
              <p:tags r:id="rId13"/>
            </p:custDataLst>
          </p:nvPr>
        </p:nvSpPr>
        <p:spPr>
          <a:xfrm rot="5400000" flipH="1">
            <a:off x="106686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 descr="C:\Users\wps\Desktop\商务-读书_01(2).png商务-读书_01(2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153" y="453300"/>
            <a:ext cx="10513695" cy="1081405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1">
                    <a:alpha val="6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4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 descr="商务-读书_01(1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69620" y="2511425"/>
            <a:ext cx="10652760" cy="1697355"/>
          </a:xfrm>
        </p:spPr>
        <p:txBody>
          <a:bodyPr anchor="t" anchorCtr="0" tIns="144145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769938" y="1246505"/>
            <a:ext cx="10652125" cy="2004060"/>
          </a:xfrm>
        </p:spPr>
        <p:txBody>
          <a:bodyPr anchor="b" anchorCtr="0">
            <a:noAutofit/>
          </a:bodyPr>
          <a:lstStyle>
            <a:lvl1pPr algn="ctr" indent="0" marL="0">
              <a:buNone/>
              <a:defRPr b="1" sz="11500">
                <a:ln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 descr="商务-读书_0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79110" y="1732280"/>
            <a:ext cx="5621655" cy="1800225"/>
          </a:xfrm>
        </p:spPr>
        <p:txBody>
          <a:bodyPr anchor="b"/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5578475" y="660400"/>
            <a:ext cx="5622925" cy="1071880"/>
          </a:xfrm>
        </p:spPr>
        <p:txBody>
          <a:bodyPr anchor="t" anchorCtr="0" bIns="0" lIns="0" rIns="0" rtlCol="0" tIns="179705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8321675" y="3835400"/>
            <a:ext cx="2879725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5578475" y="3835400"/>
            <a:ext cx="2743200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94" name="椭圆 8"/>
          <p:cNvSpPr/>
          <p:nvPr userDrawn="1">
            <p:custDataLst>
              <p:tags r:id="rId10"/>
            </p:custDataLst>
          </p:nvPr>
        </p:nvSpPr>
        <p:spPr>
          <a:xfrm rot="5400000" flipH="1">
            <a:off x="109639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椭圆 10"/>
          <p:cNvSpPr/>
          <p:nvPr userDrawn="1">
            <p:custDataLst>
              <p:tags r:id="rId11"/>
            </p:custDataLst>
          </p:nvPr>
        </p:nvSpPr>
        <p:spPr>
          <a:xfrm rot="5400000" flipH="1">
            <a:off x="107403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椭圆 11"/>
          <p:cNvSpPr/>
          <p:nvPr userDrawn="1">
            <p:custDataLst>
              <p:tags r:id="rId12"/>
            </p:custDataLst>
          </p:nvPr>
        </p:nvSpPr>
        <p:spPr>
          <a:xfrm rot="5400000" flipH="1">
            <a:off x="105162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0.xml"/><Relationship Id="rId13" Type="http://schemas.openxmlformats.org/officeDocument/2006/relationships/image" Target="../media/image5.png"/><Relationship Id="rId14" Type="http://schemas.openxmlformats.org/officeDocument/2006/relationships/tags" Target="../tags/tag71.xml"/><Relationship Id="rId15" Type="http://schemas.openxmlformats.org/officeDocument/2006/relationships/tags" Target="../tags/tag72.xml"/><Relationship Id="rId16" Type="http://schemas.openxmlformats.org/officeDocument/2006/relationships/tags" Target="../tags/tag73.xml"/><Relationship Id="rId17" Type="http://schemas.openxmlformats.org/officeDocument/2006/relationships/tags" Target="../tags/tag74.xml"/><Relationship Id="rId18" Type="http://schemas.openxmlformats.org/officeDocument/2006/relationships/tags" Target="../tags/tag75.xml"/><Relationship Id="rId19" Type="http://schemas.openxmlformats.org/officeDocument/2006/relationships/tags" Target="../tags/tag7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7563" r:id="rId1"/>
    <p:sldLayoutId id="2147497564" r:id="rId2"/>
    <p:sldLayoutId id="2147497565" r:id="rId3"/>
    <p:sldLayoutId id="2147497566" r:id="rId4"/>
    <p:sldLayoutId id="2147497567" r:id="rId5"/>
    <p:sldLayoutId id="2147497568" r:id="rId6"/>
    <p:sldLayoutId id="2147497569" r:id="rId7"/>
    <p:sldLayoutId id="2147497570" r:id="rId8"/>
    <p:sldLayoutId id="2147497571" r:id="rId9"/>
    <p:sldLayoutId id="2147497572" r:id="rId10"/>
    <p:sldLayoutId id="214749757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商务-读书_04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7600" r:id="rId1"/>
    <p:sldLayoutId id="2147497601" r:id="rId2"/>
    <p:sldLayoutId id="2147497602" r:id="rId3"/>
    <p:sldLayoutId id="2147497603" r:id="rId4"/>
    <p:sldLayoutId id="2147497604" r:id="rId5"/>
    <p:sldLayoutId id="2147497605" r:id="rId6"/>
    <p:sldLayoutId id="2147497606" r:id="rId7"/>
    <p:sldLayoutId id="2147497607" r:id="rId8"/>
    <p:sldLayoutId id="2147497608" r:id="rId9"/>
    <p:sldLayoutId id="2147497609" r:id="rId10"/>
    <p:sldLayoutId id="214749761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tags" Target="../tags/tag81.xml"/><Relationship Id="rId6" Type="http://schemas.openxmlformats.org/officeDocument/2006/relationships/tags" Target="../tags/tag82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tags" Target="../tags/tag106.xml"/><Relationship Id="rId5" Type="http://schemas.openxmlformats.org/officeDocument/2006/relationships/tags" Target="../tags/tag107.xml"/><Relationship Id="rId6" Type="http://schemas.openxmlformats.org/officeDocument/2006/relationships/tags" Target="../tags/tag108.xml"/><Relationship Id="rId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tags" Target="../tags/tag131.xml"/><Relationship Id="rId5" Type="http://schemas.openxmlformats.org/officeDocument/2006/relationships/tags" Target="../tags/tag132.xml"/><Relationship Id="rId6" Type="http://schemas.openxmlformats.org/officeDocument/2006/relationships/tags" Target="../tags/tag133.xml"/><Relationship Id="rId7" Type="http://schemas.openxmlformats.org/officeDocument/2006/relationships/tags" Target="../tags/tag134.xml"/><Relationship Id="rId8" Type="http://schemas.openxmlformats.org/officeDocument/2006/relationships/tags" Target="../tags/tag135.xml"/><Relationship Id="rId9" Type="http://schemas.openxmlformats.org/officeDocument/2006/relationships/tags" Target="../tags/tag136.xml"/><Relationship Id="rId10" Type="http://schemas.openxmlformats.org/officeDocument/2006/relationships/tags" Target="../tags/tag137.xml"/><Relationship Id="rId11" Type="http://schemas.openxmlformats.org/officeDocument/2006/relationships/tags" Target="../tags/tag138.xml"/><Relationship Id="rId12" Type="http://schemas.openxmlformats.org/officeDocument/2006/relationships/tags" Target="../tags/tag139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tags" Target="../tags/tag143.xml"/><Relationship Id="rId5" Type="http://schemas.openxmlformats.org/officeDocument/2006/relationships/tags" Target="../tags/tag144.xml"/><Relationship Id="rId6" Type="http://schemas.openxmlformats.org/officeDocument/2006/relationships/tags" Target="../tags/tag145.xml"/><Relationship Id="rId7" Type="http://schemas.openxmlformats.org/officeDocument/2006/relationships/tags" Target="../tags/tag146.xml"/><Relationship Id="rId8" Type="http://schemas.openxmlformats.org/officeDocument/2006/relationships/tags" Target="../tags/tag147.xml"/><Relationship Id="rId9" Type="http://schemas.openxmlformats.org/officeDocument/2006/relationships/tags" Target="../tags/tag148.xml"/><Relationship Id="rId10" Type="http://schemas.openxmlformats.org/officeDocument/2006/relationships/tags" Target="../tags/tag149.xml"/><Relationship Id="rId11" Type="http://schemas.openxmlformats.org/officeDocument/2006/relationships/tags" Target="../tags/tag150.xml"/><Relationship Id="rId12" Type="http://schemas.openxmlformats.org/officeDocument/2006/relationships/tags" Target="../tags/tag151.xml"/><Relationship Id="rId13" Type="http://schemas.openxmlformats.org/officeDocument/2006/relationships/tags" Target="../tags/tag152.xml"/><Relationship Id="rId14" Type="http://schemas.openxmlformats.org/officeDocument/2006/relationships/tags" Target="../tags/tag153.xml"/><Relationship Id="rId15" Type="http://schemas.openxmlformats.org/officeDocument/2006/relationships/tags" Target="../tags/tag154.xml"/><Relationship Id="rId16" Type="http://schemas.openxmlformats.org/officeDocument/2006/relationships/tags" Target="../tags/tag155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tags" Target="../tags/tag162.xml"/><Relationship Id="rId8" Type="http://schemas.openxmlformats.org/officeDocument/2006/relationships/tags" Target="../tags/tag163.xml"/><Relationship Id="rId9" Type="http://schemas.openxmlformats.org/officeDocument/2006/relationships/tags" Target="../tags/tag164.xml"/><Relationship Id="rId10" Type="http://schemas.openxmlformats.org/officeDocument/2006/relationships/tags" Target="../tags/tag165.xml"/><Relationship Id="rId11" Type="http://schemas.openxmlformats.org/officeDocument/2006/relationships/tags" Target="../tags/tag166.xml"/><Relationship Id="rId12" Type="http://schemas.openxmlformats.org/officeDocument/2006/relationships/tags" Target="../tags/tag167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tags" Target="../tags/tag179.xml"/><Relationship Id="rId10" Type="http://schemas.openxmlformats.org/officeDocument/2006/relationships/tags" Target="../tags/tag180.xml"/><Relationship Id="rId11" Type="http://schemas.openxmlformats.org/officeDocument/2006/relationships/tags" Target="../tags/tag181.xml"/><Relationship Id="rId12" Type="http://schemas.openxmlformats.org/officeDocument/2006/relationships/tags" Target="../tags/tag182.xml"/><Relationship Id="rId13" Type="http://schemas.openxmlformats.org/officeDocument/2006/relationships/tags" Target="../tags/tag183.xml"/><Relationship Id="rId14" Type="http://schemas.openxmlformats.org/officeDocument/2006/relationships/tags" Target="../tags/tag184.xml"/><Relationship Id="rId15" Type="http://schemas.openxmlformats.org/officeDocument/2006/relationships/tags" Target="../tags/tag185.xml"/><Relationship Id="rId16" Type="http://schemas.openxmlformats.org/officeDocument/2006/relationships/tags" Target="../tags/tag186.xml"/><Relationship Id="rId17" Type="http://schemas.openxmlformats.org/officeDocument/2006/relationships/tags" Target="../tags/tag187.xml"/><Relationship Id="rId18" Type="http://schemas.openxmlformats.org/officeDocument/2006/relationships/tags" Target="../tags/tag188.xml"/><Relationship Id="rId19" Type="http://schemas.openxmlformats.org/officeDocument/2006/relationships/tags" Target="../tags/tag189.xml"/><Relationship Id="rId20" Type="http://schemas.openxmlformats.org/officeDocument/2006/relationships/tags" Target="../tags/tag190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tags" Target="../tags/tag195.xml"/><Relationship Id="rId6" Type="http://schemas.openxmlformats.org/officeDocument/2006/relationships/tags" Target="../tags/tag196.xml"/><Relationship Id="rId7" Type="http://schemas.openxmlformats.org/officeDocument/2006/relationships/tags" Target="../tags/tag197.xml"/><Relationship Id="rId8" Type="http://schemas.openxmlformats.org/officeDocument/2006/relationships/tags" Target="../tags/tag198.xml"/><Relationship Id="rId9" Type="http://schemas.openxmlformats.org/officeDocument/2006/relationships/tags" Target="../tags/tag199.xml"/><Relationship Id="rId10" Type="http://schemas.openxmlformats.org/officeDocument/2006/relationships/tags" Target="../tags/tag200.xml"/><Relationship Id="rId11" Type="http://schemas.openxmlformats.org/officeDocument/2006/relationships/tags" Target="../tags/tag201.xml"/><Relationship Id="rId12" Type="http://schemas.openxmlformats.org/officeDocument/2006/relationships/tags" Target="../tags/tag202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tags" Target="../tags/tag208.xml"/><Relationship Id="rId7" Type="http://schemas.openxmlformats.org/officeDocument/2006/relationships/tags" Target="../tags/tag209.xml"/><Relationship Id="rId8" Type="http://schemas.openxmlformats.org/officeDocument/2006/relationships/tags" Target="../tags/tag210.xml"/><Relationship Id="rId9" Type="http://schemas.openxmlformats.org/officeDocument/2006/relationships/tags" Target="../tags/tag211.xml"/><Relationship Id="rId10" Type="http://schemas.openxmlformats.org/officeDocument/2006/relationships/tags" Target="../tags/tag212.xml"/><Relationship Id="rId11" Type="http://schemas.openxmlformats.org/officeDocument/2006/relationships/tags" Target="../tags/tag213.xml"/><Relationship Id="rId12" Type="http://schemas.openxmlformats.org/officeDocument/2006/relationships/tags" Target="../tags/tag214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tags" Target="../tags/tag229.xml"/><Relationship Id="rId5" Type="http://schemas.openxmlformats.org/officeDocument/2006/relationships/tags" Target="../tags/tag230.xml"/><Relationship Id="rId6" Type="http://schemas.openxmlformats.org/officeDocument/2006/relationships/tags" Target="../tags/tag231.xml"/><Relationship Id="rId7" Type="http://schemas.openxmlformats.org/officeDocument/2006/relationships/tags" Target="../tags/tag232.xml"/><Relationship Id="rId8" Type="http://schemas.openxmlformats.org/officeDocument/2006/relationships/tags" Target="../tags/tag233.xml"/><Relationship Id="rId9" Type="http://schemas.openxmlformats.org/officeDocument/2006/relationships/tags" Target="../tags/tag234.xml"/><Relationship Id="rId10" Type="http://schemas.openxmlformats.org/officeDocument/2006/relationships/tags" Target="../tags/tag235.xml"/><Relationship Id="rId11" Type="http://schemas.openxmlformats.org/officeDocument/2006/relationships/tags" Target="../tags/tag236.xml"/><Relationship Id="rId12" Type="http://schemas.openxmlformats.org/officeDocument/2006/relationships/tags" Target="../tags/tag237.xml"/><Relationship Id="rId13" Type="http://schemas.openxmlformats.org/officeDocument/2006/relationships/tags" Target="../tags/tag238.xml"/><Relationship Id="rId14" Type="http://schemas.openxmlformats.org/officeDocument/2006/relationships/tags" Target="../tags/tag239.xml"/><Relationship Id="rId15" Type="http://schemas.openxmlformats.org/officeDocument/2006/relationships/tags" Target="../tags/tag240.xml"/><Relationship Id="rId16" Type="http://schemas.openxmlformats.org/officeDocument/2006/relationships/tags" Target="../tags/tag241.xml"/><Relationship Id="rId17" Type="http://schemas.openxmlformats.org/officeDocument/2006/relationships/tags" Target="../tags/tag242.xml"/><Relationship Id="rId18" Type="http://schemas.openxmlformats.org/officeDocument/2006/relationships/tags" Target="../tags/tag243.xml"/><Relationship Id="rId19" Type="http://schemas.openxmlformats.org/officeDocument/2006/relationships/tags" Target="../tags/tag244.xml"/><Relationship Id="rId20" Type="http://schemas.openxmlformats.org/officeDocument/2006/relationships/tags" Target="../tags/tag245.xml"/><Relationship Id="rId21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tags" Target="../tags/tag250.xml"/><Relationship Id="rId6" Type="http://schemas.openxmlformats.org/officeDocument/2006/relationships/tags" Target="../tags/tag251.xml"/><Relationship Id="rId7" Type="http://schemas.openxmlformats.org/officeDocument/2006/relationships/tags" Target="../tags/tag252.xml"/><Relationship Id="rId8" Type="http://schemas.openxmlformats.org/officeDocument/2006/relationships/tags" Target="../tags/tag253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tags" Target="../tags/tag262.xml"/><Relationship Id="rId10" Type="http://schemas.openxmlformats.org/officeDocument/2006/relationships/tags" Target="../tags/tag263.xml"/><Relationship Id="rId11" Type="http://schemas.openxmlformats.org/officeDocument/2006/relationships/tags" Target="../tags/tag264.xml"/><Relationship Id="rId12" Type="http://schemas.openxmlformats.org/officeDocument/2006/relationships/tags" Target="../tags/tag265.xml"/><Relationship Id="rId13" Type="http://schemas.openxmlformats.org/officeDocument/2006/relationships/tags" Target="../tags/tag266.xml"/><Relationship Id="rId14" Type="http://schemas.openxmlformats.org/officeDocument/2006/relationships/tags" Target="../tags/tag267.xml"/><Relationship Id="rId15" Type="http://schemas.openxmlformats.org/officeDocument/2006/relationships/tags" Target="../tags/tag268.xml"/><Relationship Id="rId16" Type="http://schemas.openxmlformats.org/officeDocument/2006/relationships/tags" Target="../tags/tag269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tags" Target="../tags/tag277.xml"/><Relationship Id="rId6" Type="http://schemas.openxmlformats.org/officeDocument/2006/relationships/tags" Target="../tags/tag278.xml"/><Relationship Id="rId7" Type="http://schemas.openxmlformats.org/officeDocument/2006/relationships/tags" Target="../tags/tag279.xml"/><Relationship Id="rId8" Type="http://schemas.openxmlformats.org/officeDocument/2006/relationships/tags" Target="../tags/tag280.xml"/><Relationship Id="rId9" Type="http://schemas.openxmlformats.org/officeDocument/2006/relationships/tags" Target="../tags/tag281.xml"/><Relationship Id="rId10" Type="http://schemas.openxmlformats.org/officeDocument/2006/relationships/tags" Target="../tags/tag282.xml"/><Relationship Id="rId11" Type="http://schemas.openxmlformats.org/officeDocument/2006/relationships/tags" Target="../tags/tag283.xml"/><Relationship Id="rId12" Type="http://schemas.openxmlformats.org/officeDocument/2006/relationships/tags" Target="../tags/tag284.xml"/><Relationship Id="rId13" Type="http://schemas.openxmlformats.org/officeDocument/2006/relationships/tags" Target="../tags/tag285.xml"/><Relationship Id="rId14" Type="http://schemas.openxmlformats.org/officeDocument/2006/relationships/tags" Target="../tags/tag286.xml"/><Relationship Id="rId15" Type="http://schemas.openxmlformats.org/officeDocument/2006/relationships/tags" Target="../tags/tag287.xml"/><Relationship Id="rId16" Type="http://schemas.openxmlformats.org/officeDocument/2006/relationships/tags" Target="../tags/tag288.xml"/><Relationship Id="rId17" Type="http://schemas.openxmlformats.org/officeDocument/2006/relationships/tags" Target="../tags/tag289.xml"/><Relationship Id="rId18" Type="http://schemas.openxmlformats.org/officeDocument/2006/relationships/tags" Target="../tags/tag290.xml"/><Relationship Id="rId19" Type="http://schemas.openxmlformats.org/officeDocument/2006/relationships/tags" Target="../tags/tag291.xml"/><Relationship Id="rId20" Type="http://schemas.openxmlformats.org/officeDocument/2006/relationships/tags" Target="../tags/tag292.xml"/><Relationship Id="rId21" Type="http://schemas.openxmlformats.org/officeDocument/2006/relationships/tags" Target="../tags/tag293.xml"/><Relationship Id="rId22" Type="http://schemas.openxmlformats.org/officeDocument/2006/relationships/tags" Target="../tags/tag294.xml"/><Relationship Id="rId23" Type="http://schemas.openxmlformats.org/officeDocument/2006/relationships/tags" Target="../tags/tag295.xml"/><Relationship Id="rId24" Type="http://schemas.openxmlformats.org/officeDocument/2006/relationships/tags" Target="../tags/tag296.xml"/><Relationship Id="rId25" Type="http://schemas.openxmlformats.org/officeDocument/2006/relationships/tags" Target="../tags/tag297.xml"/><Relationship Id="rId26" Type="http://schemas.openxmlformats.org/officeDocument/2006/relationships/tags" Target="../tags/tag298.xml"/><Relationship Id="rId27" Type="http://schemas.openxmlformats.org/officeDocument/2006/relationships/tags" Target="../tags/tag299.xml"/><Relationship Id="rId28" Type="http://schemas.openxmlformats.org/officeDocument/2006/relationships/tags" Target="../tags/tag300.xml"/><Relationship Id="rId29" Type="http://schemas.openxmlformats.org/officeDocument/2006/relationships/tags" Target="../tags/tag301.xml"/><Relationship Id="rId30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tags" Target="../tags/tag305.xml"/><Relationship Id="rId5" Type="http://schemas.openxmlformats.org/officeDocument/2006/relationships/tags" Target="../tags/tag306.xml"/><Relationship Id="rId6" Type="http://schemas.openxmlformats.org/officeDocument/2006/relationships/tags" Target="../tags/tag307.xml"/><Relationship Id="rId7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tags" Target="../tags/tag311.xml"/><Relationship Id="rId5" Type="http://schemas.openxmlformats.org/officeDocument/2006/relationships/tags" Target="../tags/tag312.xml"/><Relationship Id="rId6" Type="http://schemas.openxmlformats.org/officeDocument/2006/relationships/tags" Target="../tags/tag313.xml"/><Relationship Id="rId7" Type="http://schemas.openxmlformats.org/officeDocument/2006/relationships/tags" Target="../tags/tag314.xml"/><Relationship Id="rId8" Type="http://schemas.openxmlformats.org/officeDocument/2006/relationships/tags" Target="../tags/tag315.xml"/><Relationship Id="rId9" Type="http://schemas.openxmlformats.org/officeDocument/2006/relationships/tags" Target="../tags/tag316.xml"/><Relationship Id="rId10" Type="http://schemas.openxmlformats.org/officeDocument/2006/relationships/tags" Target="../tags/tag317.xml"/><Relationship Id="rId11" Type="http://schemas.openxmlformats.org/officeDocument/2006/relationships/tags" Target="../tags/tag318.xml"/><Relationship Id="rId12" Type="http://schemas.openxmlformats.org/officeDocument/2006/relationships/tags" Target="../tags/tag319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tags" Target="../tags/tag324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投资银行行业工作总结及工作展望2024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xxx,a click to unlimited possibilities</a:t>
            </a:r>
            <a:endParaRPr altLang="en-US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zh-CN" lang="en-US"/>
              <a:t>目录</a:t>
            </a:r>
            <a:endParaRPr altLang="zh-CN" lang="en-US"/>
          </a:p>
        </p:txBody>
      </p:sp>
      <p:sp>
        <p:nvSpPr>
          <p:cNvPr id="1048824" name="序号"/>
          <p:cNvSpPr txBox="1"/>
          <p:nvPr>
            <p:custDataLst>
              <p:tags r:id="rId2"/>
            </p:custDataLst>
          </p:nvPr>
        </p:nvSpPr>
        <p:spPr>
          <a:xfrm>
            <a:off x="11715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01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26" name="项标题"/>
          <p:cNvSpPr txBox="1"/>
          <p:nvPr>
            <p:custDataLst>
              <p:tags r:id="rId3"/>
            </p:custDataLst>
          </p:nvPr>
        </p:nvSpPr>
        <p:spPr>
          <a:xfrm>
            <a:off x="11715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添加目录标题</a:t>
            </a:r>
            <a:endParaRPr altLang="zh-CN" b="1" dirty="0" sz="1900" lang="en-US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序号"/>
          <p:cNvSpPr txBox="1"/>
          <p:nvPr>
            <p:custDataLst>
              <p:tags r:id="rId4"/>
            </p:custDataLst>
          </p:nvPr>
        </p:nvSpPr>
        <p:spPr>
          <a:xfrm>
            <a:off x="487362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02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5"/>
            </p:custDataLst>
          </p:nvPr>
        </p:nvSpPr>
        <p:spPr>
          <a:xfrm>
            <a:off x="487362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投资银行行业概述</a:t>
            </a:r>
            <a:endParaRPr altLang="en-US" b="1" dirty="0" sz="19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序号"/>
          <p:cNvSpPr txBox="1"/>
          <p:nvPr>
            <p:custDataLst>
              <p:tags r:id="rId6"/>
            </p:custDataLst>
          </p:nvPr>
        </p:nvSpPr>
        <p:spPr>
          <a:xfrm>
            <a:off x="85756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03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7"/>
            </p:custDataLst>
          </p:nvPr>
        </p:nvSpPr>
        <p:spPr>
          <a:xfrm>
            <a:off x="85756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投资银行行业工作总结</a:t>
            </a:r>
            <a:endParaRPr altLang="en-US" b="1" dirty="0" sz="19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序号"/>
          <p:cNvSpPr txBox="1"/>
          <p:nvPr>
            <p:custDataLst>
              <p:tags r:id="rId8"/>
            </p:custDataLst>
          </p:nvPr>
        </p:nvSpPr>
        <p:spPr>
          <a:xfrm>
            <a:off x="11715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04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8" name="项标题"/>
          <p:cNvSpPr txBox="1"/>
          <p:nvPr>
            <p:custDataLst>
              <p:tags r:id="rId9"/>
            </p:custDataLst>
          </p:nvPr>
        </p:nvSpPr>
        <p:spPr>
          <a:xfrm>
            <a:off x="11715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投资银行行业工作展望2024</a:t>
            </a:r>
            <a:endParaRPr altLang="en-US" b="1" dirty="0" sz="19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0" name="序号"/>
          <p:cNvSpPr txBox="1"/>
          <p:nvPr>
            <p:custDataLst>
              <p:tags r:id="rId10"/>
            </p:custDataLst>
          </p:nvPr>
        </p:nvSpPr>
        <p:spPr>
          <a:xfrm>
            <a:off x="487362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05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11"/>
            </p:custDataLst>
          </p:nvPr>
        </p:nvSpPr>
        <p:spPr>
          <a:xfrm>
            <a:off x="487362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投资银行行业面临的挑战与机遇</a:t>
            </a:r>
            <a:endParaRPr altLang="en-US" b="1" dirty="0" sz="19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/>
          <p:nvPr>
            <p:custDataLst>
              <p:tags r:id="rId12"/>
            </p:custDataLst>
          </p:nvPr>
        </p:nvSpPr>
        <p:spPr>
          <a:xfrm>
            <a:off x="8575675" y="369125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06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13"/>
            </p:custDataLst>
          </p:nvPr>
        </p:nvSpPr>
        <p:spPr>
          <a:xfrm>
            <a:off x="8575675" y="449707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 fontScale="88333"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投资银行行业未来发展趋势与建议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单击添加章节标题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7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投资银行行业概述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定义与特点</a:t>
            </a:r>
            <a:endParaRPr altLang="en-US" lang="zh-CN"/>
          </a:p>
        </p:txBody>
      </p:sp>
      <p:sp>
        <p:nvSpPr>
          <p:cNvPr id="1048978" name="矩形 5"/>
          <p:cNvSpPr/>
          <p:nvPr>
            <p:custDataLst>
              <p:tags r:id="rId1"/>
            </p:custDataLst>
          </p:nvPr>
        </p:nvSpPr>
        <p:spPr>
          <a:xfrm>
            <a:off x="1020871" y="1373590"/>
            <a:ext cx="4750180" cy="480436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0" name="矩形 10"/>
          <p:cNvSpPr/>
          <p:nvPr>
            <p:custDataLst>
              <p:tags r:id="rId2"/>
            </p:custDataLst>
          </p:nvPr>
        </p:nvSpPr>
        <p:spPr>
          <a:xfrm>
            <a:off x="1670771" y="1364400"/>
            <a:ext cx="975323" cy="50572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2" name="TextBox 2"/>
          <p:cNvSpPr txBox="1"/>
          <p:nvPr>
            <p:custDataLst>
              <p:tags r:id="rId3"/>
            </p:custDataLst>
          </p:nvPr>
        </p:nvSpPr>
        <p:spPr>
          <a:xfrm>
            <a:off x="1305120" y="2694398"/>
            <a:ext cx="4181844" cy="2537042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定义：投资银行是指为企业、政府和个人提供证券承销、并购、融资等服务的金融机构</a:t>
            </a:r>
            <a:endParaRPr altLang="en-US" dirty="0" sz="2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8984" name="矩形 6"/>
          <p:cNvSpPr/>
          <p:nvPr>
            <p:custDataLst>
              <p:tags r:id="rId4"/>
            </p:custDataLst>
          </p:nvPr>
        </p:nvSpPr>
        <p:spPr>
          <a:xfrm>
            <a:off x="6420950" y="1373590"/>
            <a:ext cx="4750180" cy="480436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6" name="矩形 11"/>
          <p:cNvSpPr/>
          <p:nvPr>
            <p:custDataLst>
              <p:tags r:id="rId5"/>
            </p:custDataLst>
          </p:nvPr>
        </p:nvSpPr>
        <p:spPr>
          <a:xfrm>
            <a:off x="7107612" y="1364400"/>
            <a:ext cx="975323" cy="50572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8" name="TextBox 2"/>
          <p:cNvSpPr txBox="1"/>
          <p:nvPr>
            <p:custDataLst>
              <p:tags r:id="rId6"/>
            </p:custDataLst>
          </p:nvPr>
        </p:nvSpPr>
        <p:spPr>
          <a:xfrm>
            <a:off x="6705199" y="2694398"/>
            <a:ext cx="4181844" cy="2537042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特点：以证券承销和交易为主业，涉及范围广泛，包括证券承销、并购、融资、证券研究等业务</a:t>
            </a:r>
            <a:endParaRPr altLang="en-US" dirty="0" sz="2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历史发展</a:t>
            </a:r>
            <a:endParaRPr altLang="en-US" lang="zh-CN"/>
          </a:p>
        </p:txBody>
      </p:sp>
      <p:sp>
        <p:nvSpPr>
          <p:cNvPr id="104902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2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投资银行的起源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3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3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投资银行的发展历程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3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3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投资银行在金融市场中的作用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4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4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投资银行与其他金融机构的关系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行业现状</a:t>
            </a:r>
            <a:endParaRPr altLang="en-US" lang="zh-CN"/>
          </a:p>
        </p:txBody>
      </p:sp>
      <p:sp>
        <p:nvSpPr>
          <p:cNvPr id="104908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投资银行定义、性质和特点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行业规模和增长趋势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主要业务类型和收入来源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行业监管和法规环境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投资银行行业工作总结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12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2023年工作回顾</a:t>
            </a:r>
            <a:endParaRPr altLang="en-US" lang="zh-CN"/>
          </a:p>
        </p:txBody>
      </p:sp>
      <p:sp>
        <p:nvSpPr>
          <p:cNvPr id="104918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投资银行业务规模增长情况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投资银行业务结构变化情况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投资银行业务质量提升情况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投资银行业务风险控制情况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业绩亮点与不足</a:t>
            </a:r>
            <a:endParaRPr altLang="en-US" lang="zh-CN"/>
          </a:p>
        </p:txBody>
      </p:sp>
      <p:sp>
        <p:nvSpPr>
          <p:cNvPr id="104924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原因分析：市场竞争激烈、客户需求变化、团队能力提升等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业绩亮点：完成项目数量、融资规模、客户数量等关键指标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不足之处：项目成功率、客户满意度、团队建设等方面需要改进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改进措施：加强市场调研、提升客户服务质量、加强团队培训等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成功案例与经验教训</a:t>
            </a:r>
            <a:endParaRPr altLang="en-US" lang="zh-CN"/>
          </a:p>
        </p:txBody>
      </p:sp>
      <p:sp>
        <p:nvSpPr>
          <p:cNvPr id="104931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成功案例：介绍投资银行行业在过去一年中取得的成功案例，包括IPO、并购、债券发行等领域的成功案例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经验教训：总结投资银行行业在过去一年中遇到的经验教训，包括市场变化、政策调整、竞争态势等方面的经验教训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团队建设：介绍投资银行行业在团队建设方面的成功经验，包括人才培养、激励机制、团队协作等方面的经验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未来展望：展望投资银行行业未来的发展趋势，包括市场变化、政策调整、竞争态势等方面的展望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投资银行行业工作展望2024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3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宏观经济环境分析</a:t>
            </a:r>
            <a:endParaRPr altLang="en-US" lang="zh-CN"/>
          </a:p>
        </p:txBody>
      </p:sp>
      <p:sp>
        <p:nvSpPr>
          <p:cNvPr id="104943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全球经济复苏趋势及影响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行业发展趋势及机遇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5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竞争格局及市场风险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国内经济政策调整及影响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行业发展趋势预测</a:t>
            </a:r>
            <a:endParaRPr altLang="en-US" lang="zh-CN"/>
          </a:p>
        </p:txBody>
      </p:sp>
      <p:sp>
        <p:nvSpPr>
          <p:cNvPr id="104950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数字化转型加速：投资银行将更加注重数字化转型，提高业务效率和客户体验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金融科技应用广泛：金融科技将在投资银行领域得到更广泛的应用，包括大数据、人工智能、区块链等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监管政策趋严：监管机构将加强对投资银行的监管，包括资本充足率、风险管理等方面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市场竞争加剧：随着金融市场的开放和竞争的加剧，投资银行需要加强自身的核心竞争力，包括人才、技术、产品等方面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公司战略规划与目标设定</a:t>
            </a:r>
            <a:endParaRPr altLang="en-US" lang="zh-CN"/>
          </a:p>
        </p:txBody>
      </p:sp>
      <p:sp>
        <p:nvSpPr>
          <p:cNvPr id="104956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7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7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8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确定关键业务领域和合作伙伴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8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优化组织结构和运营流程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8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明确公司愿景和使命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8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制定短期和长期战略目标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业务拓展与创新方向</a:t>
            </a:r>
            <a:endParaRPr altLang="en-US" lang="zh-CN"/>
          </a:p>
        </p:txBody>
      </p:sp>
      <p:sp>
        <p:nvSpPr>
          <p:cNvPr id="104962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2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2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3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3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创新业务模式：探索新的业务模式，如数字化转型、平台化运营等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3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拓展业务领域：积极开拓新的业务领域，如绿色金融、科技金融等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3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加强风险管理：加强风险管理，确保业务稳健发展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3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提升服务质量：提升服务质量，满足客户需求，提高客户满意度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投资银行行业面临的挑战与机遇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67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市场竞争加剧与监管政策调整</a:t>
            </a:r>
            <a:endParaRPr altLang="en-US" lang="zh-CN"/>
          </a:p>
        </p:txBody>
      </p:sp>
      <p:sp>
        <p:nvSpPr>
          <p:cNvPr id="1049738" name="Freeform 27"/>
          <p:cNvSpPr/>
          <p:nvPr>
            <p:custDataLst>
              <p:tags r:id="rId1"/>
            </p:custDataLst>
          </p:nvPr>
        </p:nvSpPr>
        <p:spPr bwMode="auto">
          <a:xfrm>
            <a:off x="838200" y="5832201"/>
            <a:ext cx="181965" cy="167247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49740" name="矩形: 圆角 32"/>
          <p:cNvSpPr/>
          <p:nvPr>
            <p:custDataLst>
              <p:tags r:id="rId2"/>
            </p:custDataLst>
          </p:nvPr>
        </p:nvSpPr>
        <p:spPr>
          <a:xfrm flipH="1">
            <a:off x="962839" y="1454939"/>
            <a:ext cx="2149138" cy="4631822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42" name="任意多边形: 形状 33"/>
          <p:cNvSpPr/>
          <p:nvPr>
            <p:custDataLst>
              <p:tags r:id="rId3"/>
            </p:custDataLst>
          </p:nvPr>
        </p:nvSpPr>
        <p:spPr bwMode="auto">
          <a:xfrm>
            <a:off x="838200" y="5054600"/>
            <a:ext cx="2125529" cy="879715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49744" name="正文"/>
          <p:cNvSpPr txBox="1"/>
          <p:nvPr>
            <p:custDataLst>
              <p:tags r:id="rId4"/>
            </p:custDataLst>
          </p:nvPr>
        </p:nvSpPr>
        <p:spPr>
          <a:xfrm>
            <a:off x="1092440" y="1542372"/>
            <a:ext cx="1890134" cy="349325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市场竞争加剧：随着金融市场的开放和全球化，投资银行行业面临着来自国内外金融机构的激烈竞争。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746" name="标题"/>
          <p:cNvSpPr txBox="1"/>
          <p:nvPr>
            <p:custDataLst>
              <p:tags r:id="rId5"/>
            </p:custDataLst>
          </p:nvPr>
        </p:nvSpPr>
        <p:spPr>
          <a:xfrm>
            <a:off x="905170" y="5102348"/>
            <a:ext cx="2032115" cy="64112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48" name="Freeform 27"/>
          <p:cNvSpPr/>
          <p:nvPr>
            <p:custDataLst>
              <p:tags r:id="rId6"/>
            </p:custDataLst>
          </p:nvPr>
        </p:nvSpPr>
        <p:spPr bwMode="auto">
          <a:xfrm>
            <a:off x="3585228" y="5832201"/>
            <a:ext cx="181965" cy="167247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49750" name="矩形: 圆角 38"/>
          <p:cNvSpPr/>
          <p:nvPr>
            <p:custDataLst>
              <p:tags r:id="rId7"/>
            </p:custDataLst>
          </p:nvPr>
        </p:nvSpPr>
        <p:spPr>
          <a:xfrm flipH="1">
            <a:off x="3709868" y="1454939"/>
            <a:ext cx="2149138" cy="4631822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52" name="任意多边形: 形状 39"/>
          <p:cNvSpPr/>
          <p:nvPr>
            <p:custDataLst>
              <p:tags r:id="rId8"/>
            </p:custDataLst>
          </p:nvPr>
        </p:nvSpPr>
        <p:spPr bwMode="auto">
          <a:xfrm>
            <a:off x="3585228" y="5054600"/>
            <a:ext cx="2125529" cy="879715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49754" name="正文"/>
          <p:cNvSpPr txBox="1"/>
          <p:nvPr>
            <p:custDataLst>
              <p:tags r:id="rId9"/>
            </p:custDataLst>
          </p:nvPr>
        </p:nvSpPr>
        <p:spPr>
          <a:xfrm>
            <a:off x="3839468" y="1542372"/>
            <a:ext cx="1890134" cy="349325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监管政策调整：监管机构对投资银行的监管政策不断调整，包括资本充足率、风险管理、信息披露等方面，对投资银行行业产生了一定的影响。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756" name="标题"/>
          <p:cNvSpPr txBox="1"/>
          <p:nvPr>
            <p:custDataLst>
              <p:tags r:id="rId10"/>
            </p:custDataLst>
          </p:nvPr>
        </p:nvSpPr>
        <p:spPr>
          <a:xfrm>
            <a:off x="3652199" y="5102348"/>
            <a:ext cx="2032115" cy="64112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58" name="Freeform 27"/>
          <p:cNvSpPr/>
          <p:nvPr>
            <p:custDataLst>
              <p:tags r:id="rId11"/>
            </p:custDataLst>
          </p:nvPr>
        </p:nvSpPr>
        <p:spPr bwMode="auto">
          <a:xfrm>
            <a:off x="6332257" y="5832201"/>
            <a:ext cx="181965" cy="167247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49760" name="矩形: 圆角 68"/>
          <p:cNvSpPr/>
          <p:nvPr>
            <p:custDataLst>
              <p:tags r:id="rId12"/>
            </p:custDataLst>
          </p:nvPr>
        </p:nvSpPr>
        <p:spPr>
          <a:xfrm flipH="1">
            <a:off x="6456896" y="1454939"/>
            <a:ext cx="2149138" cy="4631822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62" name="任意多边形: 形状 69"/>
          <p:cNvSpPr/>
          <p:nvPr>
            <p:custDataLst>
              <p:tags r:id="rId13"/>
            </p:custDataLst>
          </p:nvPr>
        </p:nvSpPr>
        <p:spPr bwMode="auto">
          <a:xfrm>
            <a:off x="6332257" y="5054600"/>
            <a:ext cx="2125529" cy="879715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49764" name="正文"/>
          <p:cNvSpPr txBox="1"/>
          <p:nvPr>
            <p:custDataLst>
              <p:tags r:id="rId14"/>
            </p:custDataLst>
          </p:nvPr>
        </p:nvSpPr>
        <p:spPr>
          <a:xfrm>
            <a:off x="6586496" y="1542372"/>
            <a:ext cx="1890134" cy="349325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应对策略：投资银行需要加强自身的核心竞争力，提高业务水平和创新能力，同时积极适应监管政策的变化，加强合规管理。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766" name="标题"/>
          <p:cNvSpPr txBox="1"/>
          <p:nvPr>
            <p:custDataLst>
              <p:tags r:id="rId15"/>
            </p:custDataLst>
          </p:nvPr>
        </p:nvSpPr>
        <p:spPr>
          <a:xfrm>
            <a:off x="6399227" y="5102348"/>
            <a:ext cx="2032115" cy="64112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68" name="Freeform 27"/>
          <p:cNvSpPr/>
          <p:nvPr>
            <p:custDataLst>
              <p:tags r:id="rId16"/>
            </p:custDataLst>
          </p:nvPr>
        </p:nvSpPr>
        <p:spPr bwMode="auto">
          <a:xfrm>
            <a:off x="9079285" y="5832201"/>
            <a:ext cx="181965" cy="167247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49770" name="矩形: 圆角 74"/>
          <p:cNvSpPr/>
          <p:nvPr>
            <p:custDataLst>
              <p:tags r:id="rId17"/>
            </p:custDataLst>
          </p:nvPr>
        </p:nvSpPr>
        <p:spPr>
          <a:xfrm flipH="1">
            <a:off x="9204545" y="1454939"/>
            <a:ext cx="2149138" cy="4631822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72" name="任意多边形: 形状 75"/>
          <p:cNvSpPr/>
          <p:nvPr>
            <p:custDataLst>
              <p:tags r:id="rId18"/>
            </p:custDataLst>
          </p:nvPr>
        </p:nvSpPr>
        <p:spPr bwMode="auto">
          <a:xfrm>
            <a:off x="9079285" y="5054600"/>
            <a:ext cx="2125529" cy="879715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49774" name="正文"/>
          <p:cNvSpPr txBox="1"/>
          <p:nvPr>
            <p:custDataLst>
              <p:tags r:id="rId19"/>
            </p:custDataLst>
          </p:nvPr>
        </p:nvSpPr>
        <p:spPr>
          <a:xfrm>
            <a:off x="9333525" y="1542372"/>
            <a:ext cx="1890134" cy="349325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机遇与挑战：虽然市场竞争和监管政策调整带来了挑战，但也为投资银行提供了更多的机遇。投资银行需要抓住机遇，拓展业务领域，提升服务质量和效率。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776" name="标题"/>
          <p:cNvSpPr txBox="1"/>
          <p:nvPr>
            <p:custDataLst>
              <p:tags r:id="rId20"/>
            </p:custDataLst>
          </p:nvPr>
        </p:nvSpPr>
        <p:spPr>
          <a:xfrm>
            <a:off x="9146876" y="5102348"/>
            <a:ext cx="2032115" cy="64112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技术创新对行业的影响与机遇</a:t>
            </a:r>
            <a:endParaRPr altLang="en-US" lang="zh-CN"/>
          </a:p>
        </p:txBody>
      </p:sp>
      <p:sp>
        <p:nvSpPr>
          <p:cNvPr id="1049812" name="正文"/>
          <p:cNvSpPr txBox="1"/>
          <p:nvPr>
            <p:custDataLst>
              <p:tags r:id="rId1"/>
            </p:custDataLst>
          </p:nvPr>
        </p:nvSpPr>
        <p:spPr>
          <a:xfrm>
            <a:off x="2787010" y="1879857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 fontScale="97143" lnSpcReduction="2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* 自动化和智能化技术的应用，提高业务处理效率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* 大数据和人工智能技术，支持更精准的市场分析和风险管理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标题"/>
          <p:cNvSpPr txBox="1"/>
          <p:nvPr>
            <p:custDataLst>
              <p:tags r:id="rId2"/>
            </p:custDataLst>
          </p:nvPr>
        </p:nvSpPr>
        <p:spPr>
          <a:xfrm>
            <a:off x="2787690" y="1364400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技术创新对投资银行业务流程的优化  * 自动化和智能化技术的应用，提高业务处理效率 * 大数据和人工智能技术，支持更精准的市场分析和风险管理</a:t>
            </a:r>
            <a:endParaRPr altLang="en-US" b="1" dirty="0" sz="1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816" name="标题"/>
          <p:cNvSpPr txBox="1"/>
          <p:nvPr>
            <p:custDataLst>
              <p:tags r:id="rId3"/>
            </p:custDataLst>
          </p:nvPr>
        </p:nvSpPr>
        <p:spPr>
          <a:xfrm>
            <a:off x="2787690" y="5058283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 fontScale="50000"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跨界合作与联盟在投资银行行业中的重要性  * 与科技公司、互联网公司等跨界合作，共同探索金融科技的创新应用 * 建立行业联盟，共同推动金融科技在投资银行行业的发展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818" name="正文"/>
          <p:cNvSpPr txBox="1"/>
          <p:nvPr>
            <p:custDataLst>
              <p:tags r:id="rId4"/>
            </p:custDataLst>
          </p:nvPr>
        </p:nvSpPr>
        <p:spPr>
          <a:xfrm>
            <a:off x="2787690" y="5573740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 fontScale="97143" lnSpcReduction="2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* 与科技公司、互联网公司等跨界合作，共同探索金融科技的创新应用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* 建立行业联盟，共同推动金融科技在投资银行行业的发展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0" name="正文"/>
          <p:cNvSpPr txBox="1"/>
          <p:nvPr>
            <p:custDataLst>
              <p:tags r:id="rId5"/>
            </p:custDataLst>
          </p:nvPr>
        </p:nvSpPr>
        <p:spPr>
          <a:xfrm>
            <a:off x="2787690" y="3110698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 fontScale="97143" lnSpcReduction="2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* 区块链技术应用于证券发行和交易，降低成本和提高效率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* 云计算和分布式存储技术，保障数据安全和可扩展性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2" name="标题"/>
          <p:cNvSpPr txBox="1"/>
          <p:nvPr>
            <p:custDataLst>
              <p:tags r:id="rId6"/>
            </p:custDataLst>
          </p:nvPr>
        </p:nvSpPr>
        <p:spPr>
          <a:xfrm>
            <a:off x="2788370" y="2595921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 fontScale="55000"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金融科技的发展为投资银行提供更多创新服务  * 区块链技术应用于证券发行和交易，降低成本和提高效率 * 云计算和分布式存储技术，保障数据安全和可扩展性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824" name="标题"/>
          <p:cNvSpPr txBox="1"/>
          <p:nvPr>
            <p:custDataLst>
              <p:tags r:id="rId7"/>
            </p:custDataLst>
          </p:nvPr>
        </p:nvSpPr>
        <p:spPr>
          <a:xfrm>
            <a:off x="2788370" y="3826762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 fontScale="55000"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监管科技的发展对投资银行合规性的挑战与机遇  * 监管机构对金融科技的监管力度加强，要求投资银行加强合规管理 * 利用监管科技提高合规效率，降低合规成本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826" name="正文"/>
          <p:cNvSpPr txBox="1"/>
          <p:nvPr>
            <p:custDataLst>
              <p:tags r:id="rId8"/>
            </p:custDataLst>
          </p:nvPr>
        </p:nvSpPr>
        <p:spPr>
          <a:xfrm>
            <a:off x="2787690" y="4342219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 fontScale="97143" lnSpcReduction="2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* 监管机构对金融科技的监管力度加强，要求投资银行加强合规管理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* 利用监管科技提高合规效率，降低合规成本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客户需求变化与市场机会挖掘</a:t>
            </a:r>
            <a:endParaRPr altLang="en-US" lang="zh-CN"/>
          </a:p>
        </p:txBody>
      </p:sp>
      <p:sp>
        <p:nvSpPr>
          <p:cNvPr id="104986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6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客户需求与市场机会的结合：投资银行需要将客户需求与市场机会相结合，通过深入了解客户需求和市场趋势，为客户提供更加优质的服务和产品。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7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客户需求变化：投资银行客户对服务、产品、交易等方面的需求不断变化，需要银行不断适应和满足客户的需求。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市场机会挖掘：投资银行需要积极寻找和挖掘市场机会，通过创新和拓展业务领域，实现业务增长和市场份额提升。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8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9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应对挑战与抓住机遇：投资银行需要积极应对行业挑战，如市场竞争加剧、监管政策变化等，同时抓住市场机遇，如新兴市场的发展、科技创新等，实现可持续发展。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投资银行行业未来发展趋势与建议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92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未来发展趋势预测</a:t>
            </a:r>
            <a:endParaRPr altLang="en-US" lang="zh-CN"/>
          </a:p>
        </p:txBody>
      </p:sp>
      <p:sp>
        <p:nvSpPr>
          <p:cNvPr id="104999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9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9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9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0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0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0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0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0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1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1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1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1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1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2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2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2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2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2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数字化转型：利用大数据、人工智能等技术提高业务效率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国际化拓展：加强跨境业务合作，拓展海外市场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金融科技：加强与科技公司的合作，创新金融产品和服务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绿色金融：推动绿色投资，支持可持续发展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行业发展建议与政策建议</a:t>
            </a:r>
            <a:endParaRPr altLang="en-US" lang="zh-CN"/>
          </a:p>
        </p:txBody>
      </p:sp>
      <p:sp>
        <p:nvSpPr>
          <p:cNvPr id="1050070" name="矩形 3"/>
          <p:cNvSpPr/>
          <p:nvPr>
            <p:custDataLst>
              <p:tags r:id="rId1"/>
            </p:custDataLst>
          </p:nvPr>
        </p:nvSpPr>
        <p:spPr>
          <a:xfrm>
            <a:off x="1391850" y="2152542"/>
            <a:ext cx="9961766" cy="148059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50072" name="矩形 13"/>
          <p:cNvSpPr/>
          <p:nvPr>
            <p:custDataLst>
              <p:tags r:id="rId2"/>
            </p:custDataLst>
          </p:nvPr>
        </p:nvSpPr>
        <p:spPr>
          <a:xfrm>
            <a:off x="838200" y="2152542"/>
            <a:ext cx="270160" cy="148059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74" name="文本框 4"/>
          <p:cNvSpPr txBox="1"/>
          <p:nvPr>
            <p:custDataLst>
              <p:tags r:id="rId3"/>
            </p:custDataLst>
          </p:nvPr>
        </p:nvSpPr>
        <p:spPr>
          <a:xfrm>
            <a:off x="1678048" y="2280019"/>
            <a:ext cx="9531658" cy="122481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行业发展建议：加强行业监管，推动行业创新，提高行业竞争力</a:t>
            </a:r>
            <a:endParaRPr altLang="en-US" dirty="0" sz="2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6" name="矩形 39"/>
          <p:cNvSpPr/>
          <p:nvPr>
            <p:custDataLst>
              <p:tags r:id="rId4"/>
            </p:custDataLst>
          </p:nvPr>
        </p:nvSpPr>
        <p:spPr>
          <a:xfrm>
            <a:off x="1391850" y="3909725"/>
            <a:ext cx="9961766" cy="148059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50078" name="矩形 5"/>
          <p:cNvSpPr/>
          <p:nvPr>
            <p:custDataLst>
              <p:tags r:id="rId5"/>
            </p:custDataLst>
          </p:nvPr>
        </p:nvSpPr>
        <p:spPr>
          <a:xfrm>
            <a:off x="838200" y="3909725"/>
            <a:ext cx="270160" cy="148059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50080" name="文本框 41"/>
          <p:cNvSpPr txBox="1"/>
          <p:nvPr>
            <p:custDataLst>
              <p:tags r:id="rId6"/>
            </p:custDataLst>
          </p:nvPr>
        </p:nvSpPr>
        <p:spPr>
          <a:xfrm>
            <a:off x="1678048" y="4037827"/>
            <a:ext cx="9531658" cy="122481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政策建议：完善相关法律法规，加强政策引导，促进投资银行行业健康发展</a:t>
            </a:r>
            <a:endParaRPr altLang="en-US" dirty="0" sz="2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企业应对策略与措施建议</a:t>
            </a:r>
            <a:endParaRPr altLang="en-US" lang="zh-CN"/>
          </a:p>
        </p:txBody>
      </p:sp>
      <p:sp>
        <p:nvSpPr>
          <p:cNvPr id="105011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强化风险管理：建立完善的风险管理体系，加强风险识别、评估和控制，确保业务稳健发展。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2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2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创新业务模式：积极探索新的业务模式和盈利模式，提高业务效率和盈利能力。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2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2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加强人才培养：重视人才培养和引进，提高员工素质和业务水平，增强企业核心竞争力。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3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3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深化市场研究：加强对市场的研究和分析，了解行业动态和政策变化，及时调整业务策略。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3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174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50176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50178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2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  <p:tag name="KSO_WM_UNIT_VALUE" val="128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  <p:tag name="KSO_WM_UNIT_VALUE" val="128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72"/>
  <p:tag name="KSO_WM_UNIT_TYPE" val="f"/>
  <p:tag name="KSO_WM_UNIT_INDEX" val="3"/>
  <p:tag name="KSO_WM_UNIT_SUBTYPE" val="g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2"/>
  <p:tag name="KSO_WM_TEMPLATE_THUMBS_INDEX" val="1、9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2_1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单击添加标题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2_1*b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79.xml><?xml version="1.0" encoding="utf-8"?>
<p:tagLst xmlns:p="http://schemas.openxmlformats.org/presentationml/2006/main"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2_1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0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2_1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时间：20X-XX-XX"/>
</p:tagLst>
</file>

<file path=ppt/tags/tag81.xml><?xml version="1.0" encoding="utf-8"?>
<p:tagLst xmlns:p="http://schemas.openxmlformats.org/presentationml/2006/main">
  <p:tag name="KSO_WM_UNIT_SUBTYPE" val="b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2_1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098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2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6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2_6*l_h_i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2_6*l_h_a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2_6*l_h_i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2_6*l_h_a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2_6*l_h_i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2_6*l_h_a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2_6*l_h_i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2_6*l_h_a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2_6*l_h_i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2_6*l_h_a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2_6*l_h_i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2_6*l_h_a*1_6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SLIDE_ID" val="custom20230982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9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9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0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02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27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6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70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2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25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655_3*l_h_i*1_1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55_3*l_h_i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55_3*l_h_i*1_1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55_3*l_h_f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55_3*l_h_a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655_3*l_h_i*1_2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55_3*l_h_i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55_3*l_h_i*1_2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55_3*l_h_f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55_3*l_h_a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655_3*l_h_i*1_3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55_3*l_h_i*1_3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55_3*l_h_i*1_3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55_3*l_h_f*1_3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55_3*l_h_a*1_3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655_3*l_h_i*1_4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55_3*l_h_i*1_4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55_3*l_h_i*1_4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55_3*l_h_f*1_4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55_3*l_h_a*1_4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707_4*l_h_f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707_4*l_h_a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707_4*l_h_a*1_4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707_4*l_h_f*1_4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707_4*l_h_f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707_4*l_h_a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707_4*l_h_a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707_4*l_h_f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7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72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1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1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1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1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1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1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69"/>
  <p:tag name="KSO_WM_UNIT_TYPE" val="f"/>
  <p:tag name="KSO_WM_UNIT_INDEX" val="2"/>
  <p:tag name="KSO_WM_UNIT_SUBTYPE" val="g"/>
  <p:tag name="KSO_WM_UNIT_PRESET_TEXT" val="YOUR LOGO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-XX-XX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44"/>
  <p:tag name="KSO_WM_UNIT_TYPE" val="f"/>
  <p:tag name="KSO_WM_UNIT_INDEX" val="3"/>
  <p:tag name="KSO_WM_UNIT_PRESET_TEXT" val="汇报人：WPS"/>
</p:tagLst>
</file>

<file path=ppt/tags/tag324.xml><?xml version="1.0" encoding="utf-8"?>
<p:tagLst xmlns:p="http://schemas.openxmlformats.org/presentationml/2006/main">
  <p:tag name="KSO_WM_SLIDE_ID" val="custom2023098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2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8">
      <a:dk1>
        <a:srgbClr val="000000"/>
      </a:dk1>
      <a:lt1>
        <a:srgbClr val="FFFFFF"/>
      </a:lt1>
      <a:dk2>
        <a:srgbClr val="2D180D"/>
      </a:dk2>
      <a:lt2>
        <a:srgbClr val="FCE9DA"/>
      </a:lt2>
      <a:accent1>
        <a:srgbClr val="ED7D31"/>
      </a:accent1>
      <a:accent2>
        <a:srgbClr val="E9692B"/>
      </a:accent2>
      <a:accent3>
        <a:srgbClr val="E45425"/>
      </a:accent3>
      <a:accent4>
        <a:srgbClr val="E04020"/>
      </a:accent4>
      <a:accent5>
        <a:srgbClr val="DB2B1A"/>
      </a:accent5>
      <a:accent6>
        <a:srgbClr val="D71714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2023-12-17T17:25:09Z</dcterms:created>
  <dcterms:modified xsi:type="dcterms:W3CDTF">2023-12-17T17:25:09Z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63baefc9040340b5a3bef853c6b94bc9_21</vt:lpwstr>
  </property>
</Properties>
</file>