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894" r:id="rId1"/>
    <p:sldMasterId id="2147489931" r:id="rId2"/>
  </p:sldMasterIdLst>
  <p:notesMasterIdLst>
    <p:notesMasterId r:id="rId3"/>
  </p:notesMasterIdLst>
  <p:sldIdLst>
    <p:sldId id="3194" r:id="rId4"/>
    <p:sldId id="3198" r:id="rId5"/>
    <p:sldId id="3203" r:id="rId6"/>
    <p:sldId id="3208" r:id="rId7"/>
    <p:sldId id="3215" r:id="rId9"/>
    <p:sldId id="3218" r:id="rId10"/>
    <p:sldId id="3221" r:id="rId11"/>
    <p:sldId id="3225" r:id="rId12"/>
    <p:sldId id="3232" r:id="rId14"/>
    <p:sldId id="3235" r:id="rId15"/>
    <p:sldId id="3238" r:id="rId16"/>
    <p:sldId id="3242" r:id="rId17"/>
    <p:sldId id="3249" r:id="rId19"/>
    <p:sldId id="3252" r:id="rId20"/>
    <p:sldId id="3255" r:id="rId21"/>
    <p:sldId id="3259" r:id="rId22"/>
    <p:sldId id="3266" r:id="rId24"/>
    <p:sldId id="3269" r:id="rId25"/>
    <p:sldId id="3272" r:id="rId26"/>
    <p:sldId id="3276" r:id="rId27"/>
    <p:sldId id="3283" r:id="rId29"/>
    <p:sldId id="3286" r:id="rId30"/>
    <p:sldId id="3289" r:id="rId31"/>
    <p:sldId id="3293" r:id="rId32"/>
    <p:sldId id="3300" r:id="rId34"/>
    <p:sldId id="3303" r:id="rId35"/>
    <p:sldId id="3306" r:id="rId36"/>
    <p:sldId id="330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895" r:id="rId1"/>
    <p:sldLayoutId id="2147489896" r:id="rId2"/>
    <p:sldLayoutId id="2147489897" r:id="rId3"/>
    <p:sldLayoutId id="2147489898" r:id="rId4"/>
    <p:sldLayoutId id="2147489899" r:id="rId5"/>
    <p:sldLayoutId id="2147489900" r:id="rId6"/>
    <p:sldLayoutId id="2147489901" r:id="rId7"/>
    <p:sldLayoutId id="2147489902" r:id="rId8"/>
    <p:sldLayoutId id="2147489903" r:id="rId9"/>
    <p:sldLayoutId id="2147489904" r:id="rId10"/>
    <p:sldLayoutId id="214748990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932" r:id="rId1"/>
    <p:sldLayoutId id="2147489933" r:id="rId2"/>
    <p:sldLayoutId id="2147489934" r:id="rId3"/>
    <p:sldLayoutId id="2147489935" r:id="rId4"/>
    <p:sldLayoutId id="2147489936" r:id="rId5"/>
    <p:sldLayoutId id="2147489937" r:id="rId6"/>
    <p:sldLayoutId id="2147489938" r:id="rId7"/>
    <p:sldLayoutId id="2147489939" r:id="rId8"/>
    <p:sldLayoutId id="2147489940" r:id="rId9"/>
    <p:sldLayoutId id="2147489941" r:id="rId10"/>
    <p:sldLayoutId id="214748994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tags" Target="../tags/tag153.xml"/><Relationship Id="rId22" Type="http://schemas.openxmlformats.org/officeDocument/2006/relationships/tags" Target="../tags/tag154.xml"/><Relationship Id="rId23" Type="http://schemas.openxmlformats.org/officeDocument/2006/relationships/tags" Target="../tags/tag155.xml"/><Relationship Id="rId24" Type="http://schemas.openxmlformats.org/officeDocument/2006/relationships/tags" Target="../tags/tag156.xml"/><Relationship Id="rId25" Type="http://schemas.openxmlformats.org/officeDocument/2006/relationships/tags" Target="../tags/tag157.xml"/><Relationship Id="rId26" Type="http://schemas.openxmlformats.org/officeDocument/2006/relationships/tags" Target="../tags/tag158.xml"/><Relationship Id="rId27" Type="http://schemas.openxmlformats.org/officeDocument/2006/relationships/tags" Target="../tags/tag159.xml"/><Relationship Id="rId28" Type="http://schemas.openxmlformats.org/officeDocument/2006/relationships/tags" Target="../tags/tag160.xml"/><Relationship Id="rId29" Type="http://schemas.openxmlformats.org/officeDocument/2006/relationships/tags" Target="../tags/tag161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tags" Target="../tags/tag256.xml"/><Relationship Id="rId22" Type="http://schemas.openxmlformats.org/officeDocument/2006/relationships/tags" Target="../tags/tag257.xml"/><Relationship Id="rId23" Type="http://schemas.openxmlformats.org/officeDocument/2006/relationships/tags" Target="../tags/tag258.xml"/><Relationship Id="rId24" Type="http://schemas.openxmlformats.org/officeDocument/2006/relationships/tags" Target="../tags/tag259.xml"/><Relationship Id="rId25" Type="http://schemas.openxmlformats.org/officeDocument/2006/relationships/tags" Target="../tags/tag260.xml"/><Relationship Id="rId26" Type="http://schemas.openxmlformats.org/officeDocument/2006/relationships/tags" Target="../tags/tag261.xml"/><Relationship Id="rId27" Type="http://schemas.openxmlformats.org/officeDocument/2006/relationships/tags" Target="../tags/tag262.xml"/><Relationship Id="rId28" Type="http://schemas.openxmlformats.org/officeDocument/2006/relationships/tags" Target="../tags/tag263.xml"/><Relationship Id="rId29" Type="http://schemas.openxmlformats.org/officeDocument/2006/relationships/tags" Target="../tags/tag264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tags" Target="../tags/tag327.xml"/><Relationship Id="rId22" Type="http://schemas.openxmlformats.org/officeDocument/2006/relationships/tags" Target="../tags/tag328.xml"/><Relationship Id="rId23" Type="http://schemas.openxmlformats.org/officeDocument/2006/relationships/tags" Target="../tags/tag329.xml"/><Relationship Id="rId24" Type="http://schemas.openxmlformats.org/officeDocument/2006/relationships/tags" Target="../tags/tag330.xml"/><Relationship Id="rId25" Type="http://schemas.openxmlformats.org/officeDocument/2006/relationships/tags" Target="../tags/tag331.xml"/><Relationship Id="rId26" Type="http://schemas.openxmlformats.org/officeDocument/2006/relationships/tags" Target="../tags/tag332.xml"/><Relationship Id="rId27" Type="http://schemas.openxmlformats.org/officeDocument/2006/relationships/tags" Target="../tags/tag333.xml"/><Relationship Id="rId28" Type="http://schemas.openxmlformats.org/officeDocument/2006/relationships/tags" Target="../tags/tag334.xml"/><Relationship Id="rId29" Type="http://schemas.openxmlformats.org/officeDocument/2006/relationships/tags" Target="../tags/tag335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企业管理与全球化趋势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全球化趋势对企业管理的挑战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企业管理应对全球化趋势的策略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全球化趋势下的企业管理发展趋势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案例分析：成功企业的全球化管理实践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优化资源配置：合理分配人力、物力、财力等资源，提高资源利用效率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创新管理理念：树立现代企业管理理念，注重以人为本、团队合作、持续创新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强化风险管理：建立健全风险管理体系，提高企业应对风险的能力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提升品牌形象：加强品牌建设，提高企业知名度和美誉度，增强市场竞争力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0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促进企业可持续发展：企业管理能够确保企业在追求经济效益的同时，注重环境保护、社会责任等方面，实现可持续发展。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增强企业风险应对能力：企业管理能够建立健全的风险管理体系，帮助企业有效应对各种风险和挑战，确保企业的稳定发展。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提升企业竞争力：有效的企业管理能够提高企业的生产效率、降低成本、优化资源配置，从而增强企业的市场竞争力。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增强企业创新能力：企业管理能够激发员工的创新精神，推动企业不断进行技术、产品和服务的创新，保持竞争优势。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增强企业创新能力</a:t>
            </a:r>
            <a:endParaRPr altLang="en-US" lang="zh-CN"/>
          </a:p>
        </p:txBody>
      </p:sp>
      <p:sp>
        <p:nvSpPr>
          <p:cNvPr id="10490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培养创新人才：建立完善的人才培养机制，提高员工的专业素质和创新能力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建立创新激励机制：设立创新奖励制度，激发员工的创新热情和积极性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加大研发投入：增加研发经费投入，提高企业的技术水平和创新能力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鼓励创新思维：鼓励员工提出新想法、新思路，营造开放、包容的创新氛围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全球化趋势对企业管理的挑战</a:t>
            </a:r>
            <a:endParaRPr altLang="en-US" dirty="0" lang="zh-CN"/>
          </a:p>
        </p:txBody>
      </p:sp>
      <p:sp>
        <p:nvSpPr>
          <p:cNvPr id="10491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全球化竞争压力</a:t>
            </a:r>
            <a:endParaRPr altLang="en-US" lang="zh-CN"/>
          </a:p>
        </p:txBody>
      </p:sp>
      <p:sp>
        <p:nvSpPr>
          <p:cNvPr id="10492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跨国公司的扩张和并购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来自全球各地的竞争对手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快速变化的市场需求和技术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国际贸易和投资的不确定性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跨国文化差异</a:t>
            </a:r>
            <a:endParaRPr altLang="en-US" lang="zh-CN"/>
          </a:p>
        </p:txBody>
      </p:sp>
      <p:sp>
        <p:nvSpPr>
          <p:cNvPr id="10493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文化差异对企业管理的挑战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跨国文化冲突与融合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跨文化沟通技巧与策略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全球化趋势下的企业文化建设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法律法规差异</a:t>
            </a:r>
            <a:endParaRPr altLang="en-US" lang="zh-CN"/>
          </a:p>
        </p:txBody>
      </p:sp>
      <p:sp>
        <p:nvSpPr>
          <p:cNvPr id="10493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法律法规差异对企业经营和决策的影响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不同国家或地区的法律法规存在差异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跨国企业需要遵守不同国家的法律法规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企业如何应对不同国家的法律法规挑战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企业管理应对全球化趋势的策略</a:t>
            </a:r>
            <a:endParaRPr altLang="en-US" dirty="0" lang="zh-CN"/>
          </a:p>
        </p:txBody>
      </p:sp>
      <p:sp>
        <p:nvSpPr>
          <p:cNvPr id="10494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建立全球化战略思维</a:t>
            </a:r>
            <a:endParaRPr altLang="en-US" lang="zh-CN"/>
          </a:p>
        </p:txBody>
      </p:sp>
      <p:sp>
        <p:nvSpPr>
          <p:cNvPr id="10495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了解全球市场和消费者需求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制定全球化战略和目标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建立全球化的组织结构和运营模式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培养全球化的人才和团队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加强跨文化沟通与合作</a:t>
            </a:r>
            <a:endParaRPr altLang="en-US" lang="zh-CN"/>
          </a:p>
        </p:txBody>
      </p:sp>
      <p:sp>
        <p:nvSpPr>
          <p:cNvPr id="10495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促进文化交流：举办文化交流活动，增进不同文化之间的了解和信任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建立合作机制：与不同文化背景的企业建立合作关系，共同应对全球化挑战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建立跨文化沟通机制：制定明确的沟通流程和规范，确保信息畅通无阻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培养跨文化意识：加强员工对不同文化的认识和理解，提高跨文化沟通能力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遵守国际法律法规</a:t>
            </a:r>
            <a:endParaRPr altLang="en-US" lang="zh-CN"/>
          </a:p>
        </p:txBody>
      </p:sp>
      <p:sp>
        <p:nvSpPr>
          <p:cNvPr id="10496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了解并遵守国际法律法规，确保企业合法经营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加强与国际合作伙伴的沟通和协作，共同遵守法律法规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积极应对国际法律变化，及时调整企业战略和业务模式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建立完善的内部法律合规体系，加强员工法律意识培训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全球化趋势下的企业管理发展趋势</a:t>
            </a:r>
            <a:endParaRPr altLang="en-US" dirty="0" lang="zh-CN"/>
          </a:p>
        </p:txBody>
      </p:sp>
      <p:sp>
        <p:nvSpPr>
          <p:cNvPr id="10497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</a:t>
            </a:r>
            <a:endParaRPr altLang="en-US" lang="zh-CN"/>
          </a:p>
        </p:txBody>
      </p:sp>
      <p:sp>
        <p:nvSpPr>
          <p:cNvPr id="10497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数字化转型的定义和重要性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数字化转型的背景和驱动力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数字化转型的关键技术和应用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9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数字化转型对企业管理的挑战和机遇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智能化升级</a:t>
            </a:r>
            <a:endParaRPr altLang="en-US" lang="zh-CN"/>
          </a:p>
        </p:txBody>
      </p:sp>
      <p:sp>
        <p:nvSpPr>
          <p:cNvPr id="104983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智能化升级的实践案例：国内外知名企业智能化升级的成功经验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智能化升级的未来展望：未来企业管理智能化升级的趋势和挑战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智能化技术应用：人工智能、大数据、云计算等技术在企业管理中的应用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智能化升级的必要性：提高企业管理效率、降低成本、增强企业竞争力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绿色化发展</a:t>
            </a:r>
            <a:endParaRPr altLang="en-US" lang="zh-CN"/>
          </a:p>
        </p:txBody>
      </p:sp>
      <p:sp>
        <p:nvSpPr>
          <p:cNvPr id="10498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环保意识提升：企业越来越注重环保和可持续发展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绿色生产：采用环保材料和生产方式，减少对环境的影响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绿色供应链：与供应商合作，共同推动绿色供应链的发展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绿色营销：推广环保产品和服务，吸引更多消费者关注和购买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案例分析：成功企业的全球化管理实践</a:t>
            </a:r>
            <a:endParaRPr altLang="en-US" dirty="0" lang="zh-CN"/>
          </a:p>
        </p:txBody>
      </p:sp>
      <p:sp>
        <p:nvSpPr>
          <p:cNvPr id="10499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华为的全球化战略</a:t>
            </a:r>
            <a:endParaRPr altLang="en-US" lang="zh-CN"/>
          </a:p>
        </p:txBody>
      </p:sp>
      <p:sp>
        <p:nvSpPr>
          <p:cNvPr id="10500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全球化背景：全球化的趋势和挑战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华为的全球化挑战与应对：面临的挑战以及应对策略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华为的全球化实践：在各个市场的表现和成功案例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华为的全球化战略：市场定位、产品策略、合作伙伴等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阿里巴巴的数字化转型</a:t>
            </a:r>
            <a:endParaRPr altLang="en-US" lang="zh-CN"/>
          </a:p>
        </p:txBody>
      </p:sp>
      <p:sp>
        <p:nvSpPr>
          <p:cNvPr id="10501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数字化转型成果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数字化转型战略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特斯拉的智能化升级</a:t>
            </a:r>
            <a:endParaRPr altLang="en-US" lang="zh-CN"/>
          </a:p>
        </p:txBody>
      </p:sp>
      <p:sp>
        <p:nvSpPr>
          <p:cNvPr id="10501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智能化升级背景：随着科技的发展，智能化升级成为企业提高竞争力的重要手段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特斯拉的智能化升级实践：通过引入先进的智能化技术，提高生产效率、降低成本、优化供应链管理等方面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智能化升级对特斯拉的影响：提高了产品质量、增强了市场竞争力、推动了企业可持续发展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特斯拉的智能化升级经验启示：企业应积极拥抱智能化升级，加强技术创新和人才培养，以适应全球化趋势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2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企业管理与全球化趋势的紧密联系</a:t>
            </a:r>
            <a:endParaRPr altLang="en-US" lang="zh-CN"/>
          </a:p>
        </p:txBody>
      </p:sp>
      <p:sp>
        <p:nvSpPr>
          <p:cNvPr id="10502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全球化趋势对企业管理的影响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企业管理在全球化趋势下的挑战与机遇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企业管理与全球化趋势的融合与创新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2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未来企业管理与全球化趋势的发展趋势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企业应积极应对全球化挑战并把握发展机遇</a:t>
            </a:r>
            <a:endParaRPr altLang="en-US" lang="zh-CN"/>
          </a:p>
        </p:txBody>
      </p:sp>
      <p:sp>
        <p:nvSpPr>
          <p:cNvPr id="10503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加强技术创新和人才培养，提升企业核心竞争力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积极参与国际合作与交流，推动全球经济发展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全球化趋势不可逆转，企业应积极应对挑战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把握发展机遇，拓展国际市场，提高竞争力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100000"/>
          </a:bodyPr>
          <a:p>
            <a:r>
              <a:rPr altLang="en-US" lang="zh-CN"/>
              <a:t>未来企业管理将更加注重创新、数字化和可持续发展</a:t>
            </a:r>
            <a:endParaRPr altLang="en-US" lang="zh-CN"/>
          </a:p>
        </p:txBody>
      </p:sp>
      <p:sp>
        <p:nvSpPr>
          <p:cNvPr id="105038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9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创新将成为企业管理的核心：随着科技的不断进步，企业需要不断创新以适应市场的变化和满足消费者的需求。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9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9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数字化将成为企业管理的关键：数字化技术可以提高企业的效率和竞争力，同时也可以帮助企业更好地了解市场和消费者。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0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可持续发展将成为企业管理的重要目标：随着环保意识的提高，企业需要更加注重可持续发展，以实现经济、社会和环境的和谐发展。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0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1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企业管理需要更加注重人才培养：随着市场竞争的加剧，企业需要更加注重人才培养和引进，以提高企业的整体素质和竞争力。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4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4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5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5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95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2023-12-19T07:03:38Z</dcterms:created>
  <dcterms:modified xsi:type="dcterms:W3CDTF">2023-12-19T07:03:38Z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11d27d4d69464afb9d2fa1d681916bf9_21</vt:lpwstr>
  </property>
</Properties>
</file>