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767" r:id="rId1"/>
    <p:sldMasterId id="2147497804" r:id="rId2"/>
  </p:sldMasterIdLst>
  <p:notesMasterIdLst>
    <p:notesMasterId r:id="rId3"/>
  </p:notesMasterIdLst>
  <p:sldIdLst>
    <p:sldId id="6983" r:id="rId4"/>
    <p:sldId id="6987" r:id="rId5"/>
    <p:sldId id="6992" r:id="rId6"/>
    <p:sldId id="6997" r:id="rId7"/>
    <p:sldId id="7004" r:id="rId9"/>
    <p:sldId id="7007" r:id="rId10"/>
    <p:sldId id="7010" r:id="rId11"/>
    <p:sldId id="7013" r:id="rId12"/>
    <p:sldId id="7017" r:id="rId13"/>
    <p:sldId id="7024" r:id="rId15"/>
    <p:sldId id="7027" r:id="rId16"/>
    <p:sldId id="7030" r:id="rId17"/>
    <p:sldId id="7033" r:id="rId18"/>
    <p:sldId id="7037" r:id="rId19"/>
    <p:sldId id="7044" r:id="rId21"/>
    <p:sldId id="7047" r:id="rId22"/>
    <p:sldId id="7050" r:id="rId23"/>
    <p:sldId id="7053" r:id="rId24"/>
    <p:sldId id="7057" r:id="rId25"/>
    <p:sldId id="7064" r:id="rId27"/>
    <p:sldId id="7067" r:id="rId28"/>
    <p:sldId id="7070" r:id="rId29"/>
    <p:sldId id="7073" r:id="rId30"/>
    <p:sldId id="70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768" r:id="rId1"/>
    <p:sldLayoutId id="2147497769" r:id="rId2"/>
    <p:sldLayoutId id="2147497770" r:id="rId3"/>
    <p:sldLayoutId id="2147497771" r:id="rId4"/>
    <p:sldLayoutId id="2147497772" r:id="rId5"/>
    <p:sldLayoutId id="2147497773" r:id="rId6"/>
    <p:sldLayoutId id="2147497774" r:id="rId7"/>
    <p:sldLayoutId id="2147497775" r:id="rId8"/>
    <p:sldLayoutId id="2147497776" r:id="rId9"/>
    <p:sldLayoutId id="2147497777" r:id="rId10"/>
    <p:sldLayoutId id="21474977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05" r:id="rId1"/>
    <p:sldLayoutId id="2147497806" r:id="rId2"/>
    <p:sldLayoutId id="2147497807" r:id="rId3"/>
    <p:sldLayoutId id="2147497808" r:id="rId4"/>
    <p:sldLayoutId id="2147497809" r:id="rId5"/>
    <p:sldLayoutId id="2147497810" r:id="rId6"/>
    <p:sldLayoutId id="2147497811" r:id="rId7"/>
    <p:sldLayoutId id="2147497812" r:id="rId8"/>
    <p:sldLayoutId id="2147497813" r:id="rId9"/>
    <p:sldLayoutId id="2147497814" r:id="rId10"/>
    <p:sldLayoutId id="21474978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tags" Target="../tags/tag129.xml"/><Relationship Id="rId18" Type="http://schemas.openxmlformats.org/officeDocument/2006/relationships/tags" Target="../tags/tag130.xml"/><Relationship Id="rId19" Type="http://schemas.openxmlformats.org/officeDocument/2006/relationships/tags" Target="../tags/tag131.xml"/><Relationship Id="rId20" Type="http://schemas.openxmlformats.org/officeDocument/2006/relationships/tags" Target="../tags/tag132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tags" Target="../tags/tag167.xml"/><Relationship Id="rId18" Type="http://schemas.openxmlformats.org/officeDocument/2006/relationships/tags" Target="../tags/tag168.xml"/><Relationship Id="rId19" Type="http://schemas.openxmlformats.org/officeDocument/2006/relationships/tags" Target="../tags/tag169.xml"/><Relationship Id="rId20" Type="http://schemas.openxmlformats.org/officeDocument/2006/relationships/tags" Target="../tags/tag170.xml"/><Relationship Id="rId21" Type="http://schemas.openxmlformats.org/officeDocument/2006/relationships/tags" Target="../tags/tag171.xml"/><Relationship Id="rId22" Type="http://schemas.openxmlformats.org/officeDocument/2006/relationships/tags" Target="../tags/tag172.xml"/><Relationship Id="rId23" Type="http://schemas.openxmlformats.org/officeDocument/2006/relationships/tags" Target="../tags/tag173.xml"/><Relationship Id="rId24" Type="http://schemas.openxmlformats.org/officeDocument/2006/relationships/tags" Target="../tags/tag174.xml"/><Relationship Id="rId25" Type="http://schemas.openxmlformats.org/officeDocument/2006/relationships/tags" Target="../tags/tag175.xml"/><Relationship Id="rId26" Type="http://schemas.openxmlformats.org/officeDocument/2006/relationships/tags" Target="../tags/tag176.xml"/><Relationship Id="rId27" Type="http://schemas.openxmlformats.org/officeDocument/2006/relationships/tags" Target="../tags/tag177.xml"/><Relationship Id="rId28" Type="http://schemas.openxmlformats.org/officeDocument/2006/relationships/tags" Target="../tags/tag178.xml"/><Relationship Id="rId29" Type="http://schemas.openxmlformats.org/officeDocument/2006/relationships/tags" Target="../tags/tag179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tags" Target="../tags/tag195.xml"/><Relationship Id="rId14" Type="http://schemas.openxmlformats.org/officeDocument/2006/relationships/tags" Target="../tags/tag196.xml"/><Relationship Id="rId15" Type="http://schemas.openxmlformats.org/officeDocument/2006/relationships/tags" Target="../tags/tag197.xml"/><Relationship Id="rId16" Type="http://schemas.openxmlformats.org/officeDocument/2006/relationships/tags" Target="../tags/tag198.xml"/><Relationship Id="rId17" Type="http://schemas.openxmlformats.org/officeDocument/2006/relationships/tags" Target="../tags/tag199.xml"/><Relationship Id="rId18" Type="http://schemas.openxmlformats.org/officeDocument/2006/relationships/tags" Target="../tags/tag200.xml"/><Relationship Id="rId19" Type="http://schemas.openxmlformats.org/officeDocument/2006/relationships/tags" Target="../tags/tag201.xml"/><Relationship Id="rId20" Type="http://schemas.openxmlformats.org/officeDocument/2006/relationships/tags" Target="../tags/tag202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2024年金融工作总结与展望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2024年金融工作总结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金融行业发展趋势分析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2025年金融工作展望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具体工作措施与建议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2024年金融工作总结</a:t>
            </a:r>
            <a:endParaRPr altLang="en-US" dirty="0" lang="zh-CN"/>
          </a:p>
        </p:txBody>
      </p:sp>
      <p:sp>
        <p:nvSpPr>
          <p:cNvPr id="1048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总体工作回顾</a:t>
            </a:r>
            <a:endParaRPr altLang="en-US" lang="zh-CN"/>
          </a:p>
        </p:txBody>
      </p:sp>
      <p:sp>
        <p:nvSpPr>
          <p:cNvPr id="10489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2024年金融工作目标与任务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金融市场运行情况及特点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金融机构改革与发展情况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各项金融政策及实施情况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重要成果与亮点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金融行业规模持续扩大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金融市场改革取得重要进展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金融服务实体经济能力不断提升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金融监管体系进一步完善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遇到的问题与挑战</a:t>
            </a:r>
            <a:endParaRPr altLang="en-US" lang="zh-CN"/>
          </a:p>
        </p:txBody>
      </p:sp>
      <p:sp>
        <p:nvSpPr>
          <p:cNvPr id="104910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技术变革带来的影响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监管政策调整带来的挑战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金融市场波动加剧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全球经济不确定性增加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1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2024年金融工作的成绩和亮点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2024年金融工作的改进方向和措施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2024年金融工作的经验和教训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2024年金融工作的不足和问题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金融行业发展趋势分析</a:t>
            </a:r>
            <a:endParaRPr altLang="en-US" dirty="0" lang="zh-CN"/>
          </a:p>
        </p:txBody>
      </p:sp>
      <p:sp>
        <p:nvSpPr>
          <p:cNvPr id="10492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宏观经济环境对金融行业的影响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财政政策对金融行业的影响：财政政策调整对金融市场、金融机构、金融产品等方面的影响。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宏观经济环境概述：包括经济增长、通货膨胀、利率、汇率等宏观经济指标对金融行业的影响。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货币政策对金融行业的影响：货币政策调整对金融市场、金融机构、金融产品等方面的影响。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国际贸易环境对金融行业的影响：国际贸易形势变化对金融市场、金融机构、金融产品等方面的影响。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科技发展对金融行业的影响：科技发展对金融行业带来的机遇和挑战，如互联网金融、区块链技术等。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金融科技发展对行业的影响</a:t>
            </a:r>
            <a:endParaRPr altLang="en-US" lang="zh-CN"/>
          </a:p>
        </p:txBody>
      </p:sp>
      <p:sp>
        <p:nvSpPr>
          <p:cNvPr id="10493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金融科技的定义和范围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金融科技的发展历程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金融科技对金融行业的影响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未来金融科技的发展趋势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客户需求变化对行业的影响</a:t>
            </a:r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客户需求多元化：随着金融市场的不断发展和金融产品的不断创新，客户对金融产品的需求也日益多元化，包括投资、保险、贷款、理财等多个方面。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客户需求个性化：客户对金融产品的需求也越来越个性化，他们希望根据自己的风险偏好、投资目标、资金状况等因素来定制适合自己的金融产品。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客户需求便捷化：随着互联网技术的发展，客户对金融服务的便捷性要求也越来越高，他们希望通过手机、电脑等终端随时随地地享受金融服务。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客户需求安全化：客户对金融产品的安全性要求也越来越高，他们希望金融机构能够提供更加安全、可靠的服务，保障自己的资金安全。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行业竞争格局与市场趋势分析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金融行业发展趋势概述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行业竞争格局分析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2025年金融工作展望</a:t>
            </a:r>
            <a:endParaRPr altLang="en-US" dirty="0" lang="zh-CN"/>
          </a:p>
        </p:txBody>
      </p:sp>
      <p:sp>
        <p:nvSpPr>
          <p:cNvPr id="10495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总体发展目标与规划</a:t>
            </a:r>
            <a:endParaRPr altLang="en-US" lang="zh-CN"/>
          </a:p>
        </p:txBody>
      </p:sp>
      <p:sp>
        <p:nvSpPr>
          <p:cNvPr id="10496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总体发展目标：实现金融业高质量发展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规划内容：加强金融监管，防范金融风险；推动金融创新，提升服务实体经济能力；加强金融基础设施建设，提高金融市场运行效率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具体措施：加强金融监管，完善监管体系；推动金融创新，鼓励金融机构开展数字化转型；加强金融基础设施建设，提高金融市场运行效率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实施计划：制定详细实施计划，明确责任分工和时间节点；加强监督和评估，确保实施效果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业务拓展与创新计划</a:t>
            </a:r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拓展新业务领域：研究市场需求，开发新的金融产品和服务，拓展市场份额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加强科技创新：加大科技投入，提高金融科技水平，提升金融服务效率和客户体验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培养人才队伍：加强人才培养和引进，建立一支高素质、专业化的金融人才队伍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强化风险管理：加强风险管理和内部控制，确保业务稳健发展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风险防范与控制策略</a:t>
            </a:r>
            <a:endParaRPr altLang="en-US" lang="zh-CN"/>
          </a:p>
        </p:txBody>
      </p:sp>
      <p:sp>
        <p:nvSpPr>
          <p:cNvPr id="10497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风险识别与评估：建立完善的风险识别和评估机制，及时发现潜在风险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风险防范措施：采取有效的防范措施，降低风险发生的概率和影响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风险控制策略：制定针对性的控制策略，确保风险得到有效控制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风险监控与报告：建立风险监控机制，定期报告风险状况，及时调整防范措施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人才培养与团队建设方案</a:t>
            </a:r>
            <a:endParaRPr altLang="en-US" lang="zh-CN"/>
          </a:p>
        </p:txBody>
      </p:sp>
      <p:sp>
        <p:nvSpPr>
          <p:cNvPr id="10497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人才培养：制定完善的人才培养计划，提高员工的专业素质和综合能力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团队建设：加强团队沟通与协作，提高团队凝聚力和执行力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激励机制：建立科学的激励机制，激发员工的积极性和创造力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企业文化：培育积极向上的企业文化，增强员工的归属感和忠诚度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具体工作措施与建议</a:t>
            </a:r>
            <a:endParaRPr altLang="en-US" dirty="0" lang="zh-CN"/>
          </a:p>
        </p:txBody>
      </p:sp>
      <p:sp>
        <p:nvSpPr>
          <p:cNvPr id="10498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提高金融服务质量与效率的措施</a:t>
            </a:r>
            <a:endParaRPr altLang="en-US" lang="zh-CN"/>
          </a:p>
        </p:txBody>
      </p:sp>
      <p:sp>
        <p:nvSpPr>
          <p:cNvPr id="10499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优化金融服务流程：简化业务流程，提高服务效率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完善金融监管体系：加强监管力度，保障金融市场稳定运行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强化金融人才培养：加强人才队伍建设，提高金融服务专业化水平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加强金融科技创新：运用科技手段，提升金融服务智能化水平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加强金融监管与合规管理的建议</a:t>
            </a:r>
            <a:endParaRPr altLang="en-US" lang="zh-CN"/>
          </a:p>
        </p:txBody>
      </p:sp>
      <p:sp>
        <p:nvSpPr>
          <p:cNvPr id="10499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完善金融监管体系：建立健全金融监管制度，加强监管力度，确保金融市场的稳定和公平。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强化风险评估与预警：建立完善的风险评估和预警机制，及时发现和处置潜在的金融风险。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加强国际合作与交流：积极参与国际金融监管合作与交流，学习借鉴先进经验和做法，提高我国金融监管水平。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提高合规意识：加强金融机构和从业人员的合规意识，提高合规水平，防范金融风险。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推动金融科技应用的策略与路径</a:t>
            </a:r>
            <a:endParaRPr altLang="en-US" lang="zh-CN"/>
          </a:p>
        </p:txBody>
      </p:sp>
      <p:sp>
        <p:nvSpPr>
          <p:cNvPr id="105006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推动金融科技与实体经济融合：促进金融科技与实体经济的深度融合，提高金融服务实体经济的能力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制定金融科技发展战略：明确金融科技的发展目标、重点领域和实施路径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加强金融科技创新：加大科技研发投入，推动金融科技创新，提高金融科技水平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加强金融科技监管：建立健全金融科技监管体系，保障金融科技的健康有序发展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加强金融科技人才培养：加强金融科技人才的培养和引进，为金融科技发展提供人才保障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加强行业合作与交流的途径与平台建设</a:t>
            </a:r>
            <a:endParaRPr altLang="en-US" lang="zh-CN"/>
          </a:p>
        </p:txBody>
      </p:sp>
      <p:sp>
        <p:nvSpPr>
          <p:cNvPr id="10501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建立行业合作机制：加强金融机构之间的合作，共同应对市场风险和挑战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推动技术创新：加强金融科技的合作与创新，提升金融行业的整体水平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共享信息与资源：通过信息共享和资源整合，提高金融机构的效率和竞争力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搭建交流平台：通过研讨会、论坛等活动，促进金融机构之间的交流与合作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1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1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2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2023-12-17T10:14:38Z</dcterms:created>
  <dcterms:modified xsi:type="dcterms:W3CDTF">2023-12-17T10:14:38Z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5a517321e7574c36a4cb2b3de5e44391_21</vt:lpwstr>
  </property>
</Properties>
</file>