
<file path=[Content_Types].xml><?xml version="1.0" encoding="utf-8"?>
<Types xmlns="http://schemas.openxmlformats.org/package/2006/content-types">
  <Default Extension="xlsx" ContentType="application/vnd.openxmlformats-officedocument.spreadsheetml.sheet"/>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10"/>
  </p:notesMasterIdLst>
  <p:handoutMasterIdLst>
    <p:handoutMasterId r:id="rId64"/>
  </p:handoutMasterIdLst>
  <p:sldIdLst>
    <p:sldId id="6922" r:id="rId5"/>
    <p:sldId id="7030" r:id="rId6"/>
    <p:sldId id="7261" r:id="rId7"/>
    <p:sldId id="7086" r:id="rId8"/>
    <p:sldId id="7258" r:id="rId9"/>
    <p:sldId id="7161" r:id="rId11"/>
    <p:sldId id="7162" r:id="rId12"/>
    <p:sldId id="7247" r:id="rId13"/>
    <p:sldId id="6974" r:id="rId14"/>
    <p:sldId id="6976" r:id="rId15"/>
    <p:sldId id="7316" r:id="rId16"/>
    <p:sldId id="6982" r:id="rId17"/>
    <p:sldId id="7248" r:id="rId18"/>
    <p:sldId id="7260" r:id="rId19"/>
    <p:sldId id="7249" r:id="rId20"/>
    <p:sldId id="7250" r:id="rId21"/>
    <p:sldId id="7153" r:id="rId22"/>
    <p:sldId id="7156" r:id="rId23"/>
    <p:sldId id="7208" r:id="rId24"/>
    <p:sldId id="7152" r:id="rId25"/>
    <p:sldId id="7154" r:id="rId26"/>
    <p:sldId id="7157" r:id="rId27"/>
    <p:sldId id="7155" r:id="rId28"/>
    <p:sldId id="6887" r:id="rId29"/>
    <p:sldId id="6884" r:id="rId30"/>
    <p:sldId id="6894" r:id="rId31"/>
    <p:sldId id="6897" r:id="rId32"/>
    <p:sldId id="6895" r:id="rId33"/>
    <p:sldId id="6983" r:id="rId34"/>
    <p:sldId id="6898" r:id="rId35"/>
    <p:sldId id="7257" r:id="rId36"/>
    <p:sldId id="7255" r:id="rId37"/>
    <p:sldId id="7256" r:id="rId38"/>
    <p:sldId id="6910" r:id="rId39"/>
    <p:sldId id="6841" r:id="rId40"/>
    <p:sldId id="6842" r:id="rId41"/>
    <p:sldId id="7035" r:id="rId42"/>
    <p:sldId id="7036" r:id="rId43"/>
    <p:sldId id="7037" r:id="rId44"/>
    <p:sldId id="7034" r:id="rId45"/>
    <p:sldId id="6851" r:id="rId46"/>
    <p:sldId id="7253" r:id="rId47"/>
    <p:sldId id="7254" r:id="rId48"/>
    <p:sldId id="7251" r:id="rId49"/>
    <p:sldId id="7252" r:id="rId50"/>
    <p:sldId id="6856" r:id="rId51"/>
    <p:sldId id="6860" r:id="rId52"/>
    <p:sldId id="6861" r:id="rId53"/>
    <p:sldId id="6862" r:id="rId54"/>
    <p:sldId id="6863" r:id="rId55"/>
    <p:sldId id="6864" r:id="rId56"/>
    <p:sldId id="6865" r:id="rId57"/>
    <p:sldId id="6866" r:id="rId58"/>
    <p:sldId id="6867" r:id="rId59"/>
    <p:sldId id="6868" r:id="rId60"/>
    <p:sldId id="6869" r:id="rId61"/>
    <p:sldId id="7259" r:id="rId62"/>
    <p:sldId id="6877" r:id="rId63"/>
  </p:sldIdLst>
  <p:sldSz cx="9359900" cy="5867400"/>
  <p:notesSz cx="7099300" cy="10234295"/>
  <p:defaultTextStyle>
    <a:defPPr>
      <a:defRPr lang="zh-CN"/>
    </a:defPPr>
    <a:lvl1pPr marL="0" lvl="0" indent="0" algn="l" defTabSz="91440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微软雅黑" panose="020B0503020204020204" pitchFamily="34" charset="-122"/>
      </a:defRPr>
    </a:lvl1pPr>
    <a:lvl2pPr marL="457200" lvl="1" indent="0" algn="l" defTabSz="91440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微软雅黑" panose="020B0503020204020204" pitchFamily="34" charset="-122"/>
      </a:defRPr>
    </a:lvl2pPr>
    <a:lvl3pPr marL="914400" lvl="2" indent="0" algn="l" defTabSz="91440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微软雅黑" panose="020B0503020204020204" pitchFamily="34" charset="-122"/>
      </a:defRPr>
    </a:lvl3pPr>
    <a:lvl4pPr marL="1371600" lvl="3" indent="0" algn="l" defTabSz="91440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微软雅黑" panose="020B0503020204020204" pitchFamily="34" charset="-122"/>
      </a:defRPr>
    </a:lvl4pPr>
    <a:lvl5pPr marL="1828800" lvl="4" indent="0" algn="l" defTabSz="91440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微软雅黑" panose="020B0503020204020204" pitchFamily="34" charset="-122"/>
      </a:defRPr>
    </a:lvl5pPr>
    <a:lvl6pPr marL="2286000" lvl="5" indent="0" algn="l" defTabSz="91440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微软雅黑" panose="020B0503020204020204" pitchFamily="34" charset="-122"/>
      </a:defRPr>
    </a:lvl6pPr>
    <a:lvl7pPr marL="2743200" lvl="6" indent="0" algn="l" defTabSz="91440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微软雅黑" panose="020B0503020204020204" pitchFamily="34" charset="-122"/>
      </a:defRPr>
    </a:lvl7pPr>
    <a:lvl8pPr marL="3200400" lvl="7" indent="0" algn="l" defTabSz="91440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微软雅黑" panose="020B0503020204020204" pitchFamily="34" charset="-122"/>
      </a:defRPr>
    </a:lvl8pPr>
    <a:lvl9pPr marL="3657600" lvl="8" indent="0" algn="l" defTabSz="91440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微软雅黑" panose="020B0503020204020204" pitchFamily="34"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FF0000"/>
    <a:srgbClr val="CC3300"/>
    <a:srgbClr val="D0D8E8"/>
    <a:srgbClr val="008000"/>
    <a:srgbClr val="0000FF"/>
    <a:srgbClr val="33CCFF"/>
    <a:srgbClr val="0008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750"/>
    <p:restoredTop sz="94660"/>
  </p:normalViewPr>
  <p:slideViewPr>
    <p:cSldViewPr snapToObjects="1" showGuides="1">
      <p:cViewPr varScale="1">
        <p:scale>
          <a:sx n="96" d="100"/>
          <a:sy n="96" d="100"/>
        </p:scale>
        <p:origin x="-950" y="-77"/>
      </p:cViewPr>
      <p:guideLst>
        <p:guide orient="horz" pos="1966"/>
        <p:guide pos="5827"/>
      </p:guideLst>
    </p:cSldViewPr>
  </p:slideViewPr>
  <p:notesTextViewPr>
    <p:cViewPr>
      <p:scale>
        <a:sx n="100" d="100"/>
        <a:sy n="100" d="100"/>
      </p:scale>
      <p:origin x="0" y="0"/>
    </p:cViewPr>
  </p:notesTextViewPr>
  <p:sorterViewPr showFormatting="0">
    <p:cViewPr varScale="1">
      <p:scale>
        <a:sx n="100" d="100"/>
        <a:sy n="100" d="100"/>
      </p:scale>
      <p:origin x="0" y="0"/>
    </p:cViewPr>
  </p:sorterViewPr>
  <p:notesViewPr>
    <p:cSldViewPr snapToObjects="1">
      <p:cViewPr varScale="1">
        <p:scale>
          <a:sx n="58" d="100"/>
          <a:sy n="58" d="100"/>
        </p:scale>
        <p:origin x="-2886" y="-84"/>
      </p:cViewPr>
      <p:guideLst>
        <p:guide orient="horz" pos="3309"/>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7" Type="http://schemas.openxmlformats.org/officeDocument/2006/relationships/tableStyles" Target="tableStyles.xml"/><Relationship Id="rId66" Type="http://schemas.openxmlformats.org/officeDocument/2006/relationships/viewProps" Target="viewProps.xml"/><Relationship Id="rId65" Type="http://schemas.openxmlformats.org/officeDocument/2006/relationships/presProps" Target="presProps.xml"/><Relationship Id="rId64" Type="http://schemas.openxmlformats.org/officeDocument/2006/relationships/handoutMaster" Target="handoutMasters/handoutMaster1.xml"/><Relationship Id="rId63" Type="http://schemas.openxmlformats.org/officeDocument/2006/relationships/slide" Target="slides/slide58.xml"/><Relationship Id="rId62" Type="http://schemas.openxmlformats.org/officeDocument/2006/relationships/slide" Target="slides/slide57.xml"/><Relationship Id="rId61" Type="http://schemas.openxmlformats.org/officeDocument/2006/relationships/slide" Target="slides/slide56.xml"/><Relationship Id="rId60" Type="http://schemas.openxmlformats.org/officeDocument/2006/relationships/slide" Target="slides/slide55.xml"/><Relationship Id="rId6" Type="http://schemas.openxmlformats.org/officeDocument/2006/relationships/slide" Target="slides/slide2.xml"/><Relationship Id="rId59" Type="http://schemas.openxmlformats.org/officeDocument/2006/relationships/slide" Target="slides/slide54.xml"/><Relationship Id="rId58" Type="http://schemas.openxmlformats.org/officeDocument/2006/relationships/slide" Target="slides/slide53.xml"/><Relationship Id="rId57" Type="http://schemas.openxmlformats.org/officeDocument/2006/relationships/slide" Target="slides/slide52.xml"/><Relationship Id="rId56" Type="http://schemas.openxmlformats.org/officeDocument/2006/relationships/slide" Target="slides/slide51.xml"/><Relationship Id="rId55" Type="http://schemas.openxmlformats.org/officeDocument/2006/relationships/slide" Target="slides/slide50.xml"/><Relationship Id="rId54" Type="http://schemas.openxmlformats.org/officeDocument/2006/relationships/slide" Target="slides/slide49.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2400" b="1" i="0" u="none" strike="noStrike" kern="1200" spc="0" baseline="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重点行业</a:t>
            </a: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VOCS</a:t>
            </a:r>
            <a:r>
              <a:rPr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排放量</a:t>
            </a:r>
            <a:endParaRPr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系列 1</c:v>
                </c:pt>
              </c:strCache>
            </c:strRef>
          </c:tx>
          <c:spPr>
            <a:solidFill>
              <a:srgbClr val="CC3300"/>
            </a:solidFill>
            <a:ln>
              <a:noFill/>
            </a:ln>
            <a:effectLst/>
          </c:spPr>
          <c:invertIfNegative val="0"/>
          <c:dLbls>
            <c:numFmt formatCode="General" sourceLinked="1"/>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1"/>
            <c:showVal val="1"/>
            <c:showCatName val="1"/>
            <c:showSerName val="1"/>
            <c:showPercent val="1"/>
            <c:showBubbleSize val="1"/>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Sheet1!$A$2:$A$6</c:f>
              <c:strCache>
                <c:ptCount val="5"/>
                <c:pt idx="0">
                  <c:v>石油化工</c:v>
                </c:pt>
                <c:pt idx="1">
                  <c:v>煤化工</c:v>
                </c:pt>
                <c:pt idx="2">
                  <c:v>精细化工</c:v>
                </c:pt>
                <c:pt idx="3">
                  <c:v>印刷包装</c:v>
                </c:pt>
                <c:pt idx="4">
                  <c:v>喷涂</c:v>
                </c:pt>
              </c:strCache>
            </c:strRef>
          </c:cat>
          <c:val>
            <c:numRef>
              <c:f>Sheet1!$B$2:$B$6</c:f>
              <c:numCache>
                <c:formatCode>General</c:formatCode>
                <c:ptCount val="5"/>
                <c:pt idx="0">
                  <c:v>243</c:v>
                </c:pt>
                <c:pt idx="1">
                  <c:v>122</c:v>
                </c:pt>
                <c:pt idx="2">
                  <c:v>67</c:v>
                </c:pt>
                <c:pt idx="3">
                  <c:v>32</c:v>
                </c:pt>
                <c:pt idx="4">
                  <c:v>24</c:v>
                </c:pt>
              </c:numCache>
            </c:numRef>
          </c:val>
        </c:ser>
        <c:dLbls>
          <c:showLegendKey val="1"/>
          <c:showVal val="1"/>
          <c:showCatName val="1"/>
          <c:showSerName val="1"/>
          <c:showPercent val="1"/>
          <c:showBubbleSize val="1"/>
        </c:dLbls>
        <c:gapWidth val="219"/>
        <c:overlap val="-27"/>
        <c:axId val="170560128"/>
        <c:axId val="170566784"/>
      </c:barChart>
      <c:catAx>
        <c:axId val="170560128"/>
        <c:scaling>
          <c:orientation val="minMax"/>
        </c:scaling>
        <c:delete val="0"/>
        <c:axPos val="b"/>
        <c:title>
          <c:tx>
            <c:rich>
              <a:bodyPr rot="0" spcFirstLastPara="0" vertOverflow="ellipsis" vert="horz" wrap="square" anchor="ctr" anchorCtr="1"/>
              <a:lstStyle/>
              <a:p>
                <a:pPr defTabSz="914400">
                  <a:defRPr lang="zh-CN" sz="1200" b="1" i="0" u="none" strike="noStrike" kern="1200" baseline="0">
                    <a:solidFill>
                      <a:srgbClr val="00B0F0"/>
                    </a:solidFill>
                    <a:latin typeface="+mn-lt"/>
                    <a:ea typeface="+mn-ea"/>
                    <a:cs typeface="+mn-cs"/>
                  </a:defRPr>
                </a:pPr>
                <a:r>
                  <a:rPr sz="1200" b="1">
                    <a:solidFill>
                      <a:srgbClr val="00B0F0"/>
                    </a:solidFill>
                  </a:rPr>
                  <a:t>行业类别</a:t>
                </a:r>
                <a:endParaRPr sz="1200" b="1">
                  <a:solidFill>
                    <a:srgbClr val="00B0F0"/>
                  </a:solidFill>
                </a:endParaRPr>
              </a:p>
            </c:rich>
          </c:tx>
          <c:layout/>
          <c:overlay val="0"/>
          <c:spPr>
            <a:noFill/>
            <a:ln>
              <a:noFill/>
            </a:ln>
            <a:effectLst/>
          </c:spPr>
        </c:title>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1" i="0" u="none" strike="noStrike" kern="1200" baseline="0">
                <a:solidFill>
                  <a:srgbClr val="00B0F0"/>
                </a:solidFill>
                <a:latin typeface="+mn-lt"/>
                <a:ea typeface="+mn-ea"/>
                <a:cs typeface="+mn-cs"/>
              </a:defRPr>
            </a:pPr>
          </a:p>
        </c:txPr>
        <c:crossAx val="170566784"/>
        <c:crosses val="autoZero"/>
        <c:auto val="1"/>
        <c:lblAlgn val="ctr"/>
        <c:lblOffset val="100"/>
        <c:noMultiLvlLbl val="0"/>
      </c:catAx>
      <c:valAx>
        <c:axId val="1705667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0" vertOverflow="ellipsis" vert="horz" wrap="square" anchor="ctr" anchorCtr="1"/>
              <a:lstStyle/>
              <a:p>
                <a:pPr defTabSz="914400">
                  <a:defRPr lang="zh-CN" sz="1200" b="1" i="0" u="none" strike="noStrike" kern="1200" baseline="0">
                    <a:solidFill>
                      <a:srgbClr val="00B0F0"/>
                    </a:solidFill>
                    <a:latin typeface="+mn-lt"/>
                    <a:ea typeface="+mn-ea"/>
                    <a:cs typeface="+mn-cs"/>
                  </a:defRPr>
                </a:pPr>
                <a:r>
                  <a:rPr sz="1200" b="1">
                    <a:solidFill>
                      <a:srgbClr val="00B0F0"/>
                    </a:solidFill>
                  </a:rPr>
                  <a:t>万吨</a:t>
                </a:r>
                <a:r>
                  <a:rPr lang="en-US" altLang="zh-CN" sz="1200" b="1">
                    <a:solidFill>
                      <a:srgbClr val="00B0F0"/>
                    </a:solidFill>
                  </a:rPr>
                  <a:t>/</a:t>
                </a:r>
                <a:r>
                  <a:rPr altLang="en-US" sz="1200" b="1">
                    <a:solidFill>
                      <a:srgbClr val="00B0F0"/>
                    </a:solidFill>
                    <a:ea typeface="宋体" panose="02010600030101010101" pitchFamily="2" charset="-122"/>
                  </a:rPr>
                  <a:t>年</a:t>
                </a:r>
                <a:endParaRPr altLang="en-US" sz="1200" b="1">
                  <a:solidFill>
                    <a:srgbClr val="00B0F0"/>
                  </a:solidFill>
                  <a:ea typeface="宋体" panose="02010600030101010101" pitchFamily="2" charset="-122"/>
                </a:endParaRPr>
              </a:p>
            </c:rich>
          </c:tx>
          <c:layout>
            <c:manualLayout>
              <c:xMode val="edge"/>
              <c:yMode val="edge"/>
              <c:x val="0.0146"/>
              <c:y val="0.446426666666667"/>
            </c:manualLayout>
          </c:layout>
          <c:overlay val="0"/>
          <c:spPr>
            <a:noFill/>
            <a:ln>
              <a:noFill/>
            </a:ln>
            <a:effectLst/>
          </c:spPr>
        </c:title>
        <c:numFmt formatCode="General" sourceLinked="1"/>
        <c:majorTickMark val="out"/>
        <c:minorTickMark val="none"/>
        <c:tickLblPos val="nextTo"/>
        <c:spPr>
          <a:noFill/>
          <a:ln>
            <a:noFill/>
          </a:ln>
          <a:effectLst/>
        </c:spPr>
        <c:txPr>
          <a:bodyPr rot="-60000000" spcFirstLastPara="0" vertOverflow="ellipsis" vert="horz" wrap="square" anchor="ctr" anchorCtr="1"/>
          <a:lstStyle/>
          <a:p>
            <a:pPr>
              <a:defRPr lang="zh-CN" sz="900" b="1" i="0" u="none" strike="noStrike" kern="1200" baseline="0">
                <a:solidFill>
                  <a:srgbClr val="3399FF"/>
                </a:solidFill>
                <a:latin typeface="+mj-lt"/>
                <a:ea typeface="+mj-lt"/>
                <a:cs typeface="+mj-lt"/>
                <a:sym typeface="+mj-lt"/>
              </a:defRPr>
            </a:pPr>
          </a:p>
        </c:txPr>
        <c:crossAx val="17056012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575" cy="512763"/>
          </a:xfrm>
          <a:prstGeom prst="rect">
            <a:avLst/>
          </a:prstGeom>
        </p:spPr>
        <p:txBody>
          <a:bodyPr vert="horz" lIns="91440" tIns="45720" rIns="91440" bIns="45720" rtlCol="0"/>
          <a:lstStyle>
            <a:lvl1pPr algn="l" eaLnBrk="1" hangingPunct="1">
              <a:buFont typeface="Arial" panose="020B0604020202020204" pitchFamily="34" charset="0"/>
              <a:buNone/>
              <a:defRPr sz="124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40" b="0" i="0" u="none" strike="noStrike" kern="1200" cap="none" spc="0" normalizeH="0" baseline="0" noProof="1">
              <a:ln>
                <a:noFill/>
              </a:ln>
              <a:solidFill>
                <a:schemeClr val="tx1"/>
              </a:solidFill>
              <a:effectLst/>
              <a:uLnTx/>
              <a:uFillTx/>
              <a:latin typeface="Arial" panose="020B0604020202020204" pitchFamily="34" charset="0"/>
              <a:ea typeface="微软雅黑" panose="020B0503020204020204" pitchFamily="34" charset="-122"/>
              <a:cs typeface="+mn-cs"/>
            </a:endParaRPr>
          </a:p>
        </p:txBody>
      </p:sp>
      <p:sp>
        <p:nvSpPr>
          <p:cNvPr id="3" name="日期占位符 2"/>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eaLnBrk="1" hangingPunct="1">
              <a:buFont typeface="Arial" panose="020B0604020202020204" pitchFamily="34" charset="0"/>
              <a:buNone/>
              <a:defRPr sz="1240" noProof="1">
                <a:cs typeface="+mn-cs"/>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40" b="0" i="0" u="none" strike="noStrike" kern="1200" cap="none" spc="0" normalizeH="0" baseline="0" noProof="1">
              <a:ln>
                <a:noFill/>
              </a:ln>
              <a:solidFill>
                <a:schemeClr val="tx1"/>
              </a:solidFill>
              <a:effectLst/>
              <a:uLnTx/>
              <a:uFillTx/>
              <a:latin typeface="Arial" panose="020B0604020202020204" pitchFamily="34" charset="0"/>
              <a:ea typeface="微软雅黑" panose="020B0503020204020204" pitchFamily="34" charset="-122"/>
              <a:cs typeface="+mn-cs"/>
            </a:endParaRPr>
          </a:p>
        </p:txBody>
      </p:sp>
      <p:sp>
        <p:nvSpPr>
          <p:cNvPr id="4" name="页脚占位符 3"/>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eaLnBrk="1" hangingPunct="1">
              <a:buFont typeface="Arial" panose="020B0604020202020204" pitchFamily="34" charset="0"/>
              <a:buNone/>
              <a:defRPr sz="124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40" b="0" i="0" u="none" strike="noStrike" kern="1200" cap="none" spc="0" normalizeH="0" baseline="0" noProof="1">
              <a:ln>
                <a:noFill/>
              </a:ln>
              <a:solidFill>
                <a:schemeClr val="tx1"/>
              </a:solidFill>
              <a:effectLst/>
              <a:uLnTx/>
              <a:uFillTx/>
              <a:latin typeface="Arial" panose="020B0604020202020204" pitchFamily="34" charset="0"/>
              <a:ea typeface="微软雅黑" panose="020B0503020204020204" pitchFamily="34" charset="-122"/>
              <a:cs typeface="+mn-cs"/>
            </a:endParaRPr>
          </a:p>
        </p:txBody>
      </p:sp>
      <p:sp>
        <p:nvSpPr>
          <p:cNvPr id="5" name="灯片编号占位符 4"/>
          <p:cNvSpPr>
            <a:spLocks noGrp="1"/>
          </p:cNvSpPr>
          <p:nvPr>
            <p:ph type="sldNum" sz="quarter" idx="3"/>
          </p:nvPr>
        </p:nvSpPr>
        <p:spPr>
          <a:xfrm>
            <a:off x="4021138" y="9721850"/>
            <a:ext cx="3076575" cy="512763"/>
          </a:xfrm>
          <a:prstGeom prst="rect">
            <a:avLst/>
          </a:prstGeom>
        </p:spPr>
        <p:txBody>
          <a:bodyPr vert="horz" wrap="square" lIns="91440" tIns="45720" rIns="91440" bIns="45720" numCol="1" anchor="b" anchorCtr="0" compatLnSpc="1">
            <a:spAutoFit/>
          </a:bodyPr>
          <a:lstStyle>
            <a:lvl1pPr algn="r" eaLnBrk="1" hangingPunct="1">
              <a:buFont typeface="Arial" panose="020B0604020202020204" pitchFamily="34" charset="0"/>
              <a:buNone/>
              <a:defRPr sz="1200">
                <a:latin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4E4F9A63-C493-4043-835B-F59782693A2B}"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页眉占位符 1"/>
          <p:cNvSpPr>
            <a:spLocks noGrp="1" noChangeArrowheads="1"/>
          </p:cNvSpPr>
          <p:nvPr>
            <p:ph type="hdr" sz="quarter"/>
          </p:nvPr>
        </p:nvSpPr>
        <p:spPr bwMode="auto">
          <a:xfrm>
            <a:off x="0" y="0"/>
            <a:ext cx="3074988" cy="511175"/>
          </a:xfrm>
          <a:prstGeom prst="rect">
            <a:avLst/>
          </a:prstGeom>
          <a:noFill/>
          <a:ln w="9525">
            <a:noFill/>
            <a:miter lim="800000"/>
          </a:ln>
        </p:spPr>
        <p:txBody>
          <a:bodyPr vert="horz" wrap="square" lIns="91440" tIns="45720" rIns="91440" bIns="45720" numCol="1" anchor="t" anchorCtr="0" compatLnSpc="1"/>
          <a:lstStyle>
            <a:lvl1pPr eaLnBrk="1" hangingPunct="1">
              <a:buFont typeface="Arial" panose="020B0604020202020204" pitchFamily="34" charset="0"/>
              <a:buNone/>
              <a:defRPr sz="1200">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147" name="日期占位符 2"/>
          <p:cNvSpPr>
            <a:spLocks noGrp="1" noChangeArrowheads="1"/>
          </p:cNvSpPr>
          <p:nvPr>
            <p:ph type="dt" idx="1"/>
          </p:nvPr>
        </p:nvSpPr>
        <p:spPr bwMode="auto">
          <a:xfrm>
            <a:off x="4019550" y="0"/>
            <a:ext cx="3078163" cy="511175"/>
          </a:xfrm>
          <a:prstGeom prst="rect">
            <a:avLst/>
          </a:prstGeom>
          <a:noFill/>
          <a:ln w="9525">
            <a:noFill/>
            <a:miter lim="800000"/>
          </a:ln>
        </p:spPr>
        <p:txBody>
          <a:bodyPr vert="horz" wrap="square" lIns="91440" tIns="45720" rIns="91440" bIns="45720" numCol="1" anchor="t" anchorCtr="0" compatLnSpc="1"/>
          <a:lstStyle>
            <a:lvl1pPr algn="r" eaLnBrk="1" hangingPunct="1">
              <a:buFont typeface="Arial" panose="020B0604020202020204" pitchFamily="34" charset="0"/>
              <a:buNone/>
              <a:defRPr sz="1200">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388" name="幻灯片图像占位符 3"/>
          <p:cNvSpPr>
            <a:spLocks noGrp="1" noRot="1" noChangeAspect="1"/>
          </p:cNvSpPr>
          <p:nvPr>
            <p:ph type="sldImg"/>
          </p:nvPr>
        </p:nvSpPr>
        <p:spPr>
          <a:xfrm>
            <a:off x="719138" y="766763"/>
            <a:ext cx="5659437" cy="3838575"/>
          </a:xfrm>
          <a:prstGeom prst="rect">
            <a:avLst/>
          </a:prstGeom>
          <a:noFill/>
          <a:ln w="9525">
            <a:noFill/>
          </a:ln>
        </p:spPr>
      </p:sp>
      <p:sp>
        <p:nvSpPr>
          <p:cNvPr id="6149" name="备注占位符 4"/>
          <p:cNvSpPr>
            <a:spLocks noGrp="1" noChangeArrowheads="1"/>
          </p:cNvSpPr>
          <p:nvPr>
            <p:ph type="body" sz="quarter" idx="3"/>
          </p:nvPr>
        </p:nvSpPr>
        <p:spPr bwMode="auto">
          <a:xfrm>
            <a:off x="709613" y="4860925"/>
            <a:ext cx="5678488" cy="4606925"/>
          </a:xfrm>
          <a:prstGeom prst="rect">
            <a:avLst/>
          </a:prstGeom>
          <a:noFill/>
          <a:ln w="9525">
            <a:noFill/>
            <a:miter lim="800000"/>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第二级</a:t>
            </a:r>
            <a:endParaRPr kumimoji="0" lang="zh-CN" altLang="en-US" sz="12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第三级</a:t>
            </a:r>
            <a:endParaRPr kumimoji="0" lang="zh-CN" altLang="en-US" sz="12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第四级</a:t>
            </a:r>
            <a:endParaRPr kumimoji="0" lang="zh-CN" altLang="en-US" sz="12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第五级</a:t>
            </a:r>
            <a:endParaRPr kumimoji="0" lang="zh-CN" altLang="en-US" sz="12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150" name="页脚占位符 5"/>
          <p:cNvSpPr>
            <a:spLocks noGrp="1" noChangeArrowheads="1"/>
          </p:cNvSpPr>
          <p:nvPr>
            <p:ph type="ftr" sz="quarter" idx="4"/>
          </p:nvPr>
        </p:nvSpPr>
        <p:spPr bwMode="auto">
          <a:xfrm>
            <a:off x="0" y="9721850"/>
            <a:ext cx="3074988" cy="511175"/>
          </a:xfrm>
          <a:prstGeom prst="rect">
            <a:avLst/>
          </a:prstGeom>
          <a:noFill/>
          <a:ln w="9525">
            <a:noFill/>
            <a:miter lim="800000"/>
          </a:ln>
        </p:spPr>
        <p:txBody>
          <a:bodyPr vert="horz" wrap="square" lIns="91440" tIns="45720" rIns="91440" bIns="45720" numCol="1" anchor="b" anchorCtr="0" compatLnSpc="1"/>
          <a:lstStyle>
            <a:lvl1pPr eaLnBrk="1" hangingPunct="1">
              <a:buFont typeface="Arial" panose="020B0604020202020204" pitchFamily="34" charset="0"/>
              <a:buNone/>
              <a:defRPr sz="1200">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151" name="灯片编号占位符 6"/>
          <p:cNvSpPr>
            <a:spLocks noGrp="1" noChangeArrowheads="1"/>
          </p:cNvSpPr>
          <p:nvPr>
            <p:ph type="sldNum" sz="quarter" idx="5"/>
          </p:nvPr>
        </p:nvSpPr>
        <p:spPr bwMode="auto">
          <a:xfrm>
            <a:off x="4019550" y="9721850"/>
            <a:ext cx="3078163" cy="511175"/>
          </a:xfrm>
          <a:prstGeom prst="rect">
            <a:avLst/>
          </a:prstGeom>
          <a:noFill/>
          <a:ln w="9525">
            <a:noFill/>
            <a:miter lim="800000"/>
          </a:ln>
        </p:spPr>
        <p:txBody>
          <a:bodyPr vert="horz" wrap="square" lIns="91440" tIns="45720" rIns="91440" bIns="45720" numCol="1" anchor="b" anchorCtr="0" compatLnSpc="1"/>
          <a:lstStyle>
            <a:lvl1pPr algn="r" eaLnBrk="1" hangingPunct="1">
              <a:buFont typeface="Arial" panose="020B0604020202020204" pitchFamily="34" charset="0"/>
              <a:buNone/>
              <a:defRPr sz="1200">
                <a:latin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84DF9899-8F7A-4BC2-8F12-3DBB360C537A}" type="slidenum">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9144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3716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18288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a:xfrm>
            <a:off x="487363" y="766763"/>
            <a:ext cx="6122987" cy="3838575"/>
          </a:xfrm>
        </p:spPr>
      </p:sp>
      <p:sp>
        <p:nvSpPr>
          <p:cNvPr id="45059" name="备注占位符 2"/>
          <p:cNvSpPr>
            <a:spLocks noGrp="1"/>
          </p:cNvSpPr>
          <p:nvPr>
            <p:ph type="body"/>
          </p:nvPr>
        </p:nvSpPr>
        <p:spPr>
          <a:xfrm>
            <a:off x="709613" y="4860925"/>
            <a:ext cx="5678487" cy="4606925"/>
          </a:xfrm>
        </p:spPr>
        <p:txBody>
          <a:bodyPr wrap="square" lIns="91440" tIns="45720" rIns="91440" bIns="45720" anchor="ctr"/>
          <a:lstStyle/>
          <a:p>
            <a:pPr lvl="0"/>
            <a:endParaRPr lang="zh-CN" altLang="en-US" dirty="0">
              <a:ea typeface="宋体" panose="02010600030101010101" pitchFamily="2" charset="-122"/>
            </a:endParaRPr>
          </a:p>
        </p:txBody>
      </p:sp>
      <p:sp>
        <p:nvSpPr>
          <p:cNvPr id="45060" name="灯片编号占位符 3"/>
          <p:cNvSpPr txBox="1">
            <a:spLocks noGrp="1"/>
          </p:cNvSpPr>
          <p:nvPr>
            <p:ph type="sldNum" sz="quarter"/>
          </p:nvPr>
        </p:nvSpPr>
        <p:spPr>
          <a:xfrm>
            <a:off x="4019550" y="9721850"/>
            <a:ext cx="3078163" cy="511175"/>
          </a:xfrm>
          <a:prstGeom prst="rect">
            <a:avLst/>
          </a:prstGeom>
          <a:noFill/>
          <a:ln w="9525">
            <a:noFill/>
          </a:ln>
        </p:spPr>
        <p:txBody>
          <a:bodyPr anchor="b"/>
          <a:lstStyle/>
          <a:p>
            <a:pPr lvl="0" algn="r" eaLnBrk="1" hangingPunct="1"/>
            <a:fld id="{9A0DB2DC-4C9A-4742-B13C-FB6460FD3503}" type="slidenum">
              <a:rPr lang="en-US" altLang="en-US" sz="1200" dirty="0">
                <a:latin typeface="微软雅黑" panose="020B0503020204020204" pitchFamily="34" charset="-122"/>
                <a:sym typeface="+mn-ea"/>
              </a:rPr>
            </a:fld>
            <a:endParaRPr lang="en-US" altLang="en-US" sz="1200" dirty="0">
              <a:latin typeface="微软雅黑" panose="020B0503020204020204" pitchFamily="34" charset="-122"/>
              <a:sym typeface="+mn-e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a:xfrm>
            <a:off x="487363" y="766763"/>
            <a:ext cx="6122987" cy="3838575"/>
          </a:xfrm>
        </p:spPr>
      </p:sp>
      <p:sp>
        <p:nvSpPr>
          <p:cNvPr id="58371" name="备注占位符 2"/>
          <p:cNvSpPr>
            <a:spLocks noGrp="1"/>
          </p:cNvSpPr>
          <p:nvPr>
            <p:ph type="body" idx="1"/>
          </p:nvPr>
        </p:nvSpPr>
        <p:spPr>
          <a:xfrm>
            <a:off x="709613" y="4860925"/>
            <a:ext cx="5678487" cy="4606925"/>
          </a:xfrm>
        </p:spPr>
        <p:txBody>
          <a:bodyPr wrap="square" lIns="91440" tIns="45720" rIns="91440" bIns="45720" anchor="ctr"/>
          <a:lstStyle/>
          <a:p>
            <a:pPr lvl="0"/>
            <a:endParaRPr lang="zh-CN" altLang="en-US" dirty="0"/>
          </a:p>
        </p:txBody>
      </p:sp>
      <p:sp>
        <p:nvSpPr>
          <p:cNvPr id="58372" name="灯片编号占位符 3"/>
          <p:cNvSpPr txBox="1">
            <a:spLocks noGrp="1"/>
          </p:cNvSpPr>
          <p:nvPr>
            <p:ph type="sldNum" sz="quarter"/>
          </p:nvPr>
        </p:nvSpPr>
        <p:spPr>
          <a:xfrm>
            <a:off x="4019550" y="9721850"/>
            <a:ext cx="3078163" cy="511175"/>
          </a:xfrm>
          <a:prstGeom prst="rect">
            <a:avLst/>
          </a:prstGeom>
          <a:noFill/>
          <a:ln w="9525">
            <a:noFill/>
          </a:ln>
        </p:spPr>
        <p:txBody>
          <a:bodyPr anchor="b"/>
          <a:lstStyle/>
          <a:p>
            <a:pPr lvl="0" algn="r" defTabSz="989330" eaLnBrk="1" hangingPunct="1"/>
            <a:fld id="{9A0DB2DC-4C9A-4742-B13C-FB6460FD3503}" type="slidenum">
              <a:rPr lang="en-US" altLang="zh-CN" sz="1200" dirty="0">
                <a:ea typeface="宋体" panose="02010600030101010101" pitchFamily="2" charset="-122"/>
              </a:rPr>
            </a:fld>
            <a:endParaRPr lang="en-US" altLang="zh-CN" sz="1200" dirty="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7363" y="766763"/>
            <a:ext cx="6122987"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685800"/>
            <a:ext cx="4573587"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01675" y="1822450"/>
            <a:ext cx="7956550" cy="1257300"/>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403350" y="3324225"/>
            <a:ext cx="6553200" cy="15001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F977ED-1DAA-46FD-8CFE-29B60FFDFE14}" type="slidenum">
              <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F977ED-1DAA-46FD-8CFE-29B60FFDFE14}" type="slidenum">
              <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39775" y="3770313"/>
            <a:ext cx="7954963" cy="116522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739775" y="2487613"/>
            <a:ext cx="7954963" cy="12827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F977ED-1DAA-46FD-8CFE-29B60FFDFE14}" type="slidenum">
              <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2016125" y="1368425"/>
            <a:ext cx="3362325" cy="3873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5530850" y="1368425"/>
            <a:ext cx="3362325" cy="3873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F977ED-1DAA-46FD-8CFE-29B60FFDFE14}" type="slidenum">
              <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68313" y="234950"/>
            <a:ext cx="8423275" cy="9779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468313" y="1312863"/>
            <a:ext cx="4135437" cy="547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468313" y="1860550"/>
            <a:ext cx="4135437" cy="33813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754563" y="1312863"/>
            <a:ext cx="4137025" cy="547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4754563" y="1860550"/>
            <a:ext cx="4137025" cy="33813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F977ED-1DAA-46FD-8CFE-29B60FFDFE14}" type="slidenum">
              <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F977ED-1DAA-46FD-8CFE-29B60FFDFE14}" type="slidenum">
              <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F977ED-1DAA-46FD-8CFE-29B60FFDFE14}" type="slidenum">
              <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68313" y="233363"/>
            <a:ext cx="3079750" cy="993775"/>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659188" y="233363"/>
            <a:ext cx="5232400" cy="50085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68313" y="1227138"/>
            <a:ext cx="3079750" cy="40147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F977ED-1DAA-46FD-8CFE-29B60FFDFE14}" type="slidenum">
              <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835150" y="4106863"/>
            <a:ext cx="5614988" cy="485775"/>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835150" y="523875"/>
            <a:ext cx="5614988" cy="352107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rgbClr val="A0C6EA"/>
              </a:solidFill>
              <a:effectLst/>
              <a:uLnTx/>
              <a:uFillTx/>
              <a:latin typeface="微软雅黑" panose="020B0503020204020204" pitchFamily="34" charset="-122"/>
              <a:ea typeface="+mn-ea"/>
              <a:cs typeface="微软雅黑" panose="020B0503020204020204" pitchFamily="34" charset="-122"/>
            </a:endParaRPr>
          </a:p>
        </p:txBody>
      </p:sp>
      <p:sp>
        <p:nvSpPr>
          <p:cNvPr id="4" name="文本占位符 3"/>
          <p:cNvSpPr>
            <a:spLocks noGrp="1"/>
          </p:cNvSpPr>
          <p:nvPr>
            <p:ph type="body" sz="half" idx="2"/>
          </p:nvPr>
        </p:nvSpPr>
        <p:spPr>
          <a:xfrm>
            <a:off x="1835150" y="4592638"/>
            <a:ext cx="5614988" cy="687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F977ED-1DAA-46FD-8CFE-29B60FFDFE14}" type="slidenum">
              <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F977ED-1DAA-46FD-8CFE-29B60FFDFE14}" type="slidenum">
              <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73913" y="234950"/>
            <a:ext cx="1719262" cy="5006975"/>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2016125" y="234950"/>
            <a:ext cx="5005388" cy="5006975"/>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F977ED-1DAA-46FD-8CFE-29B60FFDFE14}" type="slidenum">
              <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PhAnim="0" showMasterSp="0">
  <p:cSld name="标题幻灯片">
    <p:spTree>
      <p:nvGrpSpPr>
        <p:cNvPr id="1" name=""/>
        <p:cNvGrpSpPr/>
        <p:nvPr/>
      </p:nvGrpSpPr>
      <p:grpSpPr>
        <a:xfrm>
          <a:off x="0" y="0"/>
          <a:ext cx="0" cy="0"/>
          <a:chOff x="0" y="0"/>
          <a:chExt cx="0" cy="0"/>
        </a:xfrm>
      </p:grpSpPr>
      <p:sp>
        <p:nvSpPr>
          <p:cNvPr id="5122"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5123"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ctrTitle"/>
          </p:nvPr>
        </p:nvSpPr>
        <p:spPr>
          <a:xfrm>
            <a:off x="701675" y="1822450"/>
            <a:ext cx="7956550" cy="1257300"/>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403350" y="3324225"/>
            <a:ext cx="6553200" cy="15001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
        <p:nvSpPr>
          <p:cNvPr id="10" name="Rectangle 12"/>
          <p:cNvSpPr>
            <a:spLocks noGrp="1" noChangeArrowheads="1"/>
          </p:cNvSpPr>
          <p:nvPr>
            <p:ph type="dt" sz="half" idx="2"/>
          </p:nvPr>
        </p:nvSpPr>
        <p:spPr bwMode="auto">
          <a:xfrm>
            <a:off x="468313" y="5343525"/>
            <a:ext cx="2182813"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algn="l"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Rectangle 13"/>
          <p:cNvSpPr>
            <a:spLocks noGrp="1" noChangeArrowheads="1"/>
          </p:cNvSpPr>
          <p:nvPr>
            <p:ph type="ftr" sz="quarter" idx="3"/>
          </p:nvPr>
        </p:nvSpPr>
        <p:spPr bwMode="auto">
          <a:xfrm>
            <a:off x="3197225" y="5343525"/>
            <a:ext cx="2965450"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Rectangle 14"/>
          <p:cNvSpPr>
            <a:spLocks noGrp="1" noChangeArrowheads="1"/>
          </p:cNvSpPr>
          <p:nvPr>
            <p:ph type="sldNum" sz="quarter" idx="4"/>
          </p:nvPr>
        </p:nvSpPr>
        <p:spPr bwMode="auto">
          <a:xfrm>
            <a:off x="6708775" y="5343525"/>
            <a:ext cx="2182813" cy="406400"/>
          </a:xfrm>
          <a:prstGeom prst="rect">
            <a:avLst/>
          </a:prstGeom>
          <a:ln>
            <a:miter lim="800000"/>
          </a:ln>
        </p:spPr>
        <p:txBody>
          <a:bodyPr vert="horz" wrap="square" lIns="91440" tIns="45720" rIns="91440" bIns="45720" numCol="1" anchor="t" anchorCtr="0" compatLnSpc="1"/>
          <a:lstStyle>
            <a:lvl1pPr>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fld id="{963CCEF3-6072-47EC-9ED0-5598FA886DE6}" type="slidenum">
              <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rPr>
            </a:fld>
            <a:endPar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showMasterPhAnim="0" showMasterSp="0">
  <p:cSld name="标题和内容">
    <p:spTree>
      <p:nvGrpSpPr>
        <p:cNvPr id="1" name=""/>
        <p:cNvGrpSpPr/>
        <p:nvPr/>
      </p:nvGrpSpPr>
      <p:grpSpPr>
        <a:xfrm>
          <a:off x="0" y="0"/>
          <a:ext cx="0" cy="0"/>
          <a:chOff x="0" y="0"/>
          <a:chExt cx="0" cy="0"/>
        </a:xfrm>
      </p:grpSpPr>
      <p:sp>
        <p:nvSpPr>
          <p:cNvPr id="6146"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6147"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1174750" y="0"/>
            <a:ext cx="7886700" cy="508000"/>
          </a:xfrm>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10" name="Rectangle 12"/>
          <p:cNvSpPr>
            <a:spLocks noGrp="1" noChangeArrowheads="1"/>
          </p:cNvSpPr>
          <p:nvPr>
            <p:ph type="dt" sz="half" idx="2"/>
          </p:nvPr>
        </p:nvSpPr>
        <p:spPr bwMode="auto">
          <a:xfrm>
            <a:off x="468313" y="5343525"/>
            <a:ext cx="2182813"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algn="l"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Rectangle 13"/>
          <p:cNvSpPr>
            <a:spLocks noGrp="1" noChangeArrowheads="1"/>
          </p:cNvSpPr>
          <p:nvPr>
            <p:ph type="ftr" sz="quarter" idx="3"/>
          </p:nvPr>
        </p:nvSpPr>
        <p:spPr bwMode="auto">
          <a:xfrm>
            <a:off x="3197225" y="5343525"/>
            <a:ext cx="2965450"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Rectangle 14"/>
          <p:cNvSpPr>
            <a:spLocks noGrp="1" noChangeArrowheads="1"/>
          </p:cNvSpPr>
          <p:nvPr>
            <p:ph type="sldNum" sz="quarter" idx="4"/>
          </p:nvPr>
        </p:nvSpPr>
        <p:spPr bwMode="auto">
          <a:xfrm>
            <a:off x="6708775" y="5343525"/>
            <a:ext cx="2182813" cy="406400"/>
          </a:xfrm>
          <a:prstGeom prst="rect">
            <a:avLst/>
          </a:prstGeom>
          <a:ln>
            <a:miter lim="800000"/>
          </a:ln>
        </p:spPr>
        <p:txBody>
          <a:bodyPr vert="horz" wrap="square" lIns="91440" tIns="45720" rIns="91440" bIns="45720" numCol="1" anchor="t" anchorCtr="0" compatLnSpc="1"/>
          <a:lstStyle>
            <a:lvl1pPr>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fld id="{74F960D5-C004-45CD-B471-E2580E9876A4}" type="slidenum">
              <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rPr>
            </a:fld>
            <a:endPar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showMasterPhAnim="0" showMasterSp="0">
  <p:cSld name="节标题">
    <p:spTree>
      <p:nvGrpSpPr>
        <p:cNvPr id="1" name=""/>
        <p:cNvGrpSpPr/>
        <p:nvPr/>
      </p:nvGrpSpPr>
      <p:grpSpPr>
        <a:xfrm>
          <a:off x="0" y="0"/>
          <a:ext cx="0" cy="0"/>
          <a:chOff x="0" y="0"/>
          <a:chExt cx="0" cy="0"/>
        </a:xfrm>
      </p:grpSpPr>
      <p:sp>
        <p:nvSpPr>
          <p:cNvPr id="7170"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7171"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739775" y="3770313"/>
            <a:ext cx="7954963" cy="116522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739775" y="2487613"/>
            <a:ext cx="7954963" cy="12827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endParaRPr lang="zh-CN" altLang="en-US" noProof="1" smtClean="0"/>
          </a:p>
        </p:txBody>
      </p:sp>
      <p:sp>
        <p:nvSpPr>
          <p:cNvPr id="10" name="Rectangle 12"/>
          <p:cNvSpPr>
            <a:spLocks noGrp="1" noChangeArrowheads="1"/>
          </p:cNvSpPr>
          <p:nvPr>
            <p:ph type="dt" sz="half" idx="2"/>
          </p:nvPr>
        </p:nvSpPr>
        <p:spPr bwMode="auto">
          <a:xfrm>
            <a:off x="468313" y="5343525"/>
            <a:ext cx="2182813"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algn="l"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Rectangle 13"/>
          <p:cNvSpPr>
            <a:spLocks noGrp="1" noChangeArrowheads="1"/>
          </p:cNvSpPr>
          <p:nvPr>
            <p:ph type="ftr" sz="quarter" idx="3"/>
          </p:nvPr>
        </p:nvSpPr>
        <p:spPr bwMode="auto">
          <a:xfrm>
            <a:off x="3197225" y="5343525"/>
            <a:ext cx="2965450"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Rectangle 14"/>
          <p:cNvSpPr>
            <a:spLocks noGrp="1" noChangeArrowheads="1"/>
          </p:cNvSpPr>
          <p:nvPr>
            <p:ph type="sldNum" sz="quarter" idx="4"/>
          </p:nvPr>
        </p:nvSpPr>
        <p:spPr bwMode="auto">
          <a:xfrm>
            <a:off x="6708775" y="5343525"/>
            <a:ext cx="2182813" cy="406400"/>
          </a:xfrm>
          <a:prstGeom prst="rect">
            <a:avLst/>
          </a:prstGeom>
          <a:ln>
            <a:miter lim="800000"/>
          </a:ln>
        </p:spPr>
        <p:txBody>
          <a:bodyPr vert="horz" wrap="square" lIns="91440" tIns="45720" rIns="91440" bIns="45720" numCol="1" anchor="t" anchorCtr="0" compatLnSpc="1"/>
          <a:lstStyle>
            <a:lvl1pPr>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fld id="{AB4DD296-06FF-4DC6-B3AC-F34FE969F6D4}" type="slidenum">
              <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rPr>
            </a:fld>
            <a:endPar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showMasterPhAnim="0" showMasterSp="0">
  <p:cSld name="两栏内容">
    <p:spTree>
      <p:nvGrpSpPr>
        <p:cNvPr id="1" name=""/>
        <p:cNvGrpSpPr/>
        <p:nvPr/>
      </p:nvGrpSpPr>
      <p:grpSpPr>
        <a:xfrm>
          <a:off x="0" y="0"/>
          <a:ext cx="0" cy="0"/>
          <a:chOff x="0" y="0"/>
          <a:chExt cx="0" cy="0"/>
        </a:xfrm>
      </p:grpSpPr>
      <p:sp>
        <p:nvSpPr>
          <p:cNvPr id="8194"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8195"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68313" y="1368425"/>
            <a:ext cx="4135437" cy="3873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4756150" y="1368425"/>
            <a:ext cx="4135438" cy="3873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10" name="Rectangle 12"/>
          <p:cNvSpPr>
            <a:spLocks noGrp="1" noChangeArrowheads="1"/>
          </p:cNvSpPr>
          <p:nvPr>
            <p:ph type="dt" sz="half" idx="12"/>
          </p:nvPr>
        </p:nvSpPr>
        <p:spPr bwMode="auto">
          <a:xfrm>
            <a:off x="468313" y="5343525"/>
            <a:ext cx="2182813"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algn="l"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Rectangle 13"/>
          <p:cNvSpPr>
            <a:spLocks noGrp="1" noChangeArrowheads="1"/>
          </p:cNvSpPr>
          <p:nvPr>
            <p:ph type="ftr" sz="quarter" idx="3"/>
          </p:nvPr>
        </p:nvSpPr>
        <p:spPr bwMode="auto">
          <a:xfrm>
            <a:off x="3197225" y="5343525"/>
            <a:ext cx="2965450"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Rectangle 14"/>
          <p:cNvSpPr>
            <a:spLocks noGrp="1" noChangeArrowheads="1"/>
          </p:cNvSpPr>
          <p:nvPr>
            <p:ph type="sldNum" sz="quarter" idx="4"/>
          </p:nvPr>
        </p:nvSpPr>
        <p:spPr bwMode="auto">
          <a:xfrm>
            <a:off x="6708775" y="5343525"/>
            <a:ext cx="2182813" cy="406400"/>
          </a:xfrm>
          <a:prstGeom prst="rect">
            <a:avLst/>
          </a:prstGeom>
          <a:ln>
            <a:miter lim="800000"/>
          </a:ln>
        </p:spPr>
        <p:txBody>
          <a:bodyPr vert="horz" wrap="square" lIns="91440" tIns="45720" rIns="91440" bIns="45720" numCol="1" anchor="t" anchorCtr="0" compatLnSpc="1"/>
          <a:lstStyle>
            <a:lvl1pPr>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fld id="{C5E995B1-914B-4D3A-BC96-DB77A1767862}" type="slidenum">
              <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rPr>
            </a:fld>
            <a:endPar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showMasterPhAnim="0" showMasterSp="0">
  <p:cSld name="比较">
    <p:spTree>
      <p:nvGrpSpPr>
        <p:cNvPr id="1" name=""/>
        <p:cNvGrpSpPr/>
        <p:nvPr/>
      </p:nvGrpSpPr>
      <p:grpSpPr>
        <a:xfrm>
          <a:off x="0" y="0"/>
          <a:ext cx="0" cy="0"/>
          <a:chOff x="0" y="0"/>
          <a:chExt cx="0" cy="0"/>
        </a:xfrm>
      </p:grpSpPr>
      <p:sp>
        <p:nvSpPr>
          <p:cNvPr id="9218"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9219"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468313" y="234950"/>
            <a:ext cx="8423275" cy="9779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468313" y="1312863"/>
            <a:ext cx="4135437" cy="547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468313" y="1860550"/>
            <a:ext cx="4135437" cy="33813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754563" y="1312863"/>
            <a:ext cx="4137025" cy="547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4754563" y="1860550"/>
            <a:ext cx="4137025" cy="33813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10" name="Rectangle 12"/>
          <p:cNvSpPr>
            <a:spLocks noGrp="1" noChangeArrowheads="1"/>
          </p:cNvSpPr>
          <p:nvPr>
            <p:ph type="dt" sz="half" idx="12"/>
          </p:nvPr>
        </p:nvSpPr>
        <p:spPr bwMode="auto">
          <a:xfrm>
            <a:off x="468313" y="5343525"/>
            <a:ext cx="2182813"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algn="l"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Rectangle 13"/>
          <p:cNvSpPr>
            <a:spLocks noGrp="1" noChangeArrowheads="1"/>
          </p:cNvSpPr>
          <p:nvPr>
            <p:ph type="ftr" sz="quarter" idx="13"/>
          </p:nvPr>
        </p:nvSpPr>
        <p:spPr bwMode="auto">
          <a:xfrm>
            <a:off x="3197225" y="5343525"/>
            <a:ext cx="2965450"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Rectangle 14"/>
          <p:cNvSpPr>
            <a:spLocks noGrp="1" noChangeArrowheads="1"/>
          </p:cNvSpPr>
          <p:nvPr>
            <p:ph type="sldNum" sz="quarter" idx="14"/>
          </p:nvPr>
        </p:nvSpPr>
        <p:spPr bwMode="auto">
          <a:xfrm>
            <a:off x="6708775" y="5343525"/>
            <a:ext cx="2182813" cy="406400"/>
          </a:xfrm>
          <a:prstGeom prst="rect">
            <a:avLst/>
          </a:prstGeom>
          <a:ln>
            <a:miter lim="800000"/>
          </a:ln>
        </p:spPr>
        <p:txBody>
          <a:bodyPr vert="horz" wrap="square" lIns="91440" tIns="45720" rIns="91440" bIns="45720" numCol="1" anchor="t" anchorCtr="0" compatLnSpc="1"/>
          <a:lstStyle>
            <a:lvl1pPr>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fld id="{81845AA1-033C-4703-83E8-09B40F7853AF}" type="slidenum">
              <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rPr>
            </a:fld>
            <a:endPar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showMasterPhAnim="0" showMasterSp="0">
  <p:cSld name="仅标题">
    <p:spTree>
      <p:nvGrpSpPr>
        <p:cNvPr id="1" name=""/>
        <p:cNvGrpSpPr/>
        <p:nvPr/>
      </p:nvGrpSpPr>
      <p:grpSpPr>
        <a:xfrm>
          <a:off x="0" y="0"/>
          <a:ext cx="0" cy="0"/>
          <a:chOff x="0" y="0"/>
          <a:chExt cx="0" cy="0"/>
        </a:xfrm>
      </p:grpSpPr>
      <p:sp>
        <p:nvSpPr>
          <p:cNvPr id="10242"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10243"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10" name="Rectangle 12"/>
          <p:cNvSpPr>
            <a:spLocks noGrp="1" noChangeArrowheads="1"/>
          </p:cNvSpPr>
          <p:nvPr>
            <p:ph type="dt" sz="half" idx="2"/>
          </p:nvPr>
        </p:nvSpPr>
        <p:spPr bwMode="auto">
          <a:xfrm>
            <a:off x="468313" y="5343525"/>
            <a:ext cx="2182813"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algn="l"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Rectangle 13"/>
          <p:cNvSpPr>
            <a:spLocks noGrp="1" noChangeArrowheads="1"/>
          </p:cNvSpPr>
          <p:nvPr>
            <p:ph type="ftr" sz="quarter" idx="3"/>
          </p:nvPr>
        </p:nvSpPr>
        <p:spPr bwMode="auto">
          <a:xfrm>
            <a:off x="3197225" y="5343525"/>
            <a:ext cx="2965450"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Rectangle 14"/>
          <p:cNvSpPr>
            <a:spLocks noGrp="1" noChangeArrowheads="1"/>
          </p:cNvSpPr>
          <p:nvPr>
            <p:ph type="sldNum" sz="quarter" idx="4"/>
          </p:nvPr>
        </p:nvSpPr>
        <p:spPr bwMode="auto">
          <a:xfrm>
            <a:off x="6708775" y="5343525"/>
            <a:ext cx="2182813" cy="406400"/>
          </a:xfrm>
          <a:prstGeom prst="rect">
            <a:avLst/>
          </a:prstGeom>
          <a:ln>
            <a:miter lim="800000"/>
          </a:ln>
        </p:spPr>
        <p:txBody>
          <a:bodyPr vert="horz" wrap="square" lIns="91440" tIns="45720" rIns="91440" bIns="45720" numCol="1" anchor="t" anchorCtr="0" compatLnSpc="1"/>
          <a:lstStyle>
            <a:lvl1pPr>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fld id="{70FF14A9-E942-40C2-8286-E91938EC2366}" type="slidenum">
              <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rPr>
            </a:fld>
            <a:endPar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showMasterPhAnim="0" showMasterSp="0">
  <p:cSld name="空白">
    <p:spTree>
      <p:nvGrpSpPr>
        <p:cNvPr id="1" name=""/>
        <p:cNvGrpSpPr/>
        <p:nvPr/>
      </p:nvGrpSpPr>
      <p:grpSpPr>
        <a:xfrm>
          <a:off x="0" y="0"/>
          <a:ext cx="0" cy="0"/>
          <a:chOff x="0" y="0"/>
          <a:chExt cx="0" cy="0"/>
        </a:xfrm>
      </p:grpSpPr>
      <p:sp>
        <p:nvSpPr>
          <p:cNvPr id="11266"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11267"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10" name="Rectangle 12"/>
          <p:cNvSpPr>
            <a:spLocks noGrp="1" noChangeArrowheads="1"/>
          </p:cNvSpPr>
          <p:nvPr>
            <p:ph type="dt" sz="half" idx="2"/>
          </p:nvPr>
        </p:nvSpPr>
        <p:spPr bwMode="auto">
          <a:xfrm>
            <a:off x="468313" y="5343525"/>
            <a:ext cx="2182813"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algn="l"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Rectangle 13"/>
          <p:cNvSpPr>
            <a:spLocks noGrp="1" noChangeArrowheads="1"/>
          </p:cNvSpPr>
          <p:nvPr>
            <p:ph type="ftr" sz="quarter" idx="3"/>
          </p:nvPr>
        </p:nvSpPr>
        <p:spPr bwMode="auto">
          <a:xfrm>
            <a:off x="3197225" y="5343525"/>
            <a:ext cx="2965450"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Rectangle 14"/>
          <p:cNvSpPr>
            <a:spLocks noGrp="1" noChangeArrowheads="1"/>
          </p:cNvSpPr>
          <p:nvPr>
            <p:ph type="sldNum" sz="quarter" idx="4"/>
          </p:nvPr>
        </p:nvSpPr>
        <p:spPr bwMode="auto">
          <a:xfrm>
            <a:off x="6708775" y="5343525"/>
            <a:ext cx="2182813" cy="406400"/>
          </a:xfrm>
          <a:prstGeom prst="rect">
            <a:avLst/>
          </a:prstGeom>
          <a:ln>
            <a:miter lim="800000"/>
          </a:ln>
        </p:spPr>
        <p:txBody>
          <a:bodyPr vert="horz" wrap="square" lIns="91440" tIns="45720" rIns="91440" bIns="45720" numCol="1" anchor="t" anchorCtr="0" compatLnSpc="1"/>
          <a:lstStyle>
            <a:lvl1pPr>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fld id="{584A4E38-77E1-4213-BF31-7194532EFF2D}" type="slidenum">
              <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rPr>
            </a:fld>
            <a:endPar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showMasterPhAnim="0" showMasterSp="0">
  <p:cSld name="内容与标题">
    <p:spTree>
      <p:nvGrpSpPr>
        <p:cNvPr id="1" name=""/>
        <p:cNvGrpSpPr/>
        <p:nvPr/>
      </p:nvGrpSpPr>
      <p:grpSpPr>
        <a:xfrm>
          <a:off x="0" y="0"/>
          <a:ext cx="0" cy="0"/>
          <a:chOff x="0" y="0"/>
          <a:chExt cx="0" cy="0"/>
        </a:xfrm>
      </p:grpSpPr>
      <p:sp>
        <p:nvSpPr>
          <p:cNvPr id="12290"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12291"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468313" y="233363"/>
            <a:ext cx="3079750" cy="993775"/>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659188" y="233363"/>
            <a:ext cx="5232400" cy="50085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68313" y="1227138"/>
            <a:ext cx="3079750" cy="40147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10" name="Rectangle 12"/>
          <p:cNvSpPr>
            <a:spLocks noGrp="1" noChangeArrowheads="1"/>
          </p:cNvSpPr>
          <p:nvPr>
            <p:ph type="dt" sz="half" idx="12"/>
          </p:nvPr>
        </p:nvSpPr>
        <p:spPr bwMode="auto">
          <a:xfrm>
            <a:off x="468313" y="5343525"/>
            <a:ext cx="2182813"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algn="l"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Rectangle 13"/>
          <p:cNvSpPr>
            <a:spLocks noGrp="1" noChangeArrowheads="1"/>
          </p:cNvSpPr>
          <p:nvPr>
            <p:ph type="ftr" sz="quarter" idx="3"/>
          </p:nvPr>
        </p:nvSpPr>
        <p:spPr bwMode="auto">
          <a:xfrm>
            <a:off x="3197225" y="5343525"/>
            <a:ext cx="2965450"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Rectangle 14"/>
          <p:cNvSpPr>
            <a:spLocks noGrp="1" noChangeArrowheads="1"/>
          </p:cNvSpPr>
          <p:nvPr>
            <p:ph type="sldNum" sz="quarter" idx="4"/>
          </p:nvPr>
        </p:nvSpPr>
        <p:spPr bwMode="auto">
          <a:xfrm>
            <a:off x="6708775" y="5343525"/>
            <a:ext cx="2182813" cy="406400"/>
          </a:xfrm>
          <a:prstGeom prst="rect">
            <a:avLst/>
          </a:prstGeom>
          <a:ln>
            <a:miter lim="800000"/>
          </a:ln>
        </p:spPr>
        <p:txBody>
          <a:bodyPr vert="horz" wrap="square" lIns="91440" tIns="45720" rIns="91440" bIns="45720" numCol="1" anchor="t" anchorCtr="0" compatLnSpc="1"/>
          <a:lstStyle>
            <a:lvl1pPr>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fld id="{D50FC8EA-589D-4612-BFC4-784039209CB1}" type="slidenum">
              <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rPr>
            </a:fld>
            <a:endPar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showMasterPhAnim="0" showMasterSp="0">
  <p:cSld name="图片与标题">
    <p:spTree>
      <p:nvGrpSpPr>
        <p:cNvPr id="1" name=""/>
        <p:cNvGrpSpPr/>
        <p:nvPr/>
      </p:nvGrpSpPr>
      <p:grpSpPr>
        <a:xfrm>
          <a:off x="0" y="0"/>
          <a:ext cx="0" cy="0"/>
          <a:chOff x="0" y="0"/>
          <a:chExt cx="0" cy="0"/>
        </a:xfrm>
      </p:grpSpPr>
      <p:sp>
        <p:nvSpPr>
          <p:cNvPr id="13314"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13315"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1835150" y="4106863"/>
            <a:ext cx="5614988" cy="485775"/>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835150" y="523875"/>
            <a:ext cx="5614988" cy="352107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占位符 3"/>
          <p:cNvSpPr>
            <a:spLocks noGrp="1"/>
          </p:cNvSpPr>
          <p:nvPr>
            <p:ph type="body" sz="half" idx="2"/>
          </p:nvPr>
        </p:nvSpPr>
        <p:spPr>
          <a:xfrm>
            <a:off x="1835150" y="4592638"/>
            <a:ext cx="5614988" cy="687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10" name="Rectangle 12"/>
          <p:cNvSpPr>
            <a:spLocks noGrp="1" noChangeArrowheads="1"/>
          </p:cNvSpPr>
          <p:nvPr>
            <p:ph type="dt" sz="half" idx="12"/>
          </p:nvPr>
        </p:nvSpPr>
        <p:spPr bwMode="auto">
          <a:xfrm>
            <a:off x="468313" y="5343525"/>
            <a:ext cx="2182813"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algn="l"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Rectangle 13"/>
          <p:cNvSpPr>
            <a:spLocks noGrp="1" noChangeArrowheads="1"/>
          </p:cNvSpPr>
          <p:nvPr>
            <p:ph type="ftr" sz="quarter" idx="3"/>
          </p:nvPr>
        </p:nvSpPr>
        <p:spPr bwMode="auto">
          <a:xfrm>
            <a:off x="3197225" y="5343525"/>
            <a:ext cx="2965450"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Rectangle 14"/>
          <p:cNvSpPr>
            <a:spLocks noGrp="1" noChangeArrowheads="1"/>
          </p:cNvSpPr>
          <p:nvPr>
            <p:ph type="sldNum" sz="quarter" idx="4"/>
          </p:nvPr>
        </p:nvSpPr>
        <p:spPr bwMode="auto">
          <a:xfrm>
            <a:off x="6708775" y="5343525"/>
            <a:ext cx="2182813" cy="406400"/>
          </a:xfrm>
          <a:prstGeom prst="rect">
            <a:avLst/>
          </a:prstGeom>
          <a:ln>
            <a:miter lim="800000"/>
          </a:ln>
        </p:spPr>
        <p:txBody>
          <a:bodyPr vert="horz" wrap="square" lIns="91440" tIns="45720" rIns="91440" bIns="45720" numCol="1" anchor="t" anchorCtr="0" compatLnSpc="1"/>
          <a:lstStyle>
            <a:lvl1pPr>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fld id="{2D4B1FC6-448B-4F6C-9434-7E89E33B930A}" type="slidenum">
              <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rPr>
            </a:fld>
            <a:endPar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showMasterPhAnim="0" showMasterSp="0">
  <p:cSld name="标题和竖排文字">
    <p:spTree>
      <p:nvGrpSpPr>
        <p:cNvPr id="1" name=""/>
        <p:cNvGrpSpPr/>
        <p:nvPr/>
      </p:nvGrpSpPr>
      <p:grpSpPr>
        <a:xfrm>
          <a:off x="0" y="0"/>
          <a:ext cx="0" cy="0"/>
          <a:chOff x="0" y="0"/>
          <a:chExt cx="0" cy="0"/>
        </a:xfrm>
      </p:grpSpPr>
      <p:sp>
        <p:nvSpPr>
          <p:cNvPr id="14338"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14339"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10" name="Rectangle 12"/>
          <p:cNvSpPr>
            <a:spLocks noGrp="1" noChangeArrowheads="1"/>
          </p:cNvSpPr>
          <p:nvPr>
            <p:ph type="dt" sz="half" idx="2"/>
          </p:nvPr>
        </p:nvSpPr>
        <p:spPr bwMode="auto">
          <a:xfrm>
            <a:off x="468313" y="5343525"/>
            <a:ext cx="2182813"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algn="l"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Rectangle 13"/>
          <p:cNvSpPr>
            <a:spLocks noGrp="1" noChangeArrowheads="1"/>
          </p:cNvSpPr>
          <p:nvPr>
            <p:ph type="ftr" sz="quarter" idx="3"/>
          </p:nvPr>
        </p:nvSpPr>
        <p:spPr bwMode="auto">
          <a:xfrm>
            <a:off x="3197225" y="5343525"/>
            <a:ext cx="2965450"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Rectangle 14"/>
          <p:cNvSpPr>
            <a:spLocks noGrp="1" noChangeArrowheads="1"/>
          </p:cNvSpPr>
          <p:nvPr>
            <p:ph type="sldNum" sz="quarter" idx="4"/>
          </p:nvPr>
        </p:nvSpPr>
        <p:spPr bwMode="auto">
          <a:xfrm>
            <a:off x="6708775" y="5343525"/>
            <a:ext cx="2182813" cy="406400"/>
          </a:xfrm>
          <a:prstGeom prst="rect">
            <a:avLst/>
          </a:prstGeom>
          <a:ln>
            <a:miter lim="800000"/>
          </a:ln>
        </p:spPr>
        <p:txBody>
          <a:bodyPr vert="horz" wrap="square" lIns="91440" tIns="45720" rIns="91440" bIns="45720" numCol="1" anchor="t" anchorCtr="0" compatLnSpc="1"/>
          <a:lstStyle>
            <a:lvl1pPr>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fld id="{91AA905B-A51E-4FEF-9375-5812D8727A4F}" type="slidenum">
              <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rPr>
            </a:fld>
            <a:endPar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showMasterPhAnim="0" showMasterSp="0">
  <p:cSld name="垂直排列标题与文本">
    <p:spTree>
      <p:nvGrpSpPr>
        <p:cNvPr id="1" name=""/>
        <p:cNvGrpSpPr/>
        <p:nvPr/>
      </p:nvGrpSpPr>
      <p:grpSpPr>
        <a:xfrm>
          <a:off x="0" y="0"/>
          <a:ext cx="0" cy="0"/>
          <a:chOff x="0" y="0"/>
          <a:chExt cx="0" cy="0"/>
        </a:xfrm>
      </p:grpSpPr>
      <p:sp>
        <p:nvSpPr>
          <p:cNvPr id="15362"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15363"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
        <p:nvSpPr>
          <p:cNvPr id="2" name="竖排标题 1"/>
          <p:cNvSpPr>
            <a:spLocks noGrp="1"/>
          </p:cNvSpPr>
          <p:nvPr>
            <p:ph type="title" orient="vert"/>
          </p:nvPr>
        </p:nvSpPr>
        <p:spPr>
          <a:xfrm>
            <a:off x="6888163" y="0"/>
            <a:ext cx="2139950" cy="5241925"/>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68313" y="0"/>
            <a:ext cx="6267450" cy="5241925"/>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10" name="Rectangle 12"/>
          <p:cNvSpPr>
            <a:spLocks noGrp="1" noChangeArrowheads="1"/>
          </p:cNvSpPr>
          <p:nvPr>
            <p:ph type="dt" sz="half" idx="2"/>
          </p:nvPr>
        </p:nvSpPr>
        <p:spPr bwMode="auto">
          <a:xfrm>
            <a:off x="468313" y="5343525"/>
            <a:ext cx="2182813"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algn="l"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Rectangle 13"/>
          <p:cNvSpPr>
            <a:spLocks noGrp="1" noChangeArrowheads="1"/>
          </p:cNvSpPr>
          <p:nvPr>
            <p:ph type="ftr" sz="quarter" idx="3"/>
          </p:nvPr>
        </p:nvSpPr>
        <p:spPr bwMode="auto">
          <a:xfrm>
            <a:off x="3197225" y="5343525"/>
            <a:ext cx="2965450" cy="406400"/>
          </a:xfrm>
          <a:prstGeom prst="rect">
            <a:avLst/>
          </a:prstGeom>
          <a:ln>
            <a:miter lim="800000"/>
          </a:ln>
        </p:spPr>
        <p:txBody>
          <a:bodyPr vert="horz" wrap="square" lIns="91440" tIns="45720" rIns="91440" bIns="45720" numCol="1" anchor="t" anchorCtr="0" compatLnSpc="1"/>
          <a:lstStyle>
            <a:lvl1pPr>
              <a:defRPr>
                <a:latin typeface="微软雅黑" panose="020B0503020204020204" pitchFamily="34" charset="-122"/>
                <a:cs typeface="微软雅黑" panose="020B0503020204020204" pitchFamily="34" charset="-122"/>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endParaRPr kumimoji="0" lang="en-US" altLang="zh-CN" b="0" i="0"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Rectangle 14"/>
          <p:cNvSpPr>
            <a:spLocks noGrp="1" noChangeArrowheads="1"/>
          </p:cNvSpPr>
          <p:nvPr>
            <p:ph type="sldNum" sz="quarter" idx="4"/>
          </p:nvPr>
        </p:nvSpPr>
        <p:spPr bwMode="auto">
          <a:xfrm>
            <a:off x="6708775" y="5343525"/>
            <a:ext cx="2182813" cy="406400"/>
          </a:xfrm>
          <a:prstGeom prst="rect">
            <a:avLst/>
          </a:prstGeom>
          <a:ln>
            <a:miter lim="800000"/>
          </a:ln>
        </p:spPr>
        <p:txBody>
          <a:bodyPr vert="horz" wrap="square" lIns="91440" tIns="45720" rIns="91440" bIns="45720" numCol="1" anchor="t" anchorCtr="0" compatLnSpc="1"/>
          <a:lstStyle>
            <a:lvl1pPr>
              <a:defRPr/>
            </a:lvl1pPr>
          </a:lstStyle>
          <a:p>
            <a:pPr marL="0" marR="0" indent="0" defTabSz="914400" rtl="0" fontAlgn="base">
              <a:lnSpc>
                <a:spcPct val="100000"/>
              </a:lnSpc>
              <a:spcBef>
                <a:spcPct val="0"/>
              </a:spcBef>
              <a:spcAft>
                <a:spcPct val="0"/>
              </a:spcAft>
              <a:buClrTx/>
              <a:buSzTx/>
              <a:buFont typeface="Arial" panose="020B0604020202020204" pitchFamily="34" charset="0"/>
              <a:defRPr/>
            </a:pPr>
            <a:fld id="{F693C28C-267A-4E0F-9A7F-13DD27689505}" type="slidenum">
              <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rPr>
            </a:fld>
            <a:endParaRPr kumimoji="0" lang="en-US" altLang="zh-CN" b="0" i="0" kern="1200" cap="none" spc="0" normalizeH="0" baseline="0" noProof="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01675" y="1822450"/>
            <a:ext cx="7956550" cy="1257300"/>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403350" y="3324225"/>
            <a:ext cx="6553200" cy="15001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39775" y="3770313"/>
            <a:ext cx="7954963" cy="116522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739775" y="2487613"/>
            <a:ext cx="7954963" cy="12827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endParaRPr lang="zh-CN" altLang="en-US" noProof="1" smtClean="0"/>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79425" y="963613"/>
            <a:ext cx="4135438" cy="4278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4767263" y="963613"/>
            <a:ext cx="4135437" cy="4278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68313" y="234950"/>
            <a:ext cx="8423275" cy="9779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468313" y="1312863"/>
            <a:ext cx="4135437" cy="547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468313" y="1860550"/>
            <a:ext cx="4135437" cy="33813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754563" y="1312863"/>
            <a:ext cx="4137025" cy="547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4754563" y="1860550"/>
            <a:ext cx="4137025" cy="33813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68313" y="233363"/>
            <a:ext cx="3079750" cy="993775"/>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659188" y="233363"/>
            <a:ext cx="5232400" cy="50085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68313" y="1227138"/>
            <a:ext cx="3079750" cy="40147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835150" y="4106863"/>
            <a:ext cx="5614988" cy="485775"/>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835150" y="523875"/>
            <a:ext cx="5614988" cy="352107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1"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accent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占位符 3"/>
          <p:cNvSpPr>
            <a:spLocks noGrp="1"/>
          </p:cNvSpPr>
          <p:nvPr>
            <p:ph type="body" sz="half" idx="2"/>
          </p:nvPr>
        </p:nvSpPr>
        <p:spPr>
          <a:xfrm>
            <a:off x="1835150" y="4592638"/>
            <a:ext cx="5614988" cy="687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86550" y="38100"/>
            <a:ext cx="2216150" cy="5203825"/>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36513" y="38100"/>
            <a:ext cx="6497637" cy="5203825"/>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jpeg"/><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1" Type="http://schemas.openxmlformats.org/officeDocument/2006/relationships/theme" Target="../theme/theme3.xml"/><Relationship Id="rId20" Type="http://schemas.openxmlformats.org/officeDocument/2006/relationships/image" Target="../media/image11.png"/><Relationship Id="rId2" Type="http://schemas.openxmlformats.org/officeDocument/2006/relationships/slideLayout" Target="../slideLayouts/slideLayout24.xml"/><Relationship Id="rId19" Type="http://schemas.openxmlformats.org/officeDocument/2006/relationships/image" Target="../media/image10.png"/><Relationship Id="rId18" Type="http://schemas.openxmlformats.org/officeDocument/2006/relationships/image" Target="../media/image9.png"/><Relationship Id="rId17" Type="http://schemas.openxmlformats.org/officeDocument/2006/relationships/image" Target="../media/image8.png"/><Relationship Id="rId16" Type="http://schemas.openxmlformats.org/officeDocument/2006/relationships/image" Target="../media/image7.png"/><Relationship Id="rId15" Type="http://schemas.openxmlformats.org/officeDocument/2006/relationships/image" Target="../media/image6.png"/><Relationship Id="rId14" Type="http://schemas.openxmlformats.org/officeDocument/2006/relationships/image" Target="../media/image5.jpeg"/><Relationship Id="rId13" Type="http://schemas.openxmlformats.org/officeDocument/2006/relationships/image" Target="../media/image4.jpeg"/><Relationship Id="rId12" Type="http://schemas.openxmlformats.org/officeDocument/2006/relationships/image" Target="../media/image3.jpe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t="-10000" b="-10000"/>
          </a:stretch>
        </a:blip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628775" y="0"/>
            <a:ext cx="7731125" cy="5857875"/>
          </a:xfrm>
          <a:prstGeom prst="rect">
            <a:avLst/>
          </a:prstGeom>
          <a:gradFill rotWithShape="0">
            <a:gsLst>
              <a:gs pos="0">
                <a:srgbClr val="92DDE8">
                  <a:alpha val="29999"/>
                </a:srgbClr>
              </a:gs>
              <a:gs pos="100000">
                <a:schemeClr val="bg1"/>
              </a:gs>
            </a:gsLst>
            <a:lin ang="0" scaled="1"/>
          </a:gradFill>
          <a:ln>
            <a:noFill/>
          </a:ln>
        </p:spPr>
        <p:txBody>
          <a:bodyPr anchor="ctr"/>
          <a:lstStyle>
            <a:lvl1pPr>
              <a:buFont typeface="Arial" panose="020B0604020202020204" pitchFamily="34" charset="0"/>
              <a:defRPr sz="2400">
                <a:solidFill>
                  <a:schemeClr val="tx1"/>
                </a:solidFill>
                <a:latin typeface="Arial" panose="020B0604020202020204" pitchFamily="34" charset="0"/>
                <a:ea typeface="微软雅黑" panose="020B0503020204020204" pitchFamily="34" charset="-122"/>
              </a:defRPr>
            </a:lvl1pPr>
            <a:lvl2pPr marL="742950" indent="-285750">
              <a:buFont typeface="Arial" panose="020B0604020202020204" pitchFamily="34" charset="0"/>
              <a:defRPr sz="2400">
                <a:solidFill>
                  <a:schemeClr val="tx1"/>
                </a:solidFill>
                <a:latin typeface="Arial" panose="020B0604020202020204" pitchFamily="34" charset="0"/>
                <a:ea typeface="微软雅黑" panose="020B0503020204020204" pitchFamily="34" charset="-122"/>
              </a:defRPr>
            </a:lvl2pPr>
            <a:lvl3pPr marL="1143000" indent="-228600">
              <a:buFont typeface="Arial" panose="020B0604020202020204" pitchFamily="34" charset="0"/>
              <a:defRPr sz="2400">
                <a:solidFill>
                  <a:schemeClr val="tx1"/>
                </a:solidFill>
                <a:latin typeface="Arial" panose="020B0604020202020204" pitchFamily="34" charset="0"/>
                <a:ea typeface="微软雅黑" panose="020B0503020204020204" pitchFamily="34" charset="-122"/>
              </a:defRPr>
            </a:lvl3pPr>
            <a:lvl4pPr marL="1600200" indent="-228600">
              <a:buFont typeface="Arial" panose="020B0604020202020204" pitchFamily="34" charset="0"/>
              <a:defRPr sz="2400">
                <a:solidFill>
                  <a:schemeClr val="tx1"/>
                </a:solidFill>
                <a:latin typeface="Arial" panose="020B0604020202020204" pitchFamily="34" charset="0"/>
                <a:ea typeface="微软雅黑" panose="020B0503020204020204" pitchFamily="34" charset="-122"/>
              </a:defRPr>
            </a:lvl4pPr>
            <a:lvl5pPr marL="2057400" indent="-228600">
              <a:buFont typeface="Arial" panose="020B0604020202020204" pitchFamily="34" charset="0"/>
              <a:defRPr sz="2400">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27" name="Picture 3" descr="water_5-wallpaper-2560x1600"/>
          <p:cNvPicPr>
            <a:picLocks noChangeAspect="1"/>
          </p:cNvPicPr>
          <p:nvPr userDrawn="1"/>
        </p:nvPicPr>
        <p:blipFill>
          <a:blip r:embed="rId13"/>
          <a:srcRect l="23691" r="58900"/>
          <a:stretch>
            <a:fillRect/>
          </a:stretch>
        </p:blipFill>
        <p:spPr>
          <a:xfrm>
            <a:off x="0" y="9525"/>
            <a:ext cx="1628775" cy="5848350"/>
          </a:xfrm>
          <a:prstGeom prst="rect">
            <a:avLst/>
          </a:prstGeom>
          <a:noFill/>
          <a:ln w="9525">
            <a:noFill/>
          </a:ln>
        </p:spPr>
      </p:pic>
      <p:sp>
        <p:nvSpPr>
          <p:cNvPr id="1028" name="Rectangle 4"/>
          <p:cNvSpPr>
            <a:spLocks noGrp="1"/>
          </p:cNvSpPr>
          <p:nvPr>
            <p:ph type="title"/>
          </p:nvPr>
        </p:nvSpPr>
        <p:spPr>
          <a:xfrm>
            <a:off x="2016125" y="234950"/>
            <a:ext cx="6875463" cy="9779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29" name="Rectangle 5"/>
          <p:cNvSpPr>
            <a:spLocks noGrp="1"/>
          </p:cNvSpPr>
          <p:nvPr>
            <p:ph type="body"/>
          </p:nvPr>
        </p:nvSpPr>
        <p:spPr>
          <a:xfrm>
            <a:off x="2016125" y="1368425"/>
            <a:ext cx="6877050" cy="3873500"/>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30" name="Rectangle 6"/>
          <p:cNvSpPr>
            <a:spLocks noGrp="1" noChangeArrowheads="1"/>
          </p:cNvSpPr>
          <p:nvPr>
            <p:ph type="dt" sz="half" idx="2"/>
          </p:nvPr>
        </p:nvSpPr>
        <p:spPr bwMode="auto">
          <a:xfrm>
            <a:off x="468313" y="5343525"/>
            <a:ext cx="2182813" cy="406400"/>
          </a:xfrm>
          <a:prstGeom prst="rect">
            <a:avLst/>
          </a:prstGeom>
          <a:noFill/>
          <a:ln w="9525">
            <a:noFill/>
            <a:miter lim="800000"/>
          </a:ln>
        </p:spPr>
        <p:txBody>
          <a:bodyPr vert="horz" wrap="square" lIns="91440" tIns="45720" rIns="91440" bIns="45720" numCol="1" anchor="t" anchorCtr="0" compatLnSpc="1"/>
          <a:lstStyle>
            <a:lvl1pPr eaLnBrk="1" hangingPunct="1">
              <a:buFont typeface="Arial" panose="020B0604020202020204" pitchFamily="34" charset="0"/>
              <a:buNone/>
              <a:defRPr sz="900">
                <a:solidFill>
                  <a:srgbClr val="A0C6EA"/>
                </a:solidFill>
                <a:latin typeface="微软雅黑" panose="020B0503020204020204" pitchFamily="34" charset="-122"/>
                <a:cs typeface="微软雅黑" panose="020B0503020204020204" pitchFamily="34"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31" name="Rectangle 7"/>
          <p:cNvSpPr>
            <a:spLocks noGrp="1" noChangeArrowheads="1"/>
          </p:cNvSpPr>
          <p:nvPr>
            <p:ph type="ftr" sz="quarter" idx="3"/>
          </p:nvPr>
        </p:nvSpPr>
        <p:spPr bwMode="auto">
          <a:xfrm>
            <a:off x="3197225" y="5343525"/>
            <a:ext cx="2965450" cy="406400"/>
          </a:xfrm>
          <a:prstGeom prst="rect">
            <a:avLst/>
          </a:prstGeom>
          <a:noFill/>
          <a:ln w="9525">
            <a:noFill/>
            <a:miter lim="800000"/>
          </a:ln>
        </p:spPr>
        <p:txBody>
          <a:bodyPr vert="horz" wrap="square" lIns="91440" tIns="45720" rIns="91440" bIns="45720" numCol="1" anchor="t" anchorCtr="0" compatLnSpc="1"/>
          <a:lstStyle>
            <a:lvl1pPr algn="ctr" eaLnBrk="1" hangingPunct="1">
              <a:buFont typeface="Arial" panose="020B0604020202020204" pitchFamily="34" charset="0"/>
              <a:buNone/>
              <a:defRPr sz="900">
                <a:solidFill>
                  <a:srgbClr val="A0C6EA"/>
                </a:solidFill>
                <a:latin typeface="微软雅黑" panose="020B0503020204020204" pitchFamily="34" charset="-122"/>
                <a:cs typeface="微软雅黑" panose="020B0503020204020204" pitchFamily="34"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32" name="Rectangle 8"/>
          <p:cNvSpPr>
            <a:spLocks noGrp="1" noChangeArrowheads="1"/>
          </p:cNvSpPr>
          <p:nvPr>
            <p:ph type="sldNum" sz="quarter" idx="4"/>
          </p:nvPr>
        </p:nvSpPr>
        <p:spPr bwMode="auto">
          <a:xfrm>
            <a:off x="6708775" y="5343525"/>
            <a:ext cx="2182813" cy="406400"/>
          </a:xfrm>
          <a:prstGeom prst="rect">
            <a:avLst/>
          </a:prstGeom>
          <a:noFill/>
          <a:ln w="9525">
            <a:noFill/>
            <a:miter lim="800000"/>
          </a:ln>
        </p:spPr>
        <p:txBody>
          <a:bodyPr vert="horz" wrap="square" lIns="91440" tIns="45720" rIns="91440" bIns="45720" numCol="1" anchor="t" anchorCtr="0" compatLnSpc="1"/>
          <a:lstStyle>
            <a:lvl1pPr algn="r" eaLnBrk="1" hangingPunct="1">
              <a:buFont typeface="Arial" panose="020B0604020202020204" pitchFamily="34" charset="0"/>
              <a:buNone/>
              <a:defRPr sz="900">
                <a:solidFill>
                  <a:srgbClr val="A0C6EA"/>
                </a:solidFill>
                <a:latin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F977ED-1DAA-46FD-8CFE-29B60FFDFE14}" type="slidenum">
              <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rgbClr val="A0C6EA"/>
              </a:solidFill>
              <a:effectLst/>
              <a:uLnTx/>
              <a:uFillTx/>
              <a:latin typeface="微软雅黑" panose="020B0503020204020204" pitchFamily="34" charset="-122"/>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nLst>
      <p:par>
        <p:cTn id="1" dur="indefinite" restart="never" nodeType="tmRoot"/>
      </p:par>
    </p:tnLst>
  </p:timing>
  <p:hf sldNum="0" hdr="0" ftr="0" dt="0"/>
  <p:txStyles>
    <p:titleStyle>
      <a:lvl1pPr algn="ctr" rtl="0" eaLnBrk="0" fontAlgn="base" hangingPunct="0">
        <a:spcBef>
          <a:spcPct val="0"/>
        </a:spcBef>
        <a:spcAft>
          <a:spcPct val="0"/>
        </a:spcAft>
        <a:defRPr sz="3200">
          <a:solidFill>
            <a:srgbClr val="A0C6EA"/>
          </a:solidFill>
          <a:latin typeface="微软雅黑" panose="020B0503020204020204" pitchFamily="34" charset="-122"/>
          <a:ea typeface="+mj-ea"/>
          <a:cs typeface="微软雅黑" panose="020B0503020204020204" pitchFamily="34" charset="-122"/>
        </a:defRPr>
      </a:lvl1pPr>
      <a:lvl2pPr algn="ctr" rtl="0" eaLnBrk="0" fontAlgn="base" hangingPunct="0">
        <a:spcBef>
          <a:spcPct val="0"/>
        </a:spcBef>
        <a:spcAft>
          <a:spcPct val="0"/>
        </a:spcAft>
        <a:defRPr sz="3200">
          <a:solidFill>
            <a:srgbClr val="A0C6EA"/>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3200">
          <a:solidFill>
            <a:srgbClr val="A0C6EA"/>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3200">
          <a:solidFill>
            <a:srgbClr val="A0C6EA"/>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3200">
          <a:solidFill>
            <a:srgbClr val="A0C6EA"/>
          </a:solidFill>
          <a:latin typeface="微软雅黑" panose="020B0503020204020204" pitchFamily="34" charset="-122"/>
          <a:ea typeface="微软雅黑" panose="020B0503020204020204" pitchFamily="34" charset="-122"/>
        </a:defRPr>
      </a:lvl5pPr>
      <a:lvl6pPr marL="457200" algn="ctr" rtl="0" eaLnBrk="0" fontAlgn="base" hangingPunct="0">
        <a:spcBef>
          <a:spcPct val="0"/>
        </a:spcBef>
        <a:spcAft>
          <a:spcPct val="0"/>
        </a:spcAft>
        <a:defRPr sz="3200">
          <a:solidFill>
            <a:srgbClr val="A0C6EA"/>
          </a:solidFill>
          <a:latin typeface="Arial" panose="020B0604020202020204" pitchFamily="34" charset="0"/>
          <a:ea typeface="微软雅黑" panose="020B0503020204020204" pitchFamily="34" charset="-122"/>
        </a:defRPr>
      </a:lvl6pPr>
      <a:lvl7pPr marL="914400" algn="ctr" rtl="0" eaLnBrk="0" fontAlgn="base" hangingPunct="0">
        <a:spcBef>
          <a:spcPct val="0"/>
        </a:spcBef>
        <a:spcAft>
          <a:spcPct val="0"/>
        </a:spcAft>
        <a:defRPr sz="3200">
          <a:solidFill>
            <a:srgbClr val="A0C6EA"/>
          </a:solidFill>
          <a:latin typeface="Arial" panose="020B0604020202020204" pitchFamily="34" charset="0"/>
          <a:ea typeface="微软雅黑" panose="020B0503020204020204" pitchFamily="34" charset="-122"/>
        </a:defRPr>
      </a:lvl7pPr>
      <a:lvl8pPr marL="1371600" algn="ctr" rtl="0" eaLnBrk="0" fontAlgn="base" hangingPunct="0">
        <a:spcBef>
          <a:spcPct val="0"/>
        </a:spcBef>
        <a:spcAft>
          <a:spcPct val="0"/>
        </a:spcAft>
        <a:defRPr sz="3200">
          <a:solidFill>
            <a:srgbClr val="A0C6EA"/>
          </a:solidFill>
          <a:latin typeface="Arial" panose="020B0604020202020204" pitchFamily="34" charset="0"/>
          <a:ea typeface="微软雅黑" panose="020B0503020204020204" pitchFamily="34" charset="-122"/>
        </a:defRPr>
      </a:lvl8pPr>
      <a:lvl9pPr marL="1828800" algn="ctr" rtl="0" eaLnBrk="0" fontAlgn="base" hangingPunct="0">
        <a:spcBef>
          <a:spcPct val="0"/>
        </a:spcBef>
        <a:spcAft>
          <a:spcPct val="0"/>
        </a:spcAft>
        <a:defRPr sz="3200">
          <a:solidFill>
            <a:srgbClr val="A0C6EA"/>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a:solidFill>
            <a:srgbClr val="A0C6EA"/>
          </a:solidFill>
          <a:latin typeface="微软雅黑" panose="020B0503020204020204" pitchFamily="34" charset="-122"/>
          <a:ea typeface="+mn-ea"/>
          <a:cs typeface="微软雅黑" panose="020B0503020204020204" pitchFamily="34" charset="-122"/>
        </a:defRPr>
      </a:lvl1pPr>
      <a:lvl2pPr marL="742950" indent="-285750" algn="l" rtl="0" eaLnBrk="0" fontAlgn="base" hangingPunct="0">
        <a:spcBef>
          <a:spcPct val="20000"/>
        </a:spcBef>
        <a:spcAft>
          <a:spcPct val="0"/>
        </a:spcAft>
        <a:buChar char="–"/>
        <a:defRPr sz="2000">
          <a:solidFill>
            <a:srgbClr val="A0C6EA"/>
          </a:solidFill>
          <a:latin typeface="微软雅黑" panose="020B0503020204020204" pitchFamily="34" charset="-122"/>
          <a:ea typeface="+mn-ea"/>
        </a:defRPr>
      </a:lvl2pPr>
      <a:lvl3pPr marL="1143000" indent="-228600" algn="l" rtl="0" eaLnBrk="0" fontAlgn="base" hangingPunct="0">
        <a:spcBef>
          <a:spcPct val="20000"/>
        </a:spcBef>
        <a:spcAft>
          <a:spcPct val="0"/>
        </a:spcAft>
        <a:buChar char="•"/>
        <a:defRPr sz="1600">
          <a:solidFill>
            <a:srgbClr val="A0C6EA"/>
          </a:solidFill>
          <a:latin typeface="微软雅黑" panose="020B0503020204020204" pitchFamily="34" charset="-122"/>
          <a:ea typeface="+mn-ea"/>
        </a:defRPr>
      </a:lvl3pPr>
      <a:lvl4pPr marL="1600200" indent="-228600" algn="l" rtl="0" eaLnBrk="0" fontAlgn="base" hangingPunct="0">
        <a:spcBef>
          <a:spcPct val="20000"/>
        </a:spcBef>
        <a:spcAft>
          <a:spcPct val="0"/>
        </a:spcAft>
        <a:buChar char="–"/>
        <a:defRPr sz="1400">
          <a:solidFill>
            <a:srgbClr val="A0C6EA"/>
          </a:solidFill>
          <a:latin typeface="微软雅黑" panose="020B0503020204020204" pitchFamily="34" charset="-122"/>
          <a:ea typeface="+mn-ea"/>
        </a:defRPr>
      </a:lvl4pPr>
      <a:lvl5pPr marL="2057400" indent="-228600" algn="l" rtl="0" eaLnBrk="0" fontAlgn="base" hangingPunct="0">
        <a:spcBef>
          <a:spcPct val="20000"/>
        </a:spcBef>
        <a:spcAft>
          <a:spcPct val="0"/>
        </a:spcAft>
        <a:buChar char="»"/>
        <a:defRPr sz="1400">
          <a:solidFill>
            <a:srgbClr val="A0C6EA"/>
          </a:solidFill>
          <a:latin typeface="微软雅黑" panose="020B0503020204020204" pitchFamily="34" charset="-122"/>
          <a:ea typeface="+mn-ea"/>
        </a:defRPr>
      </a:lvl5pPr>
      <a:lvl6pPr marL="2514600" indent="-228600" algn="l" rtl="0" eaLnBrk="0" fontAlgn="base" hangingPunct="0">
        <a:spcBef>
          <a:spcPct val="20000"/>
        </a:spcBef>
        <a:spcAft>
          <a:spcPct val="0"/>
        </a:spcAft>
        <a:buChar char="»"/>
        <a:defRPr sz="1400">
          <a:solidFill>
            <a:srgbClr val="A0C6EA"/>
          </a:solidFill>
          <a:latin typeface="+mn-lt"/>
          <a:ea typeface="+mn-ea"/>
        </a:defRPr>
      </a:lvl6pPr>
      <a:lvl7pPr marL="2971800" indent="-228600" algn="l" rtl="0" eaLnBrk="0" fontAlgn="base" hangingPunct="0">
        <a:spcBef>
          <a:spcPct val="20000"/>
        </a:spcBef>
        <a:spcAft>
          <a:spcPct val="0"/>
        </a:spcAft>
        <a:buChar char="»"/>
        <a:defRPr sz="1400">
          <a:solidFill>
            <a:srgbClr val="A0C6EA"/>
          </a:solidFill>
          <a:latin typeface="+mn-lt"/>
          <a:ea typeface="+mn-ea"/>
        </a:defRPr>
      </a:lvl7pPr>
      <a:lvl8pPr marL="3429000" indent="-228600" algn="l" rtl="0" eaLnBrk="0" fontAlgn="base" hangingPunct="0">
        <a:spcBef>
          <a:spcPct val="20000"/>
        </a:spcBef>
        <a:spcAft>
          <a:spcPct val="0"/>
        </a:spcAft>
        <a:buChar char="»"/>
        <a:defRPr sz="1400">
          <a:solidFill>
            <a:srgbClr val="A0C6EA"/>
          </a:solidFill>
          <a:latin typeface="+mn-lt"/>
          <a:ea typeface="+mn-ea"/>
        </a:defRPr>
      </a:lvl8pPr>
      <a:lvl9pPr marL="3886200" indent="-228600" algn="l" rtl="0" eaLnBrk="0" fontAlgn="base" hangingPunct="0">
        <a:spcBef>
          <a:spcPct val="20000"/>
        </a:spcBef>
        <a:spcAft>
          <a:spcPct val="0"/>
        </a:spcAft>
        <a:buChar char="»"/>
        <a:defRPr sz="1400">
          <a:solidFill>
            <a:srgbClr val="A0C6EA"/>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t="-10000" b="-10000"/>
          </a:stretch>
        </a:blipFill>
        <a:effectLst/>
      </p:bgPr>
    </p:bg>
    <p:spTree>
      <p:nvGrpSpPr>
        <p:cNvPr id="1" name=""/>
        <p:cNvGrpSpPr/>
        <p:nvPr/>
      </p:nvGrpSpPr>
      <p:grpSpPr>
        <a:xfrm>
          <a:off x="0" y="0"/>
          <a:ext cx="0" cy="0"/>
          <a:chOff x="0" y="0"/>
          <a:chExt cx="0" cy="0"/>
        </a:xfrm>
      </p:grpSpPr>
      <p:sp>
        <p:nvSpPr>
          <p:cNvPr id="2050" name="Rectangle 11"/>
          <p:cNvSpPr>
            <a:spLocks noGrp="1"/>
          </p:cNvSpPr>
          <p:nvPr>
            <p:ph type="body"/>
          </p:nvPr>
        </p:nvSpPr>
        <p:spPr>
          <a:xfrm>
            <a:off x="468313" y="1368425"/>
            <a:ext cx="8423275" cy="3873500"/>
          </a:xfrm>
          <a:prstGeom prst="rect">
            <a:avLst/>
          </a:prstGeom>
          <a:noFill/>
          <a:ln w="9525">
            <a:noFill/>
          </a:ln>
        </p:spPr>
        <p:txBody>
          <a:bodyPr/>
          <a:lstStyle/>
          <a:p>
            <a:pPr lvl="0"/>
            <a:r>
              <a:rPr lang="zh-CN" altLang="zh-CN" dirty="0"/>
              <a:t>Click to edit Master text styles</a:t>
            </a:r>
            <a:endParaRPr lang="zh-CN" altLang="zh-CN" dirty="0"/>
          </a:p>
          <a:p>
            <a:pPr lvl="1"/>
            <a:r>
              <a:rPr lang="zh-CN" altLang="zh-CN" dirty="0"/>
              <a:t>Second level</a:t>
            </a:r>
            <a:endParaRPr lang="zh-CN" altLang="zh-CN" dirty="0"/>
          </a:p>
          <a:p>
            <a:pPr lvl="2"/>
            <a:r>
              <a:rPr lang="zh-CN" altLang="zh-CN" dirty="0"/>
              <a:t>Third level</a:t>
            </a:r>
            <a:endParaRPr lang="zh-CN" altLang="zh-CN" dirty="0"/>
          </a:p>
          <a:p>
            <a:pPr lvl="3"/>
            <a:r>
              <a:rPr lang="zh-CN" altLang="zh-CN" dirty="0"/>
              <a:t>Fourth level</a:t>
            </a:r>
            <a:endParaRPr lang="zh-CN" altLang="zh-CN" dirty="0"/>
          </a:p>
          <a:p>
            <a:pPr lvl="4"/>
            <a:r>
              <a:rPr lang="zh-CN" altLang="zh-CN" dirty="0"/>
              <a:t>Fifth level</a:t>
            </a:r>
            <a:endParaRPr lang="zh-CN" altLang="zh-CN" dirty="0"/>
          </a:p>
        </p:txBody>
      </p:sp>
      <p:sp>
        <p:nvSpPr>
          <p:cNvPr id="2051" name="Rectangle 12"/>
          <p:cNvSpPr>
            <a:spLocks noGrp="1" noChangeArrowheads="1"/>
          </p:cNvSpPr>
          <p:nvPr>
            <p:ph type="dt" sz="half" idx="2"/>
          </p:nvPr>
        </p:nvSpPr>
        <p:spPr bwMode="auto">
          <a:xfrm>
            <a:off x="468313" y="5343525"/>
            <a:ext cx="2182813" cy="406400"/>
          </a:xfrm>
          <a:prstGeom prst="rect">
            <a:avLst/>
          </a:prstGeom>
          <a:noFill/>
          <a:ln w="9525">
            <a:noFill/>
            <a:miter lim="800000"/>
          </a:ln>
        </p:spPr>
        <p:txBody>
          <a:bodyPr vert="horz" wrap="square" lIns="91440" tIns="45720" rIns="91440" bIns="45720" numCol="1" anchor="t" anchorCtr="0" compatLnSpc="1"/>
          <a:lstStyle>
            <a:lvl1pPr eaLnBrk="1" latinLnBrk="1" hangingPunct="1">
              <a:buFont typeface="Arial" panose="020B0604020202020204" pitchFamily="34" charset="0"/>
              <a:buNone/>
              <a:defRPr sz="1400" noProof="1">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l" defTabSz="914400" rtl="0" eaLnBrk="1" fontAlgn="base" latinLnBrk="1"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52" name="Rectangle 13"/>
          <p:cNvSpPr>
            <a:spLocks noGrp="1" noChangeArrowheads="1"/>
          </p:cNvSpPr>
          <p:nvPr>
            <p:ph type="ftr" sz="quarter" idx="3"/>
          </p:nvPr>
        </p:nvSpPr>
        <p:spPr bwMode="auto">
          <a:xfrm>
            <a:off x="3197225" y="5343525"/>
            <a:ext cx="2965450" cy="406400"/>
          </a:xfrm>
          <a:prstGeom prst="rect">
            <a:avLst/>
          </a:prstGeom>
          <a:noFill/>
          <a:ln w="9525">
            <a:noFill/>
            <a:miter lim="800000"/>
          </a:ln>
        </p:spPr>
        <p:txBody>
          <a:bodyPr vert="horz" wrap="square" lIns="91440" tIns="45720" rIns="91440" bIns="45720" numCol="1" anchor="t" anchorCtr="0" compatLnSpc="1"/>
          <a:lstStyle>
            <a:lvl1pPr algn="ctr" eaLnBrk="1" latinLnBrk="1" hangingPunct="1">
              <a:buFont typeface="Arial" panose="020B0604020202020204" pitchFamily="34" charset="0"/>
              <a:buNone/>
              <a:defRPr sz="1400" noProof="1">
                <a:latin typeface="微软雅黑" panose="020B0503020204020204" pitchFamily="34" charset="-122"/>
                <a:ea typeface="微软雅黑" panose="020B0503020204020204" pitchFamily="34" charset="-122"/>
                <a:cs typeface="微软雅黑" panose="020B0503020204020204" pitchFamily="34" charset="-122"/>
              </a:defRPr>
            </a:lvl1pPr>
          </a:lstStyle>
          <a:p>
            <a:pPr marL="0" marR="0" lvl="0" indent="0" algn="ctr" defTabSz="914400" rtl="0" eaLnBrk="1" fontAlgn="base" latinLnBrk="1"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53" name="Rectangle 14"/>
          <p:cNvSpPr>
            <a:spLocks noGrp="1" noChangeArrowheads="1"/>
          </p:cNvSpPr>
          <p:nvPr>
            <p:ph type="sldNum" sz="quarter" idx="4"/>
          </p:nvPr>
        </p:nvSpPr>
        <p:spPr bwMode="auto">
          <a:xfrm>
            <a:off x="6708775" y="5343525"/>
            <a:ext cx="2182813" cy="406400"/>
          </a:xfrm>
          <a:prstGeom prst="rect">
            <a:avLst/>
          </a:prstGeom>
          <a:noFill/>
          <a:ln w="9525">
            <a:noFill/>
            <a:miter lim="800000"/>
          </a:ln>
        </p:spPr>
        <p:txBody>
          <a:bodyPr vert="horz" wrap="square" lIns="91440" tIns="45720" rIns="91440" bIns="45720" numCol="1" anchor="t" anchorCtr="0" compatLnSpc="1"/>
          <a:lstStyle>
            <a:lvl1pPr algn="r" eaLnBrk="1" latinLnBrk="1" hangingPunct="1">
              <a:buFont typeface="Arial" panose="020B0604020202020204" pitchFamily="34" charset="0"/>
              <a:buNone/>
              <a:defRPr sz="1400">
                <a:latin typeface="微软雅黑" panose="020B0503020204020204" pitchFamily="34" charset="-122"/>
              </a:defRPr>
            </a:lvl1pPr>
          </a:lstStyle>
          <a:p>
            <a:pPr marL="0" marR="0" lvl="0" indent="0" algn="r" defTabSz="914400" rtl="0" eaLnBrk="1" fontAlgn="base" latinLnBrk="1" hangingPunct="1">
              <a:lnSpc>
                <a:spcPct val="100000"/>
              </a:lnSpc>
              <a:spcBef>
                <a:spcPct val="0"/>
              </a:spcBef>
              <a:spcAft>
                <a:spcPct val="0"/>
              </a:spcAft>
              <a:buClrTx/>
              <a:buSzTx/>
              <a:buFont typeface="Arial" panose="020B0604020202020204" pitchFamily="34" charset="0"/>
              <a:buNone/>
              <a:defRPr/>
            </a:pPr>
            <a:fld id="{AE1A81CD-5EF2-4F24-96B2-8EE50589E3DF}" type="slidenum">
              <a:rPr kumimoji="0" lang="en-US" altLang="zh-CN"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fld>
            <a:endParaRPr kumimoji="0" lang="en-US" altLang="zh-CN"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054" name="Rectangle 38"/>
          <p:cNvSpPr>
            <a:spLocks noGrp="1"/>
          </p:cNvSpPr>
          <p:nvPr>
            <p:ph type="title"/>
          </p:nvPr>
        </p:nvSpPr>
        <p:spPr>
          <a:xfrm>
            <a:off x="1141413" y="0"/>
            <a:ext cx="7886700" cy="508000"/>
          </a:xfrm>
          <a:prstGeom prst="rect">
            <a:avLst/>
          </a:prstGeom>
          <a:noFill/>
          <a:ln w="9525">
            <a:noFill/>
          </a:ln>
        </p:spPr>
        <p:txBody>
          <a:bodyPr anchor="ctr"/>
          <a:lstStyle/>
          <a:p>
            <a:pPr lvl="0"/>
            <a:r>
              <a:rPr lang="zh-CN" altLang="zh-CN" dirty="0"/>
              <a:t>Click To Type Slide Title</a:t>
            </a:r>
            <a:endParaRPr lang="zh-CN" altLang="zh-CN" dirty="0"/>
          </a:p>
        </p:txBody>
      </p:sp>
      <p:sp>
        <p:nvSpPr>
          <p:cNvPr id="2055" name="WordArt 123"/>
          <p:cNvSpPr>
            <a:spLocks noTextEdit="1"/>
          </p:cNvSpPr>
          <p:nvPr/>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slide(fromBottom)">
                                      <p:cBhvr>
                                        <p:cTn id="7"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4" grpId="0"/>
    </p:bldLst>
  </p:timing>
  <p:hf sldNum="0" hdr="0" ftr="0" dt="0"/>
  <p:txStyles>
    <p:titleStyle>
      <a:lvl1pPr algn="l" rtl="0" eaLnBrk="0" fontAlgn="base" latinLnBrk="1" hangingPunct="0">
        <a:spcBef>
          <a:spcPct val="0"/>
        </a:spcBef>
        <a:spcAft>
          <a:spcPct val="0"/>
        </a:spcAft>
        <a:defRPr sz="3000" b="1" i="1">
          <a:solidFill>
            <a:srgbClr val="128FB6"/>
          </a:solidFill>
          <a:latin typeface="微软雅黑" panose="020B0503020204020204" pitchFamily="34" charset="-122"/>
          <a:ea typeface="微软雅黑" panose="020B0503020204020204" pitchFamily="34" charset="-122"/>
          <a:cs typeface="微软雅黑" panose="020B0503020204020204" pitchFamily="34" charset="-122"/>
        </a:defRPr>
      </a:lvl1pPr>
      <a:lvl2pPr algn="l" rtl="0" eaLnBrk="0" fontAlgn="base" latinLnBrk="1" hangingPunct="0">
        <a:spcBef>
          <a:spcPct val="0"/>
        </a:spcBef>
        <a:spcAft>
          <a:spcPct val="0"/>
        </a:spcAft>
        <a:defRPr sz="3000" b="1" i="1">
          <a:solidFill>
            <a:srgbClr val="128FB6"/>
          </a:solidFill>
          <a:latin typeface="微软雅黑" panose="020B0503020204020204" pitchFamily="34" charset="-122"/>
          <a:ea typeface="微软雅黑" panose="020B0503020204020204" pitchFamily="34" charset="-122"/>
        </a:defRPr>
      </a:lvl2pPr>
      <a:lvl3pPr algn="l" rtl="0" eaLnBrk="0" fontAlgn="base" latinLnBrk="1" hangingPunct="0">
        <a:spcBef>
          <a:spcPct val="0"/>
        </a:spcBef>
        <a:spcAft>
          <a:spcPct val="0"/>
        </a:spcAft>
        <a:defRPr sz="3000" b="1" i="1">
          <a:solidFill>
            <a:srgbClr val="128FB6"/>
          </a:solidFill>
          <a:latin typeface="微软雅黑" panose="020B0503020204020204" pitchFamily="34" charset="-122"/>
          <a:ea typeface="微软雅黑" panose="020B0503020204020204" pitchFamily="34" charset="-122"/>
        </a:defRPr>
      </a:lvl3pPr>
      <a:lvl4pPr algn="l" rtl="0" eaLnBrk="0" fontAlgn="base" latinLnBrk="1" hangingPunct="0">
        <a:spcBef>
          <a:spcPct val="0"/>
        </a:spcBef>
        <a:spcAft>
          <a:spcPct val="0"/>
        </a:spcAft>
        <a:defRPr sz="3000" b="1" i="1">
          <a:solidFill>
            <a:srgbClr val="128FB6"/>
          </a:solidFill>
          <a:latin typeface="微软雅黑" panose="020B0503020204020204" pitchFamily="34" charset="-122"/>
          <a:ea typeface="微软雅黑" panose="020B0503020204020204" pitchFamily="34" charset="-122"/>
        </a:defRPr>
      </a:lvl4pPr>
      <a:lvl5pPr algn="l" rtl="0" eaLnBrk="0" fontAlgn="base" latinLnBrk="1" hangingPunct="0">
        <a:spcBef>
          <a:spcPct val="0"/>
        </a:spcBef>
        <a:spcAft>
          <a:spcPct val="0"/>
        </a:spcAft>
        <a:defRPr sz="3000" b="1" i="1">
          <a:solidFill>
            <a:srgbClr val="128FB6"/>
          </a:solidFill>
          <a:latin typeface="微软雅黑" panose="020B0503020204020204" pitchFamily="34" charset="-122"/>
          <a:ea typeface="微软雅黑" panose="020B0503020204020204" pitchFamily="34" charset="-122"/>
        </a:defRPr>
      </a:lvl5pPr>
      <a:lvl6pPr marL="457200" algn="l" rtl="0" eaLnBrk="0" fontAlgn="base" latinLnBrk="1" hangingPunct="0">
        <a:spcBef>
          <a:spcPct val="0"/>
        </a:spcBef>
        <a:spcAft>
          <a:spcPct val="0"/>
        </a:spcAft>
        <a:defRPr sz="3000" b="1" i="1">
          <a:solidFill>
            <a:srgbClr val="128FB6"/>
          </a:solidFill>
          <a:latin typeface="Times New Roman" panose="02020603050405020304" pitchFamily="18" charset="0"/>
          <a:ea typeface="Gulim" panose="020B0600000101010101" pitchFamily="34" charset="-127"/>
        </a:defRPr>
      </a:lvl6pPr>
      <a:lvl7pPr marL="914400" algn="l" rtl="0" eaLnBrk="0" fontAlgn="base" latinLnBrk="1" hangingPunct="0">
        <a:spcBef>
          <a:spcPct val="0"/>
        </a:spcBef>
        <a:spcAft>
          <a:spcPct val="0"/>
        </a:spcAft>
        <a:defRPr sz="3000" b="1" i="1">
          <a:solidFill>
            <a:srgbClr val="128FB6"/>
          </a:solidFill>
          <a:latin typeface="Times New Roman" panose="02020603050405020304" pitchFamily="18" charset="0"/>
          <a:ea typeface="Gulim" panose="020B0600000101010101" pitchFamily="34" charset="-127"/>
        </a:defRPr>
      </a:lvl7pPr>
      <a:lvl8pPr marL="1371600" algn="l" rtl="0" eaLnBrk="0" fontAlgn="base" latinLnBrk="1" hangingPunct="0">
        <a:spcBef>
          <a:spcPct val="0"/>
        </a:spcBef>
        <a:spcAft>
          <a:spcPct val="0"/>
        </a:spcAft>
        <a:defRPr sz="3000" b="1" i="1">
          <a:solidFill>
            <a:srgbClr val="128FB6"/>
          </a:solidFill>
          <a:latin typeface="Times New Roman" panose="02020603050405020304" pitchFamily="18" charset="0"/>
          <a:ea typeface="Gulim" panose="020B0600000101010101" pitchFamily="34" charset="-127"/>
        </a:defRPr>
      </a:lvl8pPr>
      <a:lvl9pPr marL="1828800" algn="l" rtl="0" eaLnBrk="0" fontAlgn="base" latinLnBrk="1" hangingPunct="0">
        <a:spcBef>
          <a:spcPct val="0"/>
        </a:spcBef>
        <a:spcAft>
          <a:spcPct val="0"/>
        </a:spcAft>
        <a:defRPr sz="3000" b="1" i="1">
          <a:solidFill>
            <a:srgbClr val="128FB6"/>
          </a:solidFill>
          <a:latin typeface="Times New Roman" panose="02020603050405020304" pitchFamily="18" charset="0"/>
          <a:ea typeface="Gulim" panose="020B0600000101010101" pitchFamily="34" charset="-127"/>
        </a:defRPr>
      </a:lvl9pPr>
    </p:titleStyle>
    <p:body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125" descr="001"/>
          <p:cNvPicPr>
            <a:picLocks noChangeAspect="1"/>
          </p:cNvPicPr>
          <p:nvPr userDrawn="1"/>
        </p:nvPicPr>
        <p:blipFill>
          <a:blip r:embed="rId12" cstate="print"/>
          <a:stretch>
            <a:fillRect/>
          </a:stretch>
        </p:blipFill>
        <p:spPr>
          <a:xfrm>
            <a:off x="0" y="0"/>
            <a:ext cx="9359900" cy="5867400"/>
          </a:xfrm>
          <a:prstGeom prst="rect">
            <a:avLst/>
          </a:prstGeom>
          <a:noFill/>
          <a:ln w="9525">
            <a:noFill/>
          </a:ln>
        </p:spPr>
      </p:pic>
      <p:pic>
        <p:nvPicPr>
          <p:cNvPr id="5123" name="Picture 126" descr="002"/>
          <p:cNvPicPr>
            <a:picLocks noChangeAspect="1"/>
          </p:cNvPicPr>
          <p:nvPr userDrawn="1"/>
        </p:nvPicPr>
        <p:blipFill>
          <a:blip r:embed="rId13" cstate="print"/>
          <a:stretch>
            <a:fillRect/>
          </a:stretch>
        </p:blipFill>
        <p:spPr>
          <a:xfrm>
            <a:off x="0" y="0"/>
            <a:ext cx="9359900" cy="5868988"/>
          </a:xfrm>
          <a:prstGeom prst="rect">
            <a:avLst/>
          </a:prstGeom>
          <a:noFill/>
          <a:ln w="9525">
            <a:noFill/>
          </a:ln>
        </p:spPr>
      </p:pic>
      <p:pic>
        <p:nvPicPr>
          <p:cNvPr id="5124" name="Picture 127" descr="002-01"/>
          <p:cNvPicPr>
            <a:picLocks noChangeAspect="1"/>
          </p:cNvPicPr>
          <p:nvPr userDrawn="1"/>
        </p:nvPicPr>
        <p:blipFill>
          <a:blip r:embed="rId14" cstate="print"/>
          <a:stretch>
            <a:fillRect/>
          </a:stretch>
        </p:blipFill>
        <p:spPr>
          <a:xfrm>
            <a:off x="0" y="0"/>
            <a:ext cx="9359900" cy="5867400"/>
          </a:xfrm>
          <a:prstGeom prst="rect">
            <a:avLst/>
          </a:prstGeom>
          <a:noFill/>
          <a:ln w="9525">
            <a:noFill/>
          </a:ln>
        </p:spPr>
      </p:pic>
      <p:pic>
        <p:nvPicPr>
          <p:cNvPr id="5125" name="Picture 136" descr="003-구름"/>
          <p:cNvPicPr>
            <a:picLocks noChangeAspect="1"/>
          </p:cNvPicPr>
          <p:nvPr userDrawn="1"/>
        </p:nvPicPr>
        <p:blipFill>
          <a:blip r:embed="rId15" cstate="print"/>
          <a:stretch>
            <a:fillRect/>
          </a:stretch>
        </p:blipFill>
        <p:spPr>
          <a:xfrm>
            <a:off x="0" y="184150"/>
            <a:ext cx="9359900" cy="3024188"/>
          </a:xfrm>
          <a:prstGeom prst="rect">
            <a:avLst/>
          </a:prstGeom>
          <a:noFill/>
          <a:ln w="9525">
            <a:noFill/>
          </a:ln>
        </p:spPr>
      </p:pic>
      <p:pic>
        <p:nvPicPr>
          <p:cNvPr id="5126" name="Picture 129" descr="004-건물"/>
          <p:cNvPicPr>
            <a:picLocks noChangeAspect="1"/>
          </p:cNvPicPr>
          <p:nvPr userDrawn="1"/>
        </p:nvPicPr>
        <p:blipFill>
          <a:blip r:embed="rId16" cstate="print"/>
          <a:stretch>
            <a:fillRect/>
          </a:stretch>
        </p:blipFill>
        <p:spPr>
          <a:xfrm>
            <a:off x="1543050" y="3365500"/>
            <a:ext cx="7816850" cy="2259013"/>
          </a:xfrm>
          <a:prstGeom prst="rect">
            <a:avLst/>
          </a:prstGeom>
          <a:noFill/>
          <a:ln w="9525">
            <a:noFill/>
          </a:ln>
        </p:spPr>
      </p:pic>
      <p:pic>
        <p:nvPicPr>
          <p:cNvPr id="5127" name="Picture 131" descr="005-티비그림자01"/>
          <p:cNvPicPr>
            <a:picLocks noChangeAspect="1"/>
          </p:cNvPicPr>
          <p:nvPr userDrawn="1"/>
        </p:nvPicPr>
        <p:blipFill>
          <a:blip r:embed="rId17" cstate="print"/>
          <a:stretch>
            <a:fillRect/>
          </a:stretch>
        </p:blipFill>
        <p:spPr>
          <a:xfrm rot="-148711">
            <a:off x="1362075" y="4968875"/>
            <a:ext cx="2609850" cy="733425"/>
          </a:xfrm>
          <a:prstGeom prst="rect">
            <a:avLst/>
          </a:prstGeom>
          <a:noFill/>
          <a:ln w="9525">
            <a:noFill/>
          </a:ln>
        </p:spPr>
      </p:pic>
      <p:pic>
        <p:nvPicPr>
          <p:cNvPr id="5128" name="Picture 133" descr="005-티비그림자02"/>
          <p:cNvPicPr>
            <a:picLocks noChangeAspect="1"/>
          </p:cNvPicPr>
          <p:nvPr userDrawn="1"/>
        </p:nvPicPr>
        <p:blipFill>
          <a:blip r:embed="rId18" cstate="print"/>
          <a:stretch>
            <a:fillRect/>
          </a:stretch>
        </p:blipFill>
        <p:spPr>
          <a:xfrm>
            <a:off x="955675" y="5106988"/>
            <a:ext cx="1646238" cy="533400"/>
          </a:xfrm>
          <a:prstGeom prst="rect">
            <a:avLst/>
          </a:prstGeom>
          <a:noFill/>
          <a:ln w="9525">
            <a:noFill/>
          </a:ln>
        </p:spPr>
      </p:pic>
      <p:pic>
        <p:nvPicPr>
          <p:cNvPr id="5129" name="Picture 134"/>
          <p:cNvPicPr>
            <a:picLocks noChangeAspect="1"/>
          </p:cNvPicPr>
          <p:nvPr/>
        </p:nvPicPr>
        <p:blipFill>
          <a:blip r:embed="rId19" cstate="print"/>
          <a:srcRect t="-649" b="649"/>
          <a:stretch>
            <a:fillRect/>
          </a:stretch>
        </p:blipFill>
        <p:spPr>
          <a:xfrm>
            <a:off x="3729000" y="0"/>
            <a:ext cx="5630900" cy="5867400"/>
          </a:xfrm>
          <a:prstGeom prst="roundRect">
            <a:avLst/>
          </a:prstGeom>
          <a:noFill/>
          <a:ln w="9525">
            <a:noFill/>
            <a:miter/>
          </a:ln>
        </p:spPr>
      </p:pic>
      <p:pic>
        <p:nvPicPr>
          <p:cNvPr id="5130" name="Picture 135" descr="006-물방울"/>
          <p:cNvPicPr>
            <a:picLocks noChangeAspect="1"/>
          </p:cNvPicPr>
          <p:nvPr userDrawn="1"/>
        </p:nvPicPr>
        <p:blipFill>
          <a:blip r:embed="rId20" cstate="print"/>
          <a:stretch>
            <a:fillRect/>
          </a:stretch>
        </p:blipFill>
        <p:spPr>
          <a:xfrm>
            <a:off x="4311650" y="407988"/>
            <a:ext cx="5048250" cy="3217862"/>
          </a:xfrm>
          <a:prstGeom prst="rect">
            <a:avLst/>
          </a:prstGeom>
          <a:noFill/>
          <a:ln w="9525">
            <a:noFill/>
          </a:ln>
        </p:spPr>
      </p:pic>
      <p:sp>
        <p:nvSpPr>
          <p:cNvPr id="3083" name="WordArt 123"/>
          <p:cNvSpPr>
            <a:spLocks noTextEdit="1"/>
          </p:cNvSpPr>
          <p:nvPr userDrawn="1"/>
        </p:nvSpPr>
        <p:spPr>
          <a:xfrm>
            <a:off x="7019925" y="5337175"/>
            <a:ext cx="2041525" cy="225425"/>
          </a:xfrm>
          <a:prstGeom prst="rect">
            <a:avLst/>
          </a:prstGeom>
        </p:spPr>
        <p:txBody>
          <a:bodyPr wrap="none" fromWordArt="1">
            <a:prstTxWarp prst="textPlain">
              <a:avLst>
                <a:gd name="adj" fmla="val 50000"/>
              </a:avLst>
            </a:prstTxWarp>
            <a:normAutofit fontScale="70000" lnSpcReduction="20000"/>
          </a:bodyPr>
          <a:lstStyle/>
          <a:p>
            <a:pPr algn="ctr"/>
            <a:endParaRPr lang="zh-CN" altLang="en-US" sz="1400" spc="-70">
              <a:solidFill>
                <a:srgbClr val="006699">
                  <a:alpha val="39999"/>
                </a:srgbClr>
              </a:solidFill>
              <a:latin typeface="微软雅黑" panose="020B0503020204020204" pitchFamily="34" charset="-122"/>
            </a:endParaRPr>
          </a:p>
        </p:txBody>
      </p:sp>
      <p:sp>
        <p:nvSpPr>
          <p:cNvPr id="3084" name="Rectangle 3"/>
          <p:cNvSpPr>
            <a:spLocks noGrp="1"/>
          </p:cNvSpPr>
          <p:nvPr>
            <p:ph type="body"/>
          </p:nvPr>
        </p:nvSpPr>
        <p:spPr>
          <a:xfrm>
            <a:off x="479425" y="963613"/>
            <a:ext cx="8423275" cy="4278312"/>
          </a:xfrm>
          <a:prstGeom prst="rect">
            <a:avLst/>
          </a:prstGeom>
          <a:noFill/>
          <a:ln w="9525">
            <a:noFill/>
          </a:ln>
        </p:spPr>
        <p:txBody>
          <a:bodyPr/>
          <a:lstStyle/>
          <a:p>
            <a:pPr lvl="0"/>
            <a:r>
              <a:rPr lang="zh-CN" altLang="en-US" dirty="0"/>
              <a:t>마스터 텍스트 스타일을 편집합니다</a:t>
            </a:r>
            <a:endParaRPr lang="zh-CN" altLang="en-US" dirty="0"/>
          </a:p>
          <a:p>
            <a:pPr lvl="1"/>
            <a:r>
              <a:rPr lang="zh-CN" altLang="en-US" dirty="0"/>
              <a:t>둘째 수준</a:t>
            </a:r>
            <a:endParaRPr lang="zh-CN" altLang="en-US" dirty="0"/>
          </a:p>
          <a:p>
            <a:pPr lvl="2"/>
            <a:r>
              <a:rPr lang="zh-CN" altLang="en-US" dirty="0"/>
              <a:t>셋째 수준</a:t>
            </a:r>
            <a:endParaRPr lang="zh-CN" altLang="en-US" dirty="0"/>
          </a:p>
          <a:p>
            <a:pPr lvl="3"/>
            <a:r>
              <a:rPr lang="zh-CN" altLang="en-US" dirty="0"/>
              <a:t>넷째 수준</a:t>
            </a:r>
            <a:endParaRPr lang="zh-CN" altLang="en-US" dirty="0"/>
          </a:p>
          <a:p>
            <a:pPr lvl="4"/>
            <a:r>
              <a:rPr lang="zh-CN" altLang="en-US" dirty="0"/>
              <a:t>다섯째 수준</a:t>
            </a:r>
            <a:endParaRPr lang="zh-CN" altLang="en-US" dirty="0"/>
          </a:p>
        </p:txBody>
      </p:sp>
      <p:sp>
        <p:nvSpPr>
          <p:cNvPr id="3085" name="Rectangle 126"/>
          <p:cNvSpPr>
            <a:spLocks noGrp="1"/>
          </p:cNvSpPr>
          <p:nvPr>
            <p:ph type="title"/>
          </p:nvPr>
        </p:nvSpPr>
        <p:spPr>
          <a:xfrm>
            <a:off x="36513" y="38100"/>
            <a:ext cx="7259637" cy="531813"/>
          </a:xfrm>
          <a:prstGeom prst="rect">
            <a:avLst/>
          </a:prstGeom>
          <a:noFill/>
          <a:ln w="9525">
            <a:noFill/>
          </a:ln>
        </p:spPr>
        <p:txBody>
          <a:bodyPr anchor="ctr"/>
          <a:lstStyle/>
          <a:p>
            <a:pPr lvl="0"/>
            <a:r>
              <a:rPr lang="zh-CN" altLang="zh-CN" dirty="0"/>
              <a:t>Click To Type Slide Title</a:t>
            </a:r>
            <a:endParaRPr lang="zh-CN" altLang="zh-CN"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wedge">
                                      <p:cBhvr>
                                        <p:cTn id="7" dur="1000"/>
                                        <p:tgtEl>
                                          <p:spTgt spid="5123"/>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5124"/>
                                        </p:tgtEl>
                                        <p:attrNameLst>
                                          <p:attrName>style.visibility</p:attrName>
                                        </p:attrNameLst>
                                      </p:cBhvr>
                                      <p:to>
                                        <p:strVal val="visible"/>
                                      </p:to>
                                    </p:set>
                                    <p:animEffect transition="in" filter="randombar(horizontal)">
                                      <p:cBhvr>
                                        <p:cTn id="11" dur="500"/>
                                        <p:tgtEl>
                                          <p:spTgt spid="5124"/>
                                        </p:tgtEl>
                                      </p:cBhvr>
                                    </p:animEffect>
                                  </p:childTnLst>
                                </p:cTn>
                              </p:par>
                            </p:childTnLst>
                          </p:cTn>
                        </p:par>
                        <p:par>
                          <p:cTn id="12" fill="hold">
                            <p:stCondLst>
                              <p:cond delay="1500"/>
                            </p:stCondLst>
                            <p:childTnLst>
                              <p:par>
                                <p:cTn id="13" presetID="47" presetClass="entr" presetSubtype="0" fill="hold" nodeType="afterEffect">
                                  <p:stCondLst>
                                    <p:cond delay="0"/>
                                  </p:stCondLst>
                                  <p:childTnLst>
                                    <p:set>
                                      <p:cBhvr>
                                        <p:cTn id="14" dur="1" fill="hold">
                                          <p:stCondLst>
                                            <p:cond delay="0"/>
                                          </p:stCondLst>
                                        </p:cTn>
                                        <p:tgtEl>
                                          <p:spTgt spid="5125"/>
                                        </p:tgtEl>
                                        <p:attrNameLst>
                                          <p:attrName>style.visibility</p:attrName>
                                        </p:attrNameLst>
                                      </p:cBhvr>
                                      <p:to>
                                        <p:strVal val="visible"/>
                                      </p:to>
                                    </p:set>
                                    <p:animEffect transition="in" filter="fade">
                                      <p:cBhvr>
                                        <p:cTn id="15" dur="1000"/>
                                        <p:tgtEl>
                                          <p:spTgt spid="5125"/>
                                        </p:tgtEl>
                                      </p:cBhvr>
                                    </p:animEffect>
                                    <p:anim calcmode="lin" valueType="num">
                                      <p:cBhvr>
                                        <p:cTn id="16" dur="1000" fill="hold"/>
                                        <p:tgtEl>
                                          <p:spTgt spid="5125"/>
                                        </p:tgtEl>
                                        <p:attrNameLst>
                                          <p:attrName>ppt_x</p:attrName>
                                        </p:attrNameLst>
                                      </p:cBhvr>
                                      <p:tavLst>
                                        <p:tav tm="0">
                                          <p:val>
                                            <p:strVal val="#ppt_x"/>
                                          </p:val>
                                        </p:tav>
                                        <p:tav tm="100000">
                                          <p:val>
                                            <p:strVal val="#ppt_x"/>
                                          </p:val>
                                        </p:tav>
                                      </p:tavLst>
                                    </p:anim>
                                    <p:anim calcmode="lin" valueType="num">
                                      <p:cBhvr>
                                        <p:cTn id="17" dur="1000" fill="hold"/>
                                        <p:tgtEl>
                                          <p:spTgt spid="5125"/>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12" presetClass="entr" presetSubtype="2" fill="hold" nodeType="afterEffect">
                                  <p:stCondLst>
                                    <p:cond delay="0"/>
                                  </p:stCondLst>
                                  <p:childTnLst>
                                    <p:set>
                                      <p:cBhvr>
                                        <p:cTn id="20" dur="1" fill="hold">
                                          <p:stCondLst>
                                            <p:cond delay="0"/>
                                          </p:stCondLst>
                                        </p:cTn>
                                        <p:tgtEl>
                                          <p:spTgt spid="5126"/>
                                        </p:tgtEl>
                                        <p:attrNameLst>
                                          <p:attrName>style.visibility</p:attrName>
                                        </p:attrNameLst>
                                      </p:cBhvr>
                                      <p:to>
                                        <p:strVal val="visible"/>
                                      </p:to>
                                    </p:set>
                                    <p:animEffect transition="in" filter="slide(fromRight)">
                                      <p:cBhvr>
                                        <p:cTn id="21" dur="1000"/>
                                        <p:tgtEl>
                                          <p:spTgt spid="5126"/>
                                        </p:tgtEl>
                                      </p:cBhvr>
                                    </p:animEffect>
                                  </p:childTnLst>
                                </p:cTn>
                              </p:par>
                              <p:par>
                                <p:cTn id="22" presetID="10" presetClass="entr" presetSubtype="0" fill="hold" nodeType="withEffect">
                                  <p:stCondLst>
                                    <p:cond delay="700"/>
                                  </p:stCondLst>
                                  <p:childTnLst>
                                    <p:set>
                                      <p:cBhvr>
                                        <p:cTn id="23" dur="1" fill="hold">
                                          <p:stCondLst>
                                            <p:cond delay="0"/>
                                          </p:stCondLst>
                                        </p:cTn>
                                        <p:tgtEl>
                                          <p:spTgt spid="5127"/>
                                        </p:tgtEl>
                                        <p:attrNameLst>
                                          <p:attrName>style.visibility</p:attrName>
                                        </p:attrNameLst>
                                      </p:cBhvr>
                                      <p:to>
                                        <p:strVal val="visible"/>
                                      </p:to>
                                    </p:set>
                                    <p:animEffect transition="in" filter="fade">
                                      <p:cBhvr>
                                        <p:cTn id="24" dur="1000"/>
                                        <p:tgtEl>
                                          <p:spTgt spid="5127"/>
                                        </p:tgtEl>
                                      </p:cBhvr>
                                    </p:animEffect>
                                  </p:childTnLst>
                                </p:cTn>
                              </p:par>
                              <p:par>
                                <p:cTn id="25" presetID="10" presetClass="entr" presetSubtype="0" fill="hold" nodeType="withEffect">
                                  <p:stCondLst>
                                    <p:cond delay="0"/>
                                  </p:stCondLst>
                                  <p:childTnLst>
                                    <p:set>
                                      <p:cBhvr>
                                        <p:cTn id="26" dur="1" fill="hold">
                                          <p:stCondLst>
                                            <p:cond delay="0"/>
                                          </p:stCondLst>
                                        </p:cTn>
                                        <p:tgtEl>
                                          <p:spTgt spid="5128"/>
                                        </p:tgtEl>
                                        <p:attrNameLst>
                                          <p:attrName>style.visibility</p:attrName>
                                        </p:attrNameLst>
                                      </p:cBhvr>
                                      <p:to>
                                        <p:strVal val="visible"/>
                                      </p:to>
                                    </p:set>
                                    <p:animEffect transition="in" filter="fade">
                                      <p:cBhvr>
                                        <p:cTn id="27" dur="1000"/>
                                        <p:tgtEl>
                                          <p:spTgt spid="5128"/>
                                        </p:tgtEl>
                                      </p:cBhvr>
                                    </p:animEffect>
                                  </p:childTnLst>
                                </p:cTn>
                              </p:par>
                            </p:childTnLst>
                          </p:cTn>
                        </p:par>
                        <p:par>
                          <p:cTn id="28" fill="hold">
                            <p:stCondLst>
                              <p:cond delay="3500"/>
                            </p:stCondLst>
                            <p:childTnLst>
                              <p:par>
                                <p:cTn id="29" presetID="20" presetClass="entr" presetSubtype="0" fill="hold" nodeType="afterEffect">
                                  <p:stCondLst>
                                    <p:cond delay="300"/>
                                  </p:stCondLst>
                                  <p:childTnLst>
                                    <p:set>
                                      <p:cBhvr>
                                        <p:cTn id="30" dur="1" fill="hold">
                                          <p:stCondLst>
                                            <p:cond delay="0"/>
                                          </p:stCondLst>
                                        </p:cTn>
                                        <p:tgtEl>
                                          <p:spTgt spid="5129"/>
                                        </p:tgtEl>
                                        <p:attrNameLst>
                                          <p:attrName>style.visibility</p:attrName>
                                        </p:attrNameLst>
                                      </p:cBhvr>
                                      <p:to>
                                        <p:strVal val="visible"/>
                                      </p:to>
                                    </p:set>
                                    <p:animEffect transition="in" filter="wedge">
                                      <p:cBhvr>
                                        <p:cTn id="31" dur="2000"/>
                                        <p:tgtEl>
                                          <p:spTgt spid="5129"/>
                                        </p:tgtEl>
                                      </p:cBhvr>
                                    </p:animEffect>
                                  </p:childTnLst>
                                </p:cTn>
                              </p:par>
                              <p:par>
                                <p:cTn id="32" presetID="47" presetClass="entr" presetSubtype="0" fill="hold" nodeType="withEffect">
                                  <p:stCondLst>
                                    <p:cond delay="200"/>
                                  </p:stCondLst>
                                  <p:childTnLst>
                                    <p:set>
                                      <p:cBhvr>
                                        <p:cTn id="33" dur="1" fill="hold">
                                          <p:stCondLst>
                                            <p:cond delay="0"/>
                                          </p:stCondLst>
                                        </p:cTn>
                                        <p:tgtEl>
                                          <p:spTgt spid="5130"/>
                                        </p:tgtEl>
                                        <p:attrNameLst>
                                          <p:attrName>style.visibility</p:attrName>
                                        </p:attrNameLst>
                                      </p:cBhvr>
                                      <p:to>
                                        <p:strVal val="visible"/>
                                      </p:to>
                                    </p:set>
                                    <p:animEffect transition="in" filter="fade">
                                      <p:cBhvr>
                                        <p:cTn id="34" dur="1000"/>
                                        <p:tgtEl>
                                          <p:spTgt spid="5130"/>
                                        </p:tgtEl>
                                      </p:cBhvr>
                                    </p:animEffect>
                                    <p:anim calcmode="lin" valueType="num">
                                      <p:cBhvr>
                                        <p:cTn id="35" dur="1000" fill="hold"/>
                                        <p:tgtEl>
                                          <p:spTgt spid="5130"/>
                                        </p:tgtEl>
                                        <p:attrNameLst>
                                          <p:attrName>ppt_x</p:attrName>
                                        </p:attrNameLst>
                                      </p:cBhvr>
                                      <p:tavLst>
                                        <p:tav tm="0">
                                          <p:val>
                                            <p:strVal val="#ppt_x"/>
                                          </p:val>
                                        </p:tav>
                                        <p:tav tm="100000">
                                          <p:val>
                                            <p:strVal val="#ppt_x"/>
                                          </p:val>
                                        </p:tav>
                                      </p:tavLst>
                                    </p:anim>
                                    <p:anim calcmode="lin" valueType="num">
                                      <p:cBhvr>
                                        <p:cTn id="36" dur="1000" fill="hold"/>
                                        <p:tgtEl>
                                          <p:spTgt spid="51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algn="l" rtl="0" eaLnBrk="0" fontAlgn="base" latinLnBrk="1" hangingPunct="0">
        <a:spcBef>
          <a:spcPct val="0"/>
        </a:spcBef>
        <a:spcAft>
          <a:spcPct val="0"/>
        </a:spcAft>
        <a:defRPr sz="3000" b="1" i="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vl2pPr algn="l" rtl="0" eaLnBrk="0" fontAlgn="base" latinLnBrk="1" hangingPunct="0">
        <a:spcBef>
          <a:spcPct val="0"/>
        </a:spcBef>
        <a:spcAft>
          <a:spcPct val="0"/>
        </a:spcAft>
        <a:defRPr sz="3000" b="1" i="1">
          <a:solidFill>
            <a:schemeClr val="bg1"/>
          </a:solidFill>
          <a:latin typeface="微软雅黑" panose="020B0503020204020204" pitchFamily="34" charset="-122"/>
          <a:ea typeface="微软雅黑" panose="020B0503020204020204" pitchFamily="34" charset="-122"/>
        </a:defRPr>
      </a:lvl2pPr>
      <a:lvl3pPr algn="l" rtl="0" eaLnBrk="0" fontAlgn="base" latinLnBrk="1" hangingPunct="0">
        <a:spcBef>
          <a:spcPct val="0"/>
        </a:spcBef>
        <a:spcAft>
          <a:spcPct val="0"/>
        </a:spcAft>
        <a:defRPr sz="3000" b="1" i="1">
          <a:solidFill>
            <a:schemeClr val="bg1"/>
          </a:solidFill>
          <a:latin typeface="微软雅黑" panose="020B0503020204020204" pitchFamily="34" charset="-122"/>
          <a:ea typeface="微软雅黑" panose="020B0503020204020204" pitchFamily="34" charset="-122"/>
        </a:defRPr>
      </a:lvl3pPr>
      <a:lvl4pPr algn="l" rtl="0" eaLnBrk="0" fontAlgn="base" latinLnBrk="1" hangingPunct="0">
        <a:spcBef>
          <a:spcPct val="0"/>
        </a:spcBef>
        <a:spcAft>
          <a:spcPct val="0"/>
        </a:spcAft>
        <a:defRPr sz="3000" b="1" i="1">
          <a:solidFill>
            <a:schemeClr val="bg1"/>
          </a:solidFill>
          <a:latin typeface="微软雅黑" panose="020B0503020204020204" pitchFamily="34" charset="-122"/>
          <a:ea typeface="微软雅黑" panose="020B0503020204020204" pitchFamily="34" charset="-122"/>
        </a:defRPr>
      </a:lvl4pPr>
      <a:lvl5pPr algn="l" rtl="0" eaLnBrk="0" fontAlgn="base" latinLnBrk="1" hangingPunct="0">
        <a:spcBef>
          <a:spcPct val="0"/>
        </a:spcBef>
        <a:spcAft>
          <a:spcPct val="0"/>
        </a:spcAft>
        <a:defRPr sz="3000" b="1" i="1">
          <a:solidFill>
            <a:schemeClr val="bg1"/>
          </a:solidFill>
          <a:latin typeface="微软雅黑" panose="020B0503020204020204" pitchFamily="34" charset="-122"/>
          <a:ea typeface="微软雅黑" panose="020B0503020204020204" pitchFamily="34" charset="-122"/>
        </a:defRPr>
      </a:lvl5pPr>
      <a:lvl6pPr marL="457200" algn="l" rtl="0" eaLnBrk="0" fontAlgn="base" latinLnBrk="1" hangingPunct="0">
        <a:spcBef>
          <a:spcPct val="0"/>
        </a:spcBef>
        <a:spcAft>
          <a:spcPct val="0"/>
        </a:spcAft>
        <a:defRPr sz="3000" b="1" i="1">
          <a:solidFill>
            <a:schemeClr val="bg1"/>
          </a:solidFill>
          <a:latin typeface="Verdana" panose="020B0604030504040204" pitchFamily="34" charset="0"/>
          <a:ea typeface="Gulim" panose="020B0600000101010101" pitchFamily="34" charset="-127"/>
        </a:defRPr>
      </a:lvl6pPr>
      <a:lvl7pPr marL="914400" algn="l" rtl="0" eaLnBrk="0" fontAlgn="base" latinLnBrk="1" hangingPunct="0">
        <a:spcBef>
          <a:spcPct val="0"/>
        </a:spcBef>
        <a:spcAft>
          <a:spcPct val="0"/>
        </a:spcAft>
        <a:defRPr sz="3000" b="1" i="1">
          <a:solidFill>
            <a:schemeClr val="bg1"/>
          </a:solidFill>
          <a:latin typeface="Verdana" panose="020B0604030504040204" pitchFamily="34" charset="0"/>
          <a:ea typeface="Gulim" panose="020B0600000101010101" pitchFamily="34" charset="-127"/>
        </a:defRPr>
      </a:lvl7pPr>
      <a:lvl8pPr marL="1371600" algn="l" rtl="0" eaLnBrk="0" fontAlgn="base" latinLnBrk="1" hangingPunct="0">
        <a:spcBef>
          <a:spcPct val="0"/>
        </a:spcBef>
        <a:spcAft>
          <a:spcPct val="0"/>
        </a:spcAft>
        <a:defRPr sz="3000" b="1" i="1">
          <a:solidFill>
            <a:schemeClr val="bg1"/>
          </a:solidFill>
          <a:latin typeface="Verdana" panose="020B0604030504040204" pitchFamily="34" charset="0"/>
          <a:ea typeface="Gulim" panose="020B0600000101010101" pitchFamily="34" charset="-127"/>
        </a:defRPr>
      </a:lvl8pPr>
      <a:lvl9pPr marL="1828800" algn="l" rtl="0" eaLnBrk="0" fontAlgn="base" latinLnBrk="1" hangingPunct="0">
        <a:spcBef>
          <a:spcPct val="0"/>
        </a:spcBef>
        <a:spcAft>
          <a:spcPct val="0"/>
        </a:spcAft>
        <a:defRPr sz="3000" b="1" i="1">
          <a:solidFill>
            <a:schemeClr val="bg1"/>
          </a:solidFill>
          <a:latin typeface="Verdana" panose="020B0604030504040204" pitchFamily="34" charset="0"/>
          <a:ea typeface="Gulim" panose="020B0600000101010101" pitchFamily="34" charset="-127"/>
        </a:defRPr>
      </a:lvl9pPr>
    </p:titleStyle>
    <p:bodyStyle>
      <a:lvl1pPr marL="342900" indent="-342900" algn="l" rtl="0" eaLnBrk="0" fontAlgn="base" latinLnBrk="1" hangingPunct="0">
        <a:spcBef>
          <a:spcPct val="20000"/>
        </a:spcBef>
        <a:spcAft>
          <a:spcPct val="0"/>
        </a:spcAft>
        <a:buChar char="•"/>
        <a:defRPr sz="280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latinLnBrk="1" hangingPunct="0">
        <a:spcBef>
          <a:spcPct val="20000"/>
        </a:spcBef>
        <a:spcAft>
          <a:spcPct val="0"/>
        </a:spcAft>
        <a:buChar char="–"/>
        <a:defRPr sz="2400" b="1">
          <a:solidFill>
            <a:schemeClr val="accent1"/>
          </a:solidFill>
          <a:latin typeface="微软雅黑" panose="020B0503020204020204" pitchFamily="34" charset="-122"/>
          <a:ea typeface="微软雅黑" panose="020B0503020204020204" pitchFamily="34" charset="-122"/>
        </a:defRPr>
      </a:lvl2pPr>
      <a:lvl3pPr marL="1143000" indent="-228600" algn="l" rtl="0" eaLnBrk="0" fontAlgn="base" latinLnBrk="1" hangingPunct="0">
        <a:spcBef>
          <a:spcPct val="20000"/>
        </a:spcBef>
        <a:spcAft>
          <a:spcPct val="0"/>
        </a:spcAft>
        <a:buChar char="•"/>
        <a:defRPr sz="2400">
          <a:solidFill>
            <a:schemeClr val="accent1"/>
          </a:solidFill>
          <a:latin typeface="微软雅黑" panose="020B0503020204020204" pitchFamily="34" charset="-122"/>
          <a:ea typeface="微软雅黑" panose="020B0503020204020204" pitchFamily="34" charset="-122"/>
        </a:defRPr>
      </a:lvl3pPr>
      <a:lvl4pPr marL="1600200" indent="-228600" algn="l" rtl="0" eaLnBrk="0" fontAlgn="base" latinLnBrk="1" hangingPunct="0">
        <a:spcBef>
          <a:spcPct val="20000"/>
        </a:spcBef>
        <a:spcAft>
          <a:spcPct val="0"/>
        </a:spcAft>
        <a:buChar char="–"/>
        <a:defRPr sz="2000">
          <a:solidFill>
            <a:schemeClr val="accent1"/>
          </a:solidFill>
          <a:latin typeface="微软雅黑" panose="020B0503020204020204" pitchFamily="34" charset="-122"/>
          <a:ea typeface="微软雅黑" panose="020B0503020204020204" pitchFamily="34" charset="-122"/>
        </a:defRPr>
      </a:lvl4pPr>
      <a:lvl5pPr marL="2057400" indent="-228600" algn="l" rtl="0" eaLnBrk="0" fontAlgn="base" latinLnBrk="1" hangingPunct="0">
        <a:spcBef>
          <a:spcPct val="20000"/>
        </a:spcBef>
        <a:spcAft>
          <a:spcPct val="0"/>
        </a:spcAft>
        <a:buChar char="»"/>
        <a:defRPr sz="2000">
          <a:solidFill>
            <a:schemeClr val="accent1"/>
          </a:solidFill>
          <a:latin typeface="微软雅黑" panose="020B0503020204020204" pitchFamily="34" charset="-122"/>
          <a:ea typeface="微软雅黑" panose="020B0503020204020204" pitchFamily="34" charset="-122"/>
        </a:defRPr>
      </a:lvl5pPr>
      <a:lvl6pPr marL="2514600" indent="-228600" algn="l" rtl="0" eaLnBrk="0" fontAlgn="base" latinLnBrk="1" hangingPunct="0">
        <a:spcBef>
          <a:spcPct val="20000"/>
        </a:spcBef>
        <a:spcAft>
          <a:spcPct val="0"/>
        </a:spcAft>
        <a:buChar char="»"/>
        <a:defRPr sz="2000">
          <a:solidFill>
            <a:schemeClr val="accent1"/>
          </a:solidFill>
          <a:latin typeface="+mn-lt"/>
          <a:ea typeface="+mn-ea"/>
        </a:defRPr>
      </a:lvl6pPr>
      <a:lvl7pPr marL="2971800" indent="-228600" algn="l" rtl="0" eaLnBrk="0" fontAlgn="base" latinLnBrk="1" hangingPunct="0">
        <a:spcBef>
          <a:spcPct val="20000"/>
        </a:spcBef>
        <a:spcAft>
          <a:spcPct val="0"/>
        </a:spcAft>
        <a:buChar char="»"/>
        <a:defRPr sz="2000">
          <a:solidFill>
            <a:schemeClr val="accent1"/>
          </a:solidFill>
          <a:latin typeface="+mn-lt"/>
          <a:ea typeface="+mn-ea"/>
        </a:defRPr>
      </a:lvl7pPr>
      <a:lvl8pPr marL="3429000" indent="-228600" algn="l" rtl="0" eaLnBrk="0" fontAlgn="base" latinLnBrk="1" hangingPunct="0">
        <a:spcBef>
          <a:spcPct val="20000"/>
        </a:spcBef>
        <a:spcAft>
          <a:spcPct val="0"/>
        </a:spcAft>
        <a:buChar char="»"/>
        <a:defRPr sz="2000">
          <a:solidFill>
            <a:schemeClr val="accent1"/>
          </a:solidFill>
          <a:latin typeface="+mn-lt"/>
          <a:ea typeface="+mn-ea"/>
        </a:defRPr>
      </a:lvl8pPr>
      <a:lvl9pPr marL="3886200" indent="-228600" algn="l" rtl="0" eaLnBrk="0" fontAlgn="base" latinLnBrk="1" hangingPunct="0">
        <a:spcBef>
          <a:spcPct val="20000"/>
        </a:spcBef>
        <a:spcAft>
          <a:spcPct val="0"/>
        </a:spcAft>
        <a:buChar char="»"/>
        <a:defRPr sz="2000">
          <a:solidFill>
            <a:schemeClr val="accent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image" Target="../media/image13.png"/><Relationship Id="rId1" Type="http://schemas.openxmlformats.org/officeDocument/2006/relationships/image" Target="../media/image12.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6.xml"/><Relationship Id="rId3" Type="http://schemas.openxmlformats.org/officeDocument/2006/relationships/image" Target="../media/image13.png"/><Relationship Id="rId2" Type="http://schemas.openxmlformats.org/officeDocument/2006/relationships/image" Target="../media/image15.jpeg"/><Relationship Id="rId1" Type="http://schemas.openxmlformats.org/officeDocument/2006/relationships/image" Target="../media/image14.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32.xml"/><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image" Target="../media/image16.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8.xml"/><Relationship Id="rId2" Type="http://schemas.openxmlformats.org/officeDocument/2006/relationships/image" Target="../media/image13.png"/><Relationship Id="rId1" Type="http://schemas.openxmlformats.org/officeDocument/2006/relationships/image" Target="../media/image18.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20.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13.png"/><Relationship Id="rId2" Type="http://schemas.openxmlformats.org/officeDocument/2006/relationships/image" Target="../media/image24.jpeg"/><Relationship Id="rId1" Type="http://schemas.openxmlformats.org/officeDocument/2006/relationships/image" Target="../media/image23.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image" Target="../media/image27.jpeg"/><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28.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image" Target="../media/image29.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31.jpeg"/><Relationship Id="rId2" Type="http://schemas.openxmlformats.org/officeDocument/2006/relationships/image" Target="../media/image22.jpeg"/><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image" Target="../media/image13.png"/><Relationship Id="rId1"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7.xml"/><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1.xml"/><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7.xml"/><Relationship Id="rId2" Type="http://schemas.openxmlformats.org/officeDocument/2006/relationships/image" Target="../media/image1.jpeg"/><Relationship Id="rId1" Type="http://schemas.openxmlformats.org/officeDocument/2006/relationships/chart" Target="../charts/chart1.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1.xml"/><Relationship Id="rId4" Type="http://schemas.openxmlformats.org/officeDocument/2006/relationships/image" Target="../media/image39.jpe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1.xml"/><Relationship Id="rId5" Type="http://schemas.openxmlformats.org/officeDocument/2006/relationships/image" Target="../media/image43.png"/><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13.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1.xml"/><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13.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1.xml"/><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1.xml"/><Relationship Id="rId3" Type="http://schemas.openxmlformats.org/officeDocument/2006/relationships/image" Target="../media/image50.jpeg"/><Relationship Id="rId2" Type="http://schemas.openxmlformats.org/officeDocument/2006/relationships/image" Target="../media/image13.png"/><Relationship Id="rId1" Type="http://schemas.openxmlformats.org/officeDocument/2006/relationships/image" Target="../media/image49.jpe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21.xml"/><Relationship Id="rId5" Type="http://schemas.openxmlformats.org/officeDocument/2006/relationships/image" Target="../media/image54.jpeg"/><Relationship Id="rId4" Type="http://schemas.openxmlformats.org/officeDocument/2006/relationships/image" Target="../media/image53.jpeg"/><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image" Target="../media/image13.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1.xml"/><Relationship Id="rId2" Type="http://schemas.openxmlformats.org/officeDocument/2006/relationships/image" Target="../media/image55.png"/><Relationship Id="rId1"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1.xml"/><Relationship Id="rId1"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1.xml"/><Relationship Id="rId1" Type="http://schemas.openxmlformats.org/officeDocument/2006/relationships/image" Target="../media/image13.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6.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1.xml"/><Relationship Id="rId2" Type="http://schemas.openxmlformats.org/officeDocument/2006/relationships/image" Target="../media/image57.png"/><Relationship Id="rId1"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1.xml"/><Relationship Id="rId1"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8.xml"/><Relationship Id="rId1" Type="http://schemas.openxmlformats.org/officeDocument/2006/relationships/image" Target="../media/image13.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3.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5.xml"/><Relationship Id="rId2" Type="http://schemas.openxmlformats.org/officeDocument/2006/relationships/image" Target="../media/image58.jpeg"/><Relationship Id="rId1" Type="http://schemas.openxmlformats.org/officeDocument/2006/relationships/image" Target="../media/image13.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3.png"/></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62.png"/><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image" Target="../media/image59.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64.jpeg"/><Relationship Id="rId1" Type="http://schemas.openxmlformats.org/officeDocument/2006/relationships/image" Target="../media/image63.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7.xml"/><Relationship Id="rId1" Type="http://schemas.openxmlformats.org/officeDocument/2006/relationships/image" Target="../media/image65.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66.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68.png"/><Relationship Id="rId1" Type="http://schemas.openxmlformats.org/officeDocument/2006/relationships/image" Target="../media/image67.jpeg"/></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69.jpeg"/><Relationship Id="rId2" Type="http://schemas.openxmlformats.org/officeDocument/2006/relationships/image" Target="../media/image13.png"/><Relationship Id="rId1" Type="http://schemas.openxmlformats.org/officeDocument/2006/relationships/image" Target="../media/image22.jpeg"/></Relationships>
</file>

<file path=ppt/slides/_rels/slide43.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72.jpeg"/><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image" Target="../media/image13.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73.jpeg"/><Relationship Id="rId1" Type="http://schemas.openxmlformats.org/officeDocument/2006/relationships/image" Target="../media/image22.jpe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74.jpeg"/><Relationship Id="rId1" Type="http://schemas.openxmlformats.org/officeDocument/2006/relationships/image" Target="../media/image22.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3.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3.png"/><Relationship Id="rId1" Type="http://schemas.openxmlformats.org/officeDocument/2006/relationships/image" Target="../media/image75.jpeg"/></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13.png"/><Relationship Id="rId2" Type="http://schemas.openxmlformats.org/officeDocument/2006/relationships/image" Target="../media/image76.png"/><Relationship Id="rId1" Type="http://schemas.openxmlformats.org/officeDocument/2006/relationships/hyperlink" Target="http://www.mep.gov.cn/gkml/hbb/spwj1/201607/t20160712_360504.htm" TargetMode="Externa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78.jpeg"/><Relationship Id="rId1" Type="http://schemas.openxmlformats.org/officeDocument/2006/relationships/image" Target="../media/image77.jpe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80.jpeg"/><Relationship Id="rId1" Type="http://schemas.openxmlformats.org/officeDocument/2006/relationships/image" Target="../media/image79.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81.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82.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3.png"/><Relationship Id="rId1" Type="http://schemas.openxmlformats.org/officeDocument/2006/relationships/image" Target="../media/image83.jpe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3.png"/><Relationship Id="rId1" Type="http://schemas.openxmlformats.org/officeDocument/2006/relationships/image" Target="../media/image84.png"/></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13.png"/><Relationship Id="rId2" Type="http://schemas.openxmlformats.org/officeDocument/2006/relationships/image" Target="../media/image86.png"/><Relationship Id="rId1" Type="http://schemas.openxmlformats.org/officeDocument/2006/relationships/image" Target="../media/image85.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3.png"/><Relationship Id="rId1" Type="http://schemas.openxmlformats.org/officeDocument/2006/relationships/image" Target="../media/image87.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7.xml"/><Relationship Id="rId1" Type="http://schemas.openxmlformats.org/officeDocument/2006/relationships/image" Target="../media/image13.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8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13"/>
          <p:cNvSpPr>
            <a:spLocks noGrp="1" noChangeArrowheads="1"/>
          </p:cNvSpPr>
          <p:nvPr/>
        </p:nvSpPr>
        <p:spPr bwMode="auto">
          <a:xfrm>
            <a:off x="0" y="3035300"/>
            <a:ext cx="9359900" cy="1322388"/>
          </a:xfrm>
          <a:prstGeom prst="rect">
            <a:avLst/>
          </a:prstGeom>
          <a:noFill/>
          <a:ln w="9525">
            <a:noFill/>
            <a:miter lim="800000"/>
          </a:ln>
        </p:spPr>
        <p:txBody>
          <a:bodyPr anchor="ctr"/>
          <a:lstStyle>
            <a:lvl1pPr marL="342900" indent="-342900" algn="l" rtl="0" eaLnBrk="0" fontAlgn="base" latinLnBrk="1" hangingPunct="0">
              <a:spcBef>
                <a:spcPct val="20000"/>
              </a:spcBef>
              <a:spcAft>
                <a:spcPct val="0"/>
              </a:spcAft>
              <a:buChar char="•"/>
              <a:defRPr sz="280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latinLnBrk="1" hangingPunct="0">
              <a:spcBef>
                <a:spcPct val="20000"/>
              </a:spcBef>
              <a:spcAft>
                <a:spcPct val="0"/>
              </a:spcAft>
              <a:buChar char="–"/>
              <a:defRPr sz="2400" b="1">
                <a:solidFill>
                  <a:schemeClr val="accent1"/>
                </a:solidFill>
                <a:latin typeface="微软雅黑" panose="020B0503020204020204" pitchFamily="34" charset="-122"/>
                <a:ea typeface="微软雅黑" panose="020B0503020204020204" pitchFamily="34" charset="-122"/>
              </a:defRPr>
            </a:lvl2pPr>
            <a:lvl3pPr marL="1143000" indent="-228600" algn="l" rtl="0" eaLnBrk="0" fontAlgn="base" latinLnBrk="1" hangingPunct="0">
              <a:spcBef>
                <a:spcPct val="20000"/>
              </a:spcBef>
              <a:spcAft>
                <a:spcPct val="0"/>
              </a:spcAft>
              <a:buChar char="•"/>
              <a:defRPr sz="2400">
                <a:solidFill>
                  <a:schemeClr val="accent1"/>
                </a:solidFill>
                <a:latin typeface="微软雅黑" panose="020B0503020204020204" pitchFamily="34" charset="-122"/>
                <a:ea typeface="微软雅黑" panose="020B0503020204020204" pitchFamily="34" charset="-122"/>
              </a:defRPr>
            </a:lvl3pPr>
            <a:lvl4pPr marL="1600200" indent="-228600" algn="l" rtl="0" eaLnBrk="0" fontAlgn="base" latinLnBrk="1" hangingPunct="0">
              <a:spcBef>
                <a:spcPct val="20000"/>
              </a:spcBef>
              <a:spcAft>
                <a:spcPct val="0"/>
              </a:spcAft>
              <a:buChar char="–"/>
              <a:defRPr sz="2000">
                <a:solidFill>
                  <a:schemeClr val="accent1"/>
                </a:solidFill>
                <a:latin typeface="微软雅黑" panose="020B0503020204020204" pitchFamily="34" charset="-122"/>
                <a:ea typeface="微软雅黑" panose="020B0503020204020204" pitchFamily="34" charset="-122"/>
              </a:defRPr>
            </a:lvl4pPr>
            <a:lvl5pPr marL="2057400" indent="-228600" algn="l" rtl="0" eaLnBrk="0" fontAlgn="base" latinLnBrk="1" hangingPunct="0">
              <a:spcBef>
                <a:spcPct val="20000"/>
              </a:spcBef>
              <a:spcAft>
                <a:spcPct val="0"/>
              </a:spcAft>
              <a:buChar char="»"/>
              <a:defRPr sz="2000">
                <a:solidFill>
                  <a:schemeClr val="accent1"/>
                </a:solidFill>
                <a:latin typeface="微软雅黑" panose="020B0503020204020204" pitchFamily="34" charset="-122"/>
                <a:ea typeface="微软雅黑" panose="020B0503020204020204" pitchFamily="34" charset="-122"/>
              </a:defRPr>
            </a:lvl5pPr>
          </a:lstStyle>
          <a:p>
            <a:pPr marL="0" indent="0" algn="ctr" eaLnBrk="1" hangingPunct="1">
              <a:spcBef>
                <a:spcPct val="0"/>
              </a:spcBef>
              <a:buFontTx/>
              <a:buNone/>
            </a:pPr>
            <a:endParaRPr lang="zh-CN" altLang="en-US" sz="3600" b="1" dirty="0">
              <a:solidFill>
                <a:srgbClr val="FF0000"/>
              </a:solidFill>
              <a:effectLst>
                <a:outerShdw blurRad="38100" dist="38100" dir="2700000">
                  <a:srgbClr val="C0C0C0"/>
                </a:outerShdw>
              </a:effectLst>
              <a:ea typeface="Gulim" panose="020B0600000101010101" pitchFamily="34" charset="-127"/>
            </a:endParaRPr>
          </a:p>
        </p:txBody>
      </p:sp>
      <p:sp>
        <p:nvSpPr>
          <p:cNvPr id="3" name="Rectangle 110"/>
          <p:cNvSpPr>
            <a:spLocks noGrp="1"/>
          </p:cNvSpPr>
          <p:nvPr/>
        </p:nvSpPr>
        <p:spPr>
          <a:xfrm>
            <a:off x="205216" y="881826"/>
            <a:ext cx="8997935" cy="4306947"/>
          </a:xfrm>
          <a:prstGeom prst="rect">
            <a:avLst/>
          </a:prstGeom>
          <a:noFill/>
          <a:ln w="9525">
            <a:noFill/>
          </a:ln>
        </p:spPr>
        <p:txBody>
          <a:bodyPr/>
          <a:lstStyle>
            <a:lvl1pPr marL="342900" indent="-342900" algn="l" rtl="0" eaLnBrk="0" fontAlgn="base" latinLnBrk="1" hangingPunct="0">
              <a:spcBef>
                <a:spcPct val="20000"/>
              </a:spcBef>
              <a:spcAft>
                <a:spcPct val="0"/>
              </a:spcAft>
              <a:buChar char="•"/>
              <a:defRPr sz="280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latinLnBrk="1" hangingPunct="0">
              <a:spcBef>
                <a:spcPct val="20000"/>
              </a:spcBef>
              <a:spcAft>
                <a:spcPct val="0"/>
              </a:spcAft>
              <a:buChar char="–"/>
              <a:defRPr sz="2400" b="1">
                <a:solidFill>
                  <a:schemeClr val="accent1"/>
                </a:solidFill>
                <a:latin typeface="微软雅黑" panose="020B0503020204020204" pitchFamily="34" charset="-122"/>
                <a:ea typeface="微软雅黑" panose="020B0503020204020204" pitchFamily="34" charset="-122"/>
              </a:defRPr>
            </a:lvl2pPr>
            <a:lvl3pPr marL="1143000" indent="-228600" algn="l" rtl="0" eaLnBrk="0" fontAlgn="base" latinLnBrk="1" hangingPunct="0">
              <a:spcBef>
                <a:spcPct val="20000"/>
              </a:spcBef>
              <a:spcAft>
                <a:spcPct val="0"/>
              </a:spcAft>
              <a:buChar char="•"/>
              <a:defRPr sz="2400">
                <a:solidFill>
                  <a:schemeClr val="accent1"/>
                </a:solidFill>
                <a:latin typeface="微软雅黑" panose="020B0503020204020204" pitchFamily="34" charset="-122"/>
                <a:ea typeface="微软雅黑" panose="020B0503020204020204" pitchFamily="34" charset="-122"/>
              </a:defRPr>
            </a:lvl3pPr>
            <a:lvl4pPr marL="1600200" indent="-228600" algn="l" rtl="0" eaLnBrk="0" fontAlgn="base" latinLnBrk="1" hangingPunct="0">
              <a:spcBef>
                <a:spcPct val="20000"/>
              </a:spcBef>
              <a:spcAft>
                <a:spcPct val="0"/>
              </a:spcAft>
              <a:buChar char="–"/>
              <a:defRPr sz="2000">
                <a:solidFill>
                  <a:schemeClr val="accent1"/>
                </a:solidFill>
                <a:latin typeface="微软雅黑" panose="020B0503020204020204" pitchFamily="34" charset="-122"/>
                <a:ea typeface="微软雅黑" panose="020B0503020204020204" pitchFamily="34" charset="-122"/>
              </a:defRPr>
            </a:lvl4pPr>
            <a:lvl5pPr marL="2057400" indent="-228600" algn="l" rtl="0" eaLnBrk="0" fontAlgn="base" latinLnBrk="1" hangingPunct="0">
              <a:spcBef>
                <a:spcPct val="20000"/>
              </a:spcBef>
              <a:spcAft>
                <a:spcPct val="0"/>
              </a:spcAft>
              <a:buChar char="»"/>
              <a:defRPr sz="2000">
                <a:solidFill>
                  <a:schemeClr val="accent1"/>
                </a:solidFill>
                <a:latin typeface="微软雅黑" panose="020B0503020204020204" pitchFamily="34" charset="-122"/>
                <a:ea typeface="微软雅黑" panose="020B0503020204020204" pitchFamily="34" charset="-122"/>
              </a:defRPr>
            </a:lvl5pPr>
          </a:lstStyle>
          <a:p>
            <a:pPr lvl="0" algn="ctr" eaLnBrk="1" hangingPunct="1">
              <a:buNone/>
            </a:pPr>
            <a:r>
              <a:rPr lang="zh-CN" altLang="en-US" sz="3600" b="1" dirty="0">
                <a:solidFill>
                  <a:schemeClr val="tx1"/>
                </a:solidFill>
                <a:latin typeface="黑体" panose="02010609060101010101" pitchFamily="49" charset="-122"/>
                <a:ea typeface="黑体" panose="02010609060101010101" pitchFamily="49" charset="-122"/>
                <a:sym typeface="+mn-ea"/>
              </a:rPr>
              <a:t>陕西煤化工</a:t>
            </a:r>
            <a:r>
              <a:rPr lang="en-US" altLang="zh-CN" sz="3600" b="1" dirty="0">
                <a:solidFill>
                  <a:schemeClr val="tx1"/>
                </a:solidFill>
                <a:latin typeface="黑体" panose="02010609060101010101" pitchFamily="49" charset="-122"/>
                <a:ea typeface="黑体" panose="02010609060101010101" pitchFamily="49" charset="-122"/>
                <a:sym typeface="+mn-ea"/>
              </a:rPr>
              <a:t>VOCs</a:t>
            </a:r>
            <a:r>
              <a:rPr lang="zh-CN" altLang="en-US" sz="3600" b="1" dirty="0">
                <a:solidFill>
                  <a:schemeClr val="tx1"/>
                </a:solidFill>
                <a:latin typeface="黑体" panose="02010609060101010101" pitchFamily="49" charset="-122"/>
                <a:ea typeface="黑体" panose="02010609060101010101" pitchFamily="49" charset="-122"/>
                <a:sym typeface="+mn-ea"/>
              </a:rPr>
              <a:t>对雾霾影响及对策浅析</a:t>
            </a:r>
            <a:endParaRPr lang="en-US" altLang="zh-CN" sz="4000" dirty="0">
              <a:solidFill>
                <a:srgbClr val="008000"/>
              </a:solidFill>
              <a:ea typeface="仿宋" panose="02010609060101010101" pitchFamily="49" charset="-122"/>
            </a:endParaRPr>
          </a:p>
          <a:p>
            <a:pPr marL="342900" lvl="0" indent="-342900" algn="ctr" eaLnBrk="1" hangingPunct="1">
              <a:buNone/>
            </a:pPr>
            <a:endParaRPr lang="zh-CN" altLang="en-US" b="1" dirty="0" smtClean="0">
              <a:solidFill>
                <a:srgbClr val="C00000"/>
              </a:solidFill>
              <a:latin typeface="黑体" panose="02010609060101010101" pitchFamily="49" charset="-122"/>
              <a:ea typeface="黑体" panose="02010609060101010101" pitchFamily="49" charset="-122"/>
            </a:endParaRPr>
          </a:p>
          <a:p>
            <a:pPr marL="342900" lvl="0" indent="-342900" algn="ctr" eaLnBrk="1" hangingPunct="1">
              <a:buNone/>
            </a:pPr>
            <a:endParaRPr lang="zh-CN" altLang="en-US" b="1" dirty="0" smtClean="0">
              <a:solidFill>
                <a:srgbClr val="C00000"/>
              </a:solidFill>
              <a:latin typeface="黑体" panose="02010609060101010101" pitchFamily="49" charset="-122"/>
              <a:ea typeface="黑体" panose="02010609060101010101" pitchFamily="49" charset="-122"/>
            </a:endParaRPr>
          </a:p>
          <a:p>
            <a:pPr marL="342900" lvl="0" indent="-342900" algn="ctr" eaLnBrk="1" hangingPunct="1">
              <a:buNone/>
            </a:pPr>
            <a:endParaRPr lang="zh-CN" altLang="en-US" b="1" dirty="0" smtClean="0">
              <a:solidFill>
                <a:srgbClr val="C00000"/>
              </a:solidFill>
              <a:latin typeface="黑体" panose="02010609060101010101" pitchFamily="49" charset="-122"/>
              <a:ea typeface="黑体" panose="02010609060101010101" pitchFamily="49" charset="-122"/>
            </a:endParaRPr>
          </a:p>
          <a:p>
            <a:pPr marL="342900" lvl="0" indent="-342900" algn="ctr" eaLnBrk="1" hangingPunct="1">
              <a:buNone/>
            </a:pPr>
            <a:r>
              <a:rPr lang="zh-CN" altLang="en-US" b="1" dirty="0" smtClean="0">
                <a:solidFill>
                  <a:srgbClr val="C00000"/>
                </a:solidFill>
                <a:latin typeface="黑体" panose="02010609060101010101" pitchFamily="49" charset="-122"/>
                <a:ea typeface="黑体" panose="02010609060101010101" pitchFamily="49" charset="-122"/>
              </a:rPr>
              <a:t>中国</a:t>
            </a:r>
            <a:r>
              <a:rPr lang="zh-CN" altLang="en-US" b="1" dirty="0">
                <a:solidFill>
                  <a:srgbClr val="C00000"/>
                </a:solidFill>
                <a:latin typeface="黑体" panose="02010609060101010101" pitchFamily="49" charset="-122"/>
                <a:ea typeface="黑体" panose="02010609060101010101" pitchFamily="49" charset="-122"/>
              </a:rPr>
              <a:t>石化行业</a:t>
            </a:r>
            <a:r>
              <a:rPr lang="en-US" altLang="zh-CN" b="1" dirty="0">
                <a:solidFill>
                  <a:srgbClr val="C00000"/>
                </a:solidFill>
                <a:latin typeface="黑体" panose="02010609060101010101" pitchFamily="49" charset="-122"/>
                <a:ea typeface="黑体" panose="02010609060101010101" pitchFamily="49" charset="-122"/>
              </a:rPr>
              <a:t>VOCs</a:t>
            </a:r>
            <a:r>
              <a:rPr lang="zh-CN" altLang="en-US" b="1" dirty="0">
                <a:solidFill>
                  <a:srgbClr val="C00000"/>
                </a:solidFill>
                <a:latin typeface="黑体" panose="02010609060101010101" pitchFamily="49" charset="-122"/>
                <a:ea typeface="黑体" panose="02010609060101010101" pitchFamily="49" charset="-122"/>
              </a:rPr>
              <a:t>治理技术专业组组长</a:t>
            </a:r>
            <a:endParaRPr lang="en-US" altLang="zh-CN" b="1" dirty="0">
              <a:solidFill>
                <a:srgbClr val="C00000"/>
              </a:solidFill>
              <a:latin typeface="黑体" panose="02010609060101010101" pitchFamily="49" charset="-122"/>
              <a:ea typeface="黑体" panose="02010609060101010101" pitchFamily="49" charset="-122"/>
            </a:endParaRPr>
          </a:p>
          <a:p>
            <a:pPr marL="342900" lvl="0" indent="-342900" algn="ctr" eaLnBrk="1" hangingPunct="1">
              <a:buNone/>
            </a:pPr>
            <a:r>
              <a:rPr lang="zh-CN" altLang="en-US" b="1" dirty="0">
                <a:solidFill>
                  <a:srgbClr val="C00000"/>
                </a:solidFill>
                <a:latin typeface="黑体" panose="02010609060101010101" pitchFamily="49" charset="-122"/>
                <a:ea typeface="黑体" panose="02010609060101010101" pitchFamily="49" charset="-122"/>
              </a:rPr>
              <a:t>上海市环保产业研究院大气污染防治</a:t>
            </a:r>
            <a:r>
              <a:rPr lang="zh-CN" altLang="en-US" b="1" dirty="0" smtClean="0">
                <a:solidFill>
                  <a:srgbClr val="C00000"/>
                </a:solidFill>
                <a:latin typeface="黑体" panose="02010609060101010101" pitchFamily="49" charset="-122"/>
                <a:ea typeface="黑体" panose="02010609060101010101" pitchFamily="49" charset="-122"/>
              </a:rPr>
              <a:t>研究所</a:t>
            </a:r>
            <a:endParaRPr lang="en-US" altLang="zh-CN" b="1" dirty="0" smtClean="0">
              <a:solidFill>
                <a:srgbClr val="C00000"/>
              </a:solidFill>
              <a:latin typeface="黑体" panose="02010609060101010101" pitchFamily="49" charset="-122"/>
              <a:ea typeface="黑体" panose="02010609060101010101" pitchFamily="49" charset="-122"/>
            </a:endParaRPr>
          </a:p>
          <a:p>
            <a:pPr marL="342900" lvl="0" indent="-342900" algn="ctr" eaLnBrk="1" hangingPunct="1">
              <a:buNone/>
            </a:pPr>
            <a:endParaRPr lang="en-US" altLang="zh-CN" b="1" dirty="0" smtClean="0">
              <a:solidFill>
                <a:srgbClr val="008000"/>
              </a:solidFill>
              <a:latin typeface="Times New Roman" panose="02020603050405020304" pitchFamily="18" charset="0"/>
              <a:ea typeface="仿宋" panose="02010609060101010101" pitchFamily="49" charset="-122"/>
            </a:endParaRPr>
          </a:p>
          <a:p>
            <a:pPr marL="342900" lvl="0" indent="-342900" algn="ctr" eaLnBrk="1" hangingPunct="1">
              <a:buNone/>
            </a:pPr>
            <a:endParaRPr lang="en-US" altLang="zh-CN" sz="3200" dirty="0">
              <a:solidFill>
                <a:srgbClr val="008000"/>
              </a:solidFill>
              <a:ea typeface="仿宋"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delay="0"/>
                                  </p:endCondLst>
                                  <p:childTnLst>
                                    <p:set>
                                      <p:cBhvr>
                                        <p:cTn id="6" dur="1" fill="hold">
                                          <p:stCondLst>
                                            <p:cond delay="0"/>
                                          </p:stCondLst>
                                        </p:cTn>
                                        <p:tgtEl>
                                          <p:spTgt spid="7171"/>
                                        </p:tgtEl>
                                        <p:attrNameLst>
                                          <p:attrName>style.visibility</p:attrName>
                                        </p:attrNameLst>
                                      </p:cBhvr>
                                      <p:to>
                                        <p:strVal val="visible"/>
                                      </p:to>
                                    </p:set>
                                    <p:animEffect transition="in" filter="fade">
                                      <p:cBhvr>
                                        <p:cTn id="7" dur="2000"/>
                                        <p:tgtEl>
                                          <p:spTgt spid="71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2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2" descr="789261800729234038"/>
          <p:cNvPicPr>
            <a:picLocks noChangeAspect="1"/>
          </p:cNvPicPr>
          <p:nvPr/>
        </p:nvPicPr>
        <p:blipFill>
          <a:blip r:embed="rId1" cstate="print"/>
          <a:stretch>
            <a:fillRect/>
          </a:stretch>
        </p:blipFill>
        <p:spPr>
          <a:xfrm>
            <a:off x="2684463" y="1420813"/>
            <a:ext cx="4810125" cy="3913187"/>
          </a:xfrm>
          <a:prstGeom prst="rect">
            <a:avLst/>
          </a:prstGeom>
          <a:noFill/>
          <a:ln w="9525">
            <a:noFill/>
          </a:ln>
        </p:spPr>
      </p:pic>
      <p:sp>
        <p:nvSpPr>
          <p:cNvPr id="21507" name="文本框 3"/>
          <p:cNvSpPr txBox="1"/>
          <p:nvPr/>
        </p:nvSpPr>
        <p:spPr>
          <a:xfrm>
            <a:off x="1209675" y="733425"/>
            <a:ext cx="8007350" cy="39878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lgn="just" eaLnBrk="1" hangingPunct="1">
              <a:spcBef>
                <a:spcPct val="0"/>
              </a:spcBef>
              <a:buNone/>
            </a:pPr>
            <a:r>
              <a:rPr lang="en-US" altLang="zh-CN" sz="2000" dirty="0">
                <a:latin typeface="Times New Roman" panose="02020603050405020304" pitchFamily="18" charset="0"/>
                <a:ea typeface="仿宋" panose="02010609060101010101" pitchFamily="49" charset="-122"/>
              </a:rPr>
              <a:t>2016</a:t>
            </a:r>
            <a:r>
              <a:rPr lang="zh-CN" altLang="en-US" sz="2000" dirty="0">
                <a:latin typeface="Times New Roman" panose="02020603050405020304" pitchFamily="18" charset="0"/>
                <a:ea typeface="仿宋" panose="02010609060101010101" pitchFamily="49" charset="-122"/>
              </a:rPr>
              <a:t>年</a:t>
            </a:r>
            <a:r>
              <a:rPr lang="en-US" altLang="zh-CN" sz="2000" dirty="0">
                <a:latin typeface="Times New Roman" panose="02020603050405020304" pitchFamily="18" charset="0"/>
                <a:ea typeface="仿宋" panose="02010609060101010101" pitchFamily="49" charset="-122"/>
              </a:rPr>
              <a:t>6</a:t>
            </a:r>
            <a:r>
              <a:rPr lang="zh-CN" altLang="en-US" sz="2000" dirty="0">
                <a:latin typeface="Times New Roman" panose="02020603050405020304" pitchFamily="18" charset="0"/>
                <a:ea typeface="仿宋" panose="02010609060101010101" pitchFamily="49" charset="-122"/>
              </a:rPr>
              <a:t>月</a:t>
            </a:r>
            <a:r>
              <a:rPr lang="en-US" altLang="zh-CN" sz="2000" dirty="0">
                <a:latin typeface="Times New Roman" panose="02020603050405020304" pitchFamily="18" charset="0"/>
                <a:ea typeface="仿宋" panose="02010609060101010101" pitchFamily="49" charset="-122"/>
              </a:rPr>
              <a:t>23</a:t>
            </a:r>
            <a:r>
              <a:rPr lang="zh-CN" altLang="en-US" sz="2000" dirty="0">
                <a:latin typeface="Times New Roman" panose="02020603050405020304" pitchFamily="18" charset="0"/>
                <a:ea typeface="仿宋" panose="02010609060101010101" pitchFamily="49" charset="-122"/>
              </a:rPr>
              <a:t>日，中国唯一应邀在国家环保部</a:t>
            </a:r>
            <a:r>
              <a:rPr lang="en-US" altLang="zh-CN" sz="2000" dirty="0">
                <a:latin typeface="Times New Roman" panose="02020603050405020304" pitchFamily="18" charset="0"/>
                <a:ea typeface="仿宋" panose="02010609060101010101" pitchFamily="49" charset="-122"/>
              </a:rPr>
              <a:t>VOCs</a:t>
            </a:r>
            <a:r>
              <a:rPr lang="zh-CN" altLang="en-US" sz="2000" dirty="0">
                <a:latin typeface="Times New Roman" panose="02020603050405020304" pitchFamily="18" charset="0"/>
                <a:ea typeface="仿宋" panose="02010609060101010101" pitchFamily="49" charset="-122"/>
              </a:rPr>
              <a:t>实战技术授课                         </a:t>
            </a:r>
            <a:endParaRPr lang="zh-CN" altLang="en-US" sz="2000" dirty="0">
              <a:latin typeface="Times New Roman" panose="02020603050405020304" pitchFamily="18" charset="0"/>
              <a:ea typeface="仿宋" panose="02010609060101010101" pitchFamily="49" charset="-122"/>
            </a:endParaRPr>
          </a:p>
        </p:txBody>
      </p:sp>
      <p:sp>
        <p:nvSpPr>
          <p:cNvPr id="21508" name="文本框 9"/>
          <p:cNvSpPr txBox="1"/>
          <p:nvPr/>
        </p:nvSpPr>
        <p:spPr>
          <a:xfrm>
            <a:off x="1384300" y="157163"/>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a:solidFill>
                  <a:srgbClr val="FF0000"/>
                </a:solidFill>
                <a:latin typeface="Times New Roman" panose="02020603050405020304" pitchFamily="18" charset="0"/>
                <a:ea typeface="仿宋" panose="02010609060101010101" pitchFamily="49" charset="-122"/>
              </a:rPr>
              <a:t>一、发展历程</a:t>
            </a:r>
            <a:endParaRPr lang="zh-CN" altLang="en-US" sz="2400" b="1" dirty="0">
              <a:solidFill>
                <a:srgbClr val="FF0000"/>
              </a:solidFill>
              <a:latin typeface="Times New Roman" panose="02020603050405020304" pitchFamily="18" charset="0"/>
              <a:ea typeface="仿宋" panose="02010609060101010101" pitchFamily="49" charset="-122"/>
            </a:endParaRPr>
          </a:p>
        </p:txBody>
      </p:sp>
      <p:sp>
        <p:nvSpPr>
          <p:cNvPr id="9" name="object 39"/>
          <p:cNvSpPr/>
          <p:nvPr/>
        </p:nvSpPr>
        <p:spPr>
          <a:xfrm>
            <a:off x="1223963" y="666750"/>
            <a:ext cx="7823200" cy="53975"/>
          </a:xfrm>
          <a:prstGeom prst="rect">
            <a:avLst/>
          </a:prstGeom>
          <a:blipFill>
            <a:blip r:embed="rId2"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p:cNvSpPr>
          <p:nvPr>
            <p:ph type="title"/>
          </p:nvPr>
        </p:nvSpPr>
        <p:spPr>
          <a:xfrm>
            <a:off x="392807" y="773113"/>
            <a:ext cx="7023100" cy="508000"/>
          </a:xfrm>
        </p:spPr>
        <p:txBody>
          <a:bodyPr vert="horz" wrap="square" lIns="91440" tIns="45720" rIns="91440" bIns="45720" anchor="ctr"/>
          <a:lstStyle/>
          <a:p>
            <a:r>
              <a:rPr lang="zh-CN" altLang="en-US" sz="2000" b="0" i="0" dirty="0">
                <a:solidFill>
                  <a:schemeClr val="tx1"/>
                </a:solidFill>
                <a:latin typeface="Times New Roman" panose="02020603050405020304" pitchFamily="18" charset="0"/>
                <a:ea typeface="仿宋" panose="02010609060101010101" pitchFamily="49" charset="-122"/>
              </a:rPr>
              <a:t>2016年9月2日 环保部大气司刘炳江司长慰问</a:t>
            </a:r>
            <a:r>
              <a:rPr lang="en-US" altLang="zh-CN" sz="2000" b="0" i="0" dirty="0">
                <a:solidFill>
                  <a:schemeClr val="tx1"/>
                </a:solidFill>
                <a:latin typeface="Times New Roman" panose="02020603050405020304" pitchFamily="18" charset="0"/>
                <a:ea typeface="仿宋" panose="02010609060101010101" pitchFamily="49" charset="-122"/>
              </a:rPr>
              <a:t>G20</a:t>
            </a:r>
            <a:r>
              <a:rPr lang="zh-CN" altLang="en-US" sz="2000" b="0" i="0" dirty="0">
                <a:solidFill>
                  <a:schemeClr val="tx1"/>
                </a:solidFill>
                <a:latin typeface="Times New Roman" panose="02020603050405020304" pitchFamily="18" charset="0"/>
                <a:ea typeface="仿宋" panose="02010609060101010101" pitchFamily="49" charset="-122"/>
              </a:rPr>
              <a:t>峰会VOCs</a:t>
            </a:r>
            <a:br>
              <a:rPr lang="en-US" altLang="zh-CN" sz="2000" b="0" i="0" dirty="0">
                <a:solidFill>
                  <a:schemeClr val="tx1"/>
                </a:solidFill>
                <a:latin typeface="Times New Roman" panose="02020603050405020304" pitchFamily="18" charset="0"/>
                <a:ea typeface="仿宋" panose="02010609060101010101" pitchFamily="49" charset="-122"/>
              </a:rPr>
            </a:br>
            <a:r>
              <a:rPr lang="zh-CN" altLang="en-US" sz="2000" b="0" i="0" dirty="0">
                <a:solidFill>
                  <a:schemeClr val="tx1"/>
                </a:solidFill>
                <a:latin typeface="Times New Roman" panose="02020603050405020304" pitchFamily="18" charset="0"/>
                <a:ea typeface="仿宋" panose="02010609060101010101" pitchFamily="49" charset="-122"/>
              </a:rPr>
              <a:t>治理特邀环保专家。</a:t>
            </a:r>
            <a:endParaRPr lang="zh-CN" altLang="en-US" sz="2000" b="0" i="0" dirty="0">
              <a:solidFill>
                <a:schemeClr val="tx1"/>
              </a:solidFill>
              <a:latin typeface="Times New Roman" panose="02020603050405020304" pitchFamily="18" charset="0"/>
              <a:ea typeface="仿宋" panose="02010609060101010101" pitchFamily="49" charset="-122"/>
            </a:endParaRPr>
          </a:p>
        </p:txBody>
      </p:sp>
      <p:pic>
        <p:nvPicPr>
          <p:cNvPr id="22531" name="图片 1" descr="1"/>
          <p:cNvPicPr>
            <a:picLocks noChangeAspect="1"/>
          </p:cNvPicPr>
          <p:nvPr/>
        </p:nvPicPr>
        <p:blipFill>
          <a:blip r:embed="rId1" cstate="print"/>
          <a:stretch>
            <a:fillRect/>
          </a:stretch>
        </p:blipFill>
        <p:spPr>
          <a:xfrm>
            <a:off x="1007542" y="1784350"/>
            <a:ext cx="2476500" cy="3306763"/>
          </a:xfrm>
          <a:prstGeom prst="rect">
            <a:avLst/>
          </a:prstGeom>
          <a:noFill/>
          <a:ln w="9525">
            <a:noFill/>
          </a:ln>
        </p:spPr>
      </p:pic>
      <p:pic>
        <p:nvPicPr>
          <p:cNvPr id="22532" name="图片 2" descr="3"/>
          <p:cNvPicPr>
            <a:picLocks noChangeAspect="1"/>
          </p:cNvPicPr>
          <p:nvPr/>
        </p:nvPicPr>
        <p:blipFill>
          <a:blip r:embed="rId2" cstate="print"/>
          <a:stretch>
            <a:fillRect/>
          </a:stretch>
        </p:blipFill>
        <p:spPr>
          <a:xfrm>
            <a:off x="3699942" y="1784350"/>
            <a:ext cx="4568825" cy="3306763"/>
          </a:xfrm>
          <a:prstGeom prst="rect">
            <a:avLst/>
          </a:prstGeom>
          <a:noFill/>
          <a:ln w="9525">
            <a:noFill/>
          </a:ln>
        </p:spPr>
      </p:pic>
      <p:sp>
        <p:nvSpPr>
          <p:cNvPr id="22533" name="文本框 9"/>
          <p:cNvSpPr txBox="1"/>
          <p:nvPr/>
        </p:nvSpPr>
        <p:spPr>
          <a:xfrm>
            <a:off x="519807" y="157163"/>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a:solidFill>
                  <a:srgbClr val="FF0000"/>
                </a:solidFill>
                <a:latin typeface="Times New Roman" panose="02020603050405020304" pitchFamily="18" charset="0"/>
                <a:ea typeface="仿宋" panose="02010609060101010101" pitchFamily="49" charset="-122"/>
              </a:rPr>
              <a:t>一、发展历程</a:t>
            </a:r>
            <a:endParaRPr lang="zh-CN" altLang="en-US" sz="2400" b="1" dirty="0">
              <a:solidFill>
                <a:srgbClr val="FF0000"/>
              </a:solidFill>
              <a:latin typeface="Times New Roman" panose="02020603050405020304" pitchFamily="18" charset="0"/>
              <a:ea typeface="仿宋" panose="02010609060101010101" pitchFamily="49" charset="-122"/>
            </a:endParaRPr>
          </a:p>
        </p:txBody>
      </p:sp>
      <p:sp>
        <p:nvSpPr>
          <p:cNvPr id="11" name="object 39"/>
          <p:cNvSpPr/>
          <p:nvPr/>
        </p:nvSpPr>
        <p:spPr>
          <a:xfrm>
            <a:off x="359470" y="666750"/>
            <a:ext cx="7823200" cy="53975"/>
          </a:xfrm>
          <a:prstGeom prst="rect">
            <a:avLst/>
          </a:prstGeom>
          <a:blipFill>
            <a:blip r:embed="rId3"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4" descr="C3XG$R59ML1$%A%D}Oz}W"/>
          <p:cNvSpPr>
            <a:spLocks noChangeAspect="1"/>
          </p:cNvSpPr>
          <p:nvPr/>
        </p:nvSpPr>
        <p:spPr>
          <a:xfrm>
            <a:off x="4527550" y="2781300"/>
            <a:ext cx="304800" cy="304800"/>
          </a:xfrm>
          <a:prstGeom prst="rect">
            <a:avLst/>
          </a:prstGeom>
          <a:noFill/>
          <a:ln w="9525">
            <a:noFill/>
          </a:ln>
        </p:spPr>
        <p:txBody>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lgn="ctr" eaLnBrk="1" hangingPunct="1">
              <a:spcBef>
                <a:spcPct val="0"/>
              </a:spcBef>
              <a:buNone/>
            </a:pPr>
            <a:endParaRPr lang="zh-CN" altLang="zh-CN" sz="1800" dirty="0"/>
          </a:p>
        </p:txBody>
      </p:sp>
      <p:sp>
        <p:nvSpPr>
          <p:cNvPr id="25603" name="Rectangle 2"/>
          <p:cNvSpPr/>
          <p:nvPr/>
        </p:nvSpPr>
        <p:spPr>
          <a:xfrm>
            <a:off x="1165225" y="630238"/>
            <a:ext cx="7691438" cy="460375"/>
          </a:xfrm>
          <a:prstGeom prst="rect">
            <a:avLst/>
          </a:prstGeom>
          <a:noFill/>
          <a:ln w="9525">
            <a:noFill/>
          </a:ln>
        </p:spPr>
        <p:txBody>
          <a:bodyPr anchor="ct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lgn="just" eaLnBrk="1" latinLnBrk="1" hangingPunct="1">
              <a:spcBef>
                <a:spcPct val="0"/>
              </a:spcBef>
              <a:buNone/>
            </a:pPr>
            <a:r>
              <a:rPr lang="en-US" altLang="zh-CN" sz="2000" dirty="0">
                <a:latin typeface="Times New Roman" panose="02020603050405020304" pitchFamily="18" charset="0"/>
                <a:ea typeface="仿宋" panose="02010609060101010101" pitchFamily="49" charset="-122"/>
              </a:rPr>
              <a:t>2016</a:t>
            </a:r>
            <a:r>
              <a:rPr lang="zh-CN" altLang="en-US" sz="2000" dirty="0">
                <a:latin typeface="Times New Roman" panose="02020603050405020304" pitchFamily="18" charset="0"/>
                <a:ea typeface="仿宋" panose="02010609060101010101" pitchFamily="49" charset="-122"/>
              </a:rPr>
              <a:t>年</a:t>
            </a:r>
            <a:r>
              <a:rPr lang="en-US" altLang="zh-CN" sz="2000" dirty="0">
                <a:latin typeface="Times New Roman" panose="02020603050405020304" pitchFamily="18" charset="0"/>
                <a:ea typeface="仿宋" panose="02010609060101010101" pitchFamily="49" charset="-122"/>
              </a:rPr>
              <a:t>7</a:t>
            </a:r>
            <a:r>
              <a:rPr lang="zh-CN" altLang="en-US" sz="2000" dirty="0">
                <a:latin typeface="Times New Roman" panose="02020603050405020304" pitchFamily="18" charset="0"/>
                <a:ea typeface="仿宋" panose="02010609060101010101" pitchFamily="49" charset="-122"/>
              </a:rPr>
              <a:t>月</a:t>
            </a:r>
            <a:r>
              <a:rPr lang="en-US" altLang="zh-CN" sz="2000" dirty="0">
                <a:latin typeface="Times New Roman" panose="02020603050405020304" pitchFamily="18" charset="0"/>
                <a:ea typeface="仿宋" panose="02010609060101010101" pitchFamily="49" charset="-122"/>
              </a:rPr>
              <a:t>1</a:t>
            </a:r>
            <a:r>
              <a:rPr lang="zh-CN" altLang="en-US" sz="2000" dirty="0">
                <a:latin typeface="Times New Roman" panose="02020603050405020304" pitchFamily="18" charset="0"/>
                <a:ea typeface="仿宋" panose="02010609060101010101" pitchFamily="49" charset="-122"/>
              </a:rPr>
              <a:t>日 中组部国家引才资源生态环境专家</a:t>
            </a:r>
            <a:endParaRPr lang="zh-CN" altLang="en-US" sz="2000" dirty="0">
              <a:latin typeface="Times New Roman" panose="02020603050405020304" pitchFamily="18" charset="0"/>
              <a:ea typeface="仿宋" panose="02010609060101010101" pitchFamily="49" charset="-122"/>
            </a:endParaRPr>
          </a:p>
        </p:txBody>
      </p:sp>
      <p:pic>
        <p:nvPicPr>
          <p:cNvPr id="25604" name="图片 5" descr="8d243d62a77ecfc0b7958f136e9cc9fd_"/>
          <p:cNvPicPr>
            <a:picLocks noChangeAspect="1"/>
          </p:cNvPicPr>
          <p:nvPr/>
        </p:nvPicPr>
        <p:blipFill>
          <a:blip r:embed="rId1"/>
          <a:stretch>
            <a:fillRect/>
          </a:stretch>
        </p:blipFill>
        <p:spPr>
          <a:xfrm>
            <a:off x="1511300" y="1646238"/>
            <a:ext cx="3500438" cy="3733800"/>
          </a:xfrm>
          <a:prstGeom prst="rect">
            <a:avLst/>
          </a:prstGeom>
          <a:noFill/>
          <a:ln w="9525">
            <a:noFill/>
          </a:ln>
        </p:spPr>
      </p:pic>
      <p:sp>
        <p:nvSpPr>
          <p:cNvPr id="25605" name="文本框 9"/>
          <p:cNvSpPr txBox="1"/>
          <p:nvPr/>
        </p:nvSpPr>
        <p:spPr>
          <a:xfrm>
            <a:off x="1384300" y="157163"/>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a:solidFill>
                  <a:srgbClr val="FF0000"/>
                </a:solidFill>
                <a:latin typeface="Times New Roman" panose="02020603050405020304" pitchFamily="18" charset="0"/>
                <a:ea typeface="仿宋" panose="02010609060101010101" pitchFamily="49" charset="-122"/>
              </a:rPr>
              <a:t>一、发展历程</a:t>
            </a:r>
            <a:endParaRPr lang="zh-CN" altLang="en-US" sz="2400" b="1" dirty="0">
              <a:solidFill>
                <a:srgbClr val="FF0000"/>
              </a:solidFill>
              <a:latin typeface="Times New Roman" panose="02020603050405020304" pitchFamily="18" charset="0"/>
              <a:ea typeface="仿宋" panose="02010609060101010101" pitchFamily="49" charset="-122"/>
            </a:endParaRPr>
          </a:p>
        </p:txBody>
      </p:sp>
      <p:sp>
        <p:nvSpPr>
          <p:cNvPr id="12" name="object 39"/>
          <p:cNvSpPr/>
          <p:nvPr/>
        </p:nvSpPr>
        <p:spPr>
          <a:xfrm>
            <a:off x="1223963" y="666750"/>
            <a:ext cx="7823200" cy="53975"/>
          </a:xfrm>
          <a:prstGeom prst="rect">
            <a:avLst/>
          </a:prstGeom>
          <a:blipFill>
            <a:blip r:embed="rId2"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5607" name="图片 1"/>
          <p:cNvPicPr>
            <a:picLocks noChangeAspect="1"/>
          </p:cNvPicPr>
          <p:nvPr/>
        </p:nvPicPr>
        <p:blipFill>
          <a:blip r:embed="rId3"/>
          <a:stretch>
            <a:fillRect/>
          </a:stretch>
        </p:blipFill>
        <p:spPr>
          <a:xfrm>
            <a:off x="5518150" y="1646238"/>
            <a:ext cx="3529013" cy="3714750"/>
          </a:xfrm>
          <a:prstGeom prst="rect">
            <a:avLst/>
          </a:prstGeom>
          <a:noFill/>
          <a:ln w="9525">
            <a:noFill/>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23566" y="1637556"/>
            <a:ext cx="2334383" cy="1568450"/>
          </a:xfrm>
          <a:prstGeom prst="rect">
            <a:avLst/>
          </a:prstGeom>
          <a:noFill/>
        </p:spPr>
        <p:txBody>
          <a:bodyPr wrap="square" rtlCol="0">
            <a:spAutoFit/>
          </a:bodyPr>
          <a:lstStyle/>
          <a:p>
            <a:pPr algn="ctr">
              <a:lnSpc>
                <a:spcPct val="200000"/>
              </a:lnSpc>
            </a:pPr>
            <a:r>
              <a:rPr lang="zh-CN" altLang="en-US" b="1" dirty="0" smtClean="0">
                <a:solidFill>
                  <a:srgbClr val="FF0000"/>
                </a:solidFill>
                <a:latin typeface="仿宋" panose="02010609060101010101" pitchFamily="49" charset="-122"/>
                <a:ea typeface="仿宋" panose="02010609060101010101" pitchFamily="49" charset="-122"/>
              </a:rPr>
              <a:t>中国科学院</a:t>
            </a:r>
            <a:endParaRPr lang="en-US" altLang="zh-CN" b="1" dirty="0" smtClean="0">
              <a:solidFill>
                <a:srgbClr val="FF0000"/>
              </a:solidFill>
              <a:latin typeface="仿宋" panose="02010609060101010101" pitchFamily="49" charset="-122"/>
              <a:ea typeface="仿宋" panose="02010609060101010101" pitchFamily="49" charset="-122"/>
            </a:endParaRPr>
          </a:p>
          <a:p>
            <a:pPr algn="ctr">
              <a:lnSpc>
                <a:spcPct val="200000"/>
              </a:lnSpc>
            </a:pPr>
            <a:r>
              <a:rPr lang="zh-CN" altLang="en-US" b="1" dirty="0" smtClean="0">
                <a:solidFill>
                  <a:srgbClr val="FF0000"/>
                </a:solidFill>
                <a:latin typeface="仿宋" panose="02010609060101010101" pitchFamily="49" charset="-122"/>
                <a:ea typeface="仿宋" panose="02010609060101010101" pitchFamily="49" charset="-122"/>
              </a:rPr>
              <a:t>研究生导师</a:t>
            </a:r>
            <a:endParaRPr lang="zh-CN" altLang="en-US" b="1" dirty="0">
              <a:solidFill>
                <a:srgbClr val="FF0000"/>
              </a:solidFill>
              <a:latin typeface="仿宋" panose="02010609060101010101" pitchFamily="49" charset="-122"/>
              <a:ea typeface="仿宋" panose="02010609060101010101" pitchFamily="49" charset="-122"/>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35934" y="866956"/>
            <a:ext cx="3510390" cy="4680520"/>
          </a:xfrm>
          <a:prstGeom prst="rect">
            <a:avLst/>
          </a:prstGeom>
        </p:spPr>
      </p:pic>
      <p:sp>
        <p:nvSpPr>
          <p:cNvPr id="4" name="文本框 9"/>
          <p:cNvSpPr txBox="1"/>
          <p:nvPr/>
        </p:nvSpPr>
        <p:spPr>
          <a:xfrm>
            <a:off x="473471" y="157163"/>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a:solidFill>
                  <a:srgbClr val="FF0000"/>
                </a:solidFill>
                <a:latin typeface="Times New Roman" panose="02020603050405020304" pitchFamily="18" charset="0"/>
                <a:ea typeface="仿宋" panose="02010609060101010101" pitchFamily="49" charset="-122"/>
              </a:rPr>
              <a:t>一、发展历程</a:t>
            </a:r>
            <a:endParaRPr lang="zh-CN" altLang="en-US" sz="2400" b="1" dirty="0">
              <a:solidFill>
                <a:srgbClr val="FF0000"/>
              </a:solidFill>
              <a:latin typeface="Times New Roman" panose="02020603050405020304" pitchFamily="18" charset="0"/>
              <a:ea typeface="仿宋" panose="02010609060101010101" pitchFamily="49" charset="-122"/>
            </a:endParaRPr>
          </a:p>
        </p:txBody>
      </p:sp>
      <p:sp>
        <p:nvSpPr>
          <p:cNvPr id="5" name="object 39"/>
          <p:cNvSpPr/>
          <p:nvPr/>
        </p:nvSpPr>
        <p:spPr>
          <a:xfrm>
            <a:off x="313134" y="666750"/>
            <a:ext cx="7823200" cy="53975"/>
          </a:xfrm>
          <a:prstGeom prst="rect">
            <a:avLst/>
          </a:prstGeom>
          <a:blipFill>
            <a:blip r:embed="rId2"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p:cNvPicPr>
            <a:picLocks noChangeAspect="1"/>
          </p:cNvPicPr>
          <p:nvPr/>
        </p:nvPicPr>
        <p:blipFill>
          <a:blip r:embed="rId1" cstate="print"/>
          <a:stretch>
            <a:fillRect/>
          </a:stretch>
        </p:blipFill>
        <p:spPr>
          <a:xfrm>
            <a:off x="647700" y="846138"/>
            <a:ext cx="5761038" cy="4319587"/>
          </a:xfrm>
          <a:prstGeom prst="rect">
            <a:avLst/>
          </a:prstGeom>
          <a:noFill/>
          <a:ln w="9525">
            <a:noFill/>
          </a:ln>
          <a:effectLst>
            <a:outerShdw algn="ctr" rotWithShape="0">
              <a:schemeClr val="bg2">
                <a:alpha val="0"/>
              </a:schemeClr>
            </a:outerShdw>
          </a:effectLst>
        </p:spPr>
      </p:pic>
      <p:sp>
        <p:nvSpPr>
          <p:cNvPr id="14339" name="矩形 1"/>
          <p:cNvSpPr/>
          <p:nvPr/>
        </p:nvSpPr>
        <p:spPr>
          <a:xfrm>
            <a:off x="6192838" y="1565275"/>
            <a:ext cx="2735262" cy="1938020"/>
          </a:xfrm>
          <a:prstGeom prst="rect">
            <a:avLst/>
          </a:prstGeom>
          <a:noFill/>
          <a:ln w="9525">
            <a:noFill/>
          </a:ln>
        </p:spPr>
        <p:txBody>
          <a:bodyPr>
            <a:spAutoFit/>
          </a:bodyPr>
          <a:lstStyle/>
          <a:p>
            <a:pPr marL="342900" indent="-342900" eaLnBrk="1" latinLnBrk="1" hangingPunct="1">
              <a:spcBef>
                <a:spcPct val="20000"/>
              </a:spcBef>
            </a:pPr>
            <a:r>
              <a:rPr lang="en-US" altLang="zh-CN" sz="2000" b="1" dirty="0">
                <a:solidFill>
                  <a:srgbClr val="FF0000"/>
                </a:solidFill>
                <a:latin typeface="仿宋" panose="02010609060101010101" pitchFamily="49" charset="-122"/>
                <a:ea typeface="仿宋" panose="02010609060101010101" pitchFamily="49" charset="-122"/>
              </a:rPr>
              <a:t>       2017</a:t>
            </a:r>
            <a:r>
              <a:rPr lang="zh-CN" altLang="en-US" sz="2000" b="1" dirty="0">
                <a:solidFill>
                  <a:srgbClr val="FF0000"/>
                </a:solidFill>
                <a:latin typeface="仿宋" panose="02010609060101010101" pitchFamily="49" charset="-122"/>
                <a:ea typeface="仿宋" panose="02010609060101010101" pitchFamily="49" charset="-122"/>
              </a:rPr>
              <a:t>年</a:t>
            </a:r>
            <a:r>
              <a:rPr lang="en-US" altLang="zh-CN" sz="2000" b="1" dirty="0">
                <a:solidFill>
                  <a:srgbClr val="FF0000"/>
                </a:solidFill>
                <a:latin typeface="仿宋" panose="02010609060101010101" pitchFamily="49" charset="-122"/>
                <a:ea typeface="仿宋" panose="02010609060101010101" pitchFamily="49" charset="-122"/>
              </a:rPr>
              <a:t>6</a:t>
            </a:r>
            <a:r>
              <a:rPr lang="zh-CN" altLang="en-US" sz="2000" b="1" dirty="0">
                <a:solidFill>
                  <a:srgbClr val="FF0000"/>
                </a:solidFill>
                <a:latin typeface="仿宋" panose="02010609060101010101" pitchFamily="49" charset="-122"/>
                <a:ea typeface="仿宋" panose="02010609060101010101" pitchFamily="49" charset="-122"/>
              </a:rPr>
              <a:t>月</a:t>
            </a:r>
            <a:r>
              <a:rPr lang="en-US" altLang="zh-CN" sz="2000" b="1" dirty="0">
                <a:solidFill>
                  <a:srgbClr val="FF0000"/>
                </a:solidFill>
                <a:latin typeface="仿宋" panose="02010609060101010101" pitchFamily="49" charset="-122"/>
                <a:ea typeface="仿宋" panose="02010609060101010101" pitchFamily="49" charset="-122"/>
              </a:rPr>
              <a:t>2</a:t>
            </a:r>
            <a:r>
              <a:rPr lang="zh-CN" altLang="en-US" sz="2000" b="1" dirty="0">
                <a:solidFill>
                  <a:srgbClr val="FF0000"/>
                </a:solidFill>
                <a:latin typeface="仿宋" panose="02010609060101010101" pitchFamily="49" charset="-122"/>
                <a:ea typeface="仿宋" panose="02010609060101010101" pitchFamily="49" charset="-122"/>
              </a:rPr>
              <a:t>日，应山西省环保厅邀请，为山西省各地市环保局、企业单位</a:t>
            </a:r>
            <a:r>
              <a:rPr lang="en-US" altLang="zh-CN" sz="2000" b="1" dirty="0">
                <a:solidFill>
                  <a:srgbClr val="FF0000"/>
                </a:solidFill>
                <a:latin typeface="仿宋" panose="02010609060101010101" pitchFamily="49" charset="-122"/>
                <a:ea typeface="仿宋" panose="02010609060101010101" pitchFamily="49" charset="-122"/>
              </a:rPr>
              <a:t>VOCs</a:t>
            </a:r>
            <a:r>
              <a:rPr lang="zh-CN" altLang="en-US" sz="2000" b="1" dirty="0">
                <a:solidFill>
                  <a:srgbClr val="FF0000"/>
                </a:solidFill>
                <a:latin typeface="仿宋" panose="02010609060101010101" pitchFamily="49" charset="-122"/>
                <a:ea typeface="仿宋" panose="02010609060101010101" pitchFamily="49" charset="-122"/>
              </a:rPr>
              <a:t>治理培训班报告交流治理技术</a:t>
            </a:r>
            <a:endParaRPr lang="en-US" altLang="zh-CN" sz="2000" b="1" dirty="0">
              <a:solidFill>
                <a:srgbClr val="FF0000"/>
              </a:solidFill>
              <a:latin typeface="仿宋" panose="02010609060101010101" pitchFamily="49" charset="-122"/>
              <a:ea typeface="仿宋" panose="02010609060101010101" pitchFamily="49" charset="-122"/>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2"/>
          <p:cNvSpPr txBox="1"/>
          <p:nvPr/>
        </p:nvSpPr>
        <p:spPr>
          <a:xfrm>
            <a:off x="1275715" y="138430"/>
            <a:ext cx="8077200" cy="460375"/>
          </a:xfrm>
          <a:prstGeom prst="rect">
            <a:avLst/>
          </a:prstGeom>
          <a:noFill/>
          <a:ln w="9525">
            <a:noFill/>
          </a:ln>
        </p:spPr>
        <p:txBody>
          <a:bodyPr wrap="square">
            <a:spAutoFit/>
          </a:bodyPr>
          <a:lstStyle/>
          <a:p>
            <a:pPr lvl="0" eaLnBrk="1" hangingPunct="1"/>
            <a:r>
              <a:rPr lang="en-US" dirty="0">
                <a:solidFill>
                  <a:srgbClr val="FF0000"/>
                </a:solidFill>
                <a:latin typeface="Arial" panose="020B0604020202020204" pitchFamily="34" charset="0"/>
                <a:ea typeface="宋体" panose="02010600030101010101" pitchFamily="2" charset="-122"/>
              </a:rPr>
              <a:t>2016</a:t>
            </a:r>
            <a:r>
              <a:rPr lang="zh-CN" altLang="en-US" dirty="0">
                <a:solidFill>
                  <a:srgbClr val="FF0000"/>
                </a:solidFill>
                <a:latin typeface="Arial" panose="020B0604020202020204" pitchFamily="34" charset="0"/>
                <a:ea typeface="宋体" panose="02010600030101010101" pitchFamily="2" charset="-122"/>
              </a:rPr>
              <a:t>年</a:t>
            </a:r>
            <a:r>
              <a:rPr lang="en-US" altLang="zh-CN" dirty="0">
                <a:solidFill>
                  <a:srgbClr val="FF0000"/>
                </a:solidFill>
                <a:latin typeface="Arial" panose="020B0604020202020204" pitchFamily="34" charset="0"/>
                <a:ea typeface="宋体" panose="02010600030101010101" pitchFamily="2" charset="-122"/>
              </a:rPr>
              <a:t>8</a:t>
            </a:r>
            <a:r>
              <a:rPr lang="zh-CN" altLang="en-US" dirty="0">
                <a:solidFill>
                  <a:srgbClr val="FF0000"/>
                </a:solidFill>
                <a:latin typeface="Arial" panose="020B0604020202020204" pitchFamily="34" charset="0"/>
                <a:ea typeface="宋体" panose="02010600030101010101" pitchFamily="2" charset="-122"/>
              </a:rPr>
              <a:t>月</a:t>
            </a:r>
            <a:r>
              <a:rPr lang="en-US" altLang="zh-CN" dirty="0">
                <a:solidFill>
                  <a:srgbClr val="FF0000"/>
                </a:solidFill>
                <a:latin typeface="Arial" panose="020B0604020202020204" pitchFamily="34" charset="0"/>
                <a:ea typeface="宋体" panose="02010600030101010101" pitchFamily="2" charset="-122"/>
              </a:rPr>
              <a:t>18</a:t>
            </a:r>
            <a:r>
              <a:rPr lang="zh-CN" altLang="en-US" dirty="0">
                <a:solidFill>
                  <a:srgbClr val="FF0000"/>
                </a:solidFill>
                <a:latin typeface="Arial" panose="020B0604020202020204" pitchFamily="34" charset="0"/>
                <a:ea typeface="宋体" panose="02010600030101010101" pitchFamily="2" charset="-122"/>
              </a:rPr>
              <a:t>日 天津市环保局</a:t>
            </a:r>
            <a:r>
              <a:rPr lang="en-US" altLang="zh-CN" dirty="0">
                <a:solidFill>
                  <a:srgbClr val="FF0000"/>
                </a:solidFill>
                <a:latin typeface="Arial" panose="020B0604020202020204" pitchFamily="34" charset="0"/>
                <a:ea typeface="宋体" panose="02010600030101010101" pitchFamily="2" charset="-122"/>
              </a:rPr>
              <a:t>VOCs </a:t>
            </a:r>
            <a:r>
              <a:rPr lang="zh-CN" altLang="en-US" dirty="0">
                <a:solidFill>
                  <a:srgbClr val="FF0000"/>
                </a:solidFill>
                <a:latin typeface="Arial" panose="020B0604020202020204" pitchFamily="34" charset="0"/>
                <a:ea typeface="宋体" panose="02010600030101010101" pitchFamily="2" charset="-122"/>
              </a:rPr>
              <a:t>治理</a:t>
            </a:r>
            <a:r>
              <a:rPr lang="zh-CN" altLang="en-US" dirty="0" smtClean="0">
                <a:solidFill>
                  <a:srgbClr val="FF0000"/>
                </a:solidFill>
                <a:latin typeface="Arial" panose="020B0604020202020204" pitchFamily="34" charset="0"/>
                <a:ea typeface="宋体" panose="02010600030101010101" pitchFamily="2" charset="-122"/>
              </a:rPr>
              <a:t>技术授课</a:t>
            </a:r>
            <a:endParaRPr lang="zh-CN" altLang="en-US" dirty="0">
              <a:solidFill>
                <a:srgbClr val="FF0000"/>
              </a:solidFill>
              <a:latin typeface="Arial" panose="020B0604020202020204" pitchFamily="34" charset="0"/>
              <a:ea typeface="宋体" panose="02010600030101010101" pitchFamily="2" charset="-122"/>
            </a:endParaRPr>
          </a:p>
        </p:txBody>
      </p:sp>
      <p:pic>
        <p:nvPicPr>
          <p:cNvPr id="3" name="图片 2"/>
          <p:cNvPicPr>
            <a:picLocks noChangeAspect="1"/>
          </p:cNvPicPr>
          <p:nvPr/>
        </p:nvPicPr>
        <p:blipFill>
          <a:blip r:embed="rId1" cstate="print"/>
          <a:stretch>
            <a:fillRect/>
          </a:stretch>
        </p:blipFill>
        <p:spPr>
          <a:xfrm>
            <a:off x="1275715" y="1097280"/>
            <a:ext cx="7839075" cy="4748530"/>
          </a:xfrm>
          <a:prstGeom prst="rect">
            <a:avLst/>
          </a:prstGeom>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矩形 1"/>
          <p:cNvSpPr/>
          <p:nvPr/>
        </p:nvSpPr>
        <p:spPr>
          <a:xfrm>
            <a:off x="1129140" y="701452"/>
            <a:ext cx="7367233" cy="337185"/>
          </a:xfrm>
          <a:prstGeom prst="rect">
            <a:avLst/>
          </a:prstGeom>
          <a:noFill/>
          <a:ln w="9525">
            <a:noFill/>
          </a:ln>
        </p:spPr>
        <p:txBody>
          <a:bodyPr wrap="square">
            <a:spAutoFit/>
          </a:bodyPr>
          <a:lstStyle/>
          <a:p>
            <a:pPr marL="307975" indent="-307975" latinLnBrk="1">
              <a:spcBef>
                <a:spcPct val="20000"/>
              </a:spcBef>
            </a:pPr>
            <a:r>
              <a:rPr lang="en-US" altLang="zh-CN" sz="1600" b="1" dirty="0">
                <a:latin typeface="仿宋" panose="02010609060101010101" pitchFamily="49" charset="-122"/>
                <a:ea typeface="仿宋" panose="02010609060101010101" pitchFamily="49" charset="-122"/>
              </a:rPr>
              <a:t>       2018</a:t>
            </a:r>
            <a:r>
              <a:rPr lang="zh-CN" altLang="en-US" sz="1600" b="1" dirty="0">
                <a:latin typeface="仿宋" panose="02010609060101010101" pitchFamily="49" charset="-122"/>
                <a:ea typeface="仿宋" panose="02010609060101010101" pitchFamily="49" charset="-122"/>
              </a:rPr>
              <a:t>年</a:t>
            </a:r>
            <a:r>
              <a:rPr lang="en-US" altLang="zh-CN" sz="1600" b="1" dirty="0">
                <a:latin typeface="仿宋" panose="02010609060101010101" pitchFamily="49" charset="-122"/>
                <a:ea typeface="仿宋" panose="02010609060101010101" pitchFamily="49" charset="-122"/>
              </a:rPr>
              <a:t>6</a:t>
            </a:r>
            <a:r>
              <a:rPr lang="zh-CN" altLang="en-US" sz="1600" b="1" dirty="0">
                <a:latin typeface="仿宋" panose="02010609060101010101" pitchFamily="49" charset="-122"/>
                <a:ea typeface="仿宋" panose="02010609060101010101" pitchFamily="49" charset="-122"/>
              </a:rPr>
              <a:t>月</a:t>
            </a:r>
            <a:r>
              <a:rPr lang="en-US" altLang="zh-CN" sz="1600" b="1" dirty="0">
                <a:latin typeface="仿宋" panose="02010609060101010101" pitchFamily="49" charset="-122"/>
                <a:ea typeface="仿宋" panose="02010609060101010101" pitchFamily="49" charset="-122"/>
              </a:rPr>
              <a:t>1</a:t>
            </a:r>
            <a:r>
              <a:rPr lang="zh-CN" altLang="en-US" sz="1600" b="1" dirty="0">
                <a:latin typeface="仿宋" panose="02010609060101010101" pitchFamily="49" charset="-122"/>
                <a:ea typeface="仿宋" panose="02010609060101010101" pitchFamily="49" charset="-122"/>
              </a:rPr>
              <a:t>日，在陕西省大气污染防治技术应用会上做演讲</a:t>
            </a:r>
            <a:endParaRPr lang="en-US" altLang="zh-CN" sz="1600" b="1" dirty="0">
              <a:latin typeface="仿宋" panose="02010609060101010101" pitchFamily="49" charset="-122"/>
              <a:ea typeface="仿宋" panose="02010609060101010101" pitchFamily="49" charset="-122"/>
            </a:endParaRPr>
          </a:p>
        </p:txBody>
      </p:sp>
      <p:sp>
        <p:nvSpPr>
          <p:cNvPr id="4" name="文本框 9"/>
          <p:cNvSpPr txBox="1"/>
          <p:nvPr/>
        </p:nvSpPr>
        <p:spPr>
          <a:xfrm>
            <a:off x="1356619" y="197396"/>
            <a:ext cx="7028316" cy="39878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indent="0">
              <a:spcBef>
                <a:spcPct val="0"/>
              </a:spcBef>
              <a:buNone/>
            </a:pPr>
            <a:r>
              <a:rPr lang="zh-CN" altLang="en-US" sz="2000" b="1" dirty="0">
                <a:solidFill>
                  <a:srgbClr val="FF0000"/>
                </a:solidFill>
                <a:latin typeface="Times New Roman" panose="02020603050405020304" pitchFamily="18" charset="0"/>
                <a:ea typeface="仿宋" panose="02010609060101010101" pitchFamily="49" charset="-122"/>
              </a:rPr>
              <a:t>开展煤化工与雾霾的调研得到陕西省环保厅的肯定</a:t>
            </a:r>
            <a:r>
              <a:rPr lang="zh-CN" altLang="en-US" sz="1435" b="1" dirty="0">
                <a:solidFill>
                  <a:srgbClr val="FF0000"/>
                </a:solidFill>
                <a:latin typeface="Times New Roman" panose="02020603050405020304" pitchFamily="18" charset="0"/>
                <a:ea typeface="仿宋" panose="02010609060101010101" pitchFamily="49" charset="-122"/>
              </a:rPr>
              <a:t>　　</a:t>
            </a:r>
            <a:endParaRPr lang="ja-JP" altLang="en-US" sz="1435" b="1" dirty="0">
              <a:solidFill>
                <a:srgbClr val="FF0000"/>
              </a:solidFill>
              <a:latin typeface="Times New Roman" panose="02020603050405020304" pitchFamily="18" charset="0"/>
              <a:ea typeface="仿宋" panose="02010609060101010101" pitchFamily="49" charset="-122"/>
            </a:endParaRPr>
          </a:p>
        </p:txBody>
      </p:sp>
      <p:sp>
        <p:nvSpPr>
          <p:cNvPr id="5" name="object 39"/>
          <p:cNvSpPr/>
          <p:nvPr/>
        </p:nvSpPr>
        <p:spPr>
          <a:xfrm>
            <a:off x="1295574" y="629444"/>
            <a:ext cx="7019925" cy="48433"/>
          </a:xfrm>
          <a:prstGeom prst="rect">
            <a:avLst/>
          </a:prstGeom>
          <a:blipFill>
            <a:blip r:embed="rId1" cstate="print"/>
            <a:stretch>
              <a:fillRect/>
            </a:stretch>
          </a:blipFill>
        </p:spPr>
        <p:txBody>
          <a:bodyPr lIns="0" tIns="0" rIns="0" bIns="0"/>
          <a:lstStyle/>
          <a:p>
            <a:pPr defTabSz="820420">
              <a:defRPr/>
            </a:pPr>
            <a:endParaRPr sz="1845" noProof="1">
              <a:latin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7702" y="1421532"/>
            <a:ext cx="4846151" cy="3666718"/>
          </a:xfrm>
          <a:prstGeom prst="rect">
            <a:avLst/>
          </a:prstGeom>
        </p:spPr>
      </p:pic>
      <p:pic>
        <p:nvPicPr>
          <p:cNvPr id="6" name="Picture 2" descr="E:\1-环保项目\1-安居乐业务\6-溶剂回收（氮气脱附或蒸汽脱附）\6-未知企业\4-PPT\timg.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83573" y="5221929"/>
            <a:ext cx="976325" cy="6640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08830" y="1781572"/>
            <a:ext cx="4271120" cy="3203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3966" y="1781572"/>
            <a:ext cx="4271120" cy="3203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文本框 1"/>
          <p:cNvSpPr txBox="1"/>
          <p:nvPr/>
        </p:nvSpPr>
        <p:spPr>
          <a:xfrm>
            <a:off x="1189558" y="949474"/>
            <a:ext cx="7162800" cy="39878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dirty="0" smtClean="0">
                <a:latin typeface="Times New Roman" panose="02020603050405020304" pitchFamily="18" charset="0"/>
                <a:ea typeface="仿宋" panose="02010609060101010101" pitchFamily="49" charset="-122"/>
              </a:rPr>
              <a:t>2017</a:t>
            </a:r>
            <a:r>
              <a:rPr lang="zh-CN" altLang="en-US" sz="2000" dirty="0" smtClean="0">
                <a:latin typeface="Times New Roman" panose="02020603050405020304" pitchFamily="18" charset="0"/>
                <a:ea typeface="仿宋" panose="02010609060101010101" pitchFamily="49" charset="-122"/>
              </a:rPr>
              <a:t>年</a:t>
            </a:r>
            <a:r>
              <a:rPr lang="en-US" altLang="zh-CN" sz="2000" dirty="0" smtClean="0">
                <a:latin typeface="Times New Roman" panose="02020603050405020304" pitchFamily="18" charset="0"/>
                <a:ea typeface="仿宋" panose="02010609060101010101" pitchFamily="49" charset="-122"/>
              </a:rPr>
              <a:t>7</a:t>
            </a:r>
            <a:r>
              <a:rPr lang="zh-CN" altLang="en-US" sz="2000" dirty="0" smtClean="0">
                <a:latin typeface="Times New Roman" panose="02020603050405020304" pitchFamily="18" charset="0"/>
                <a:ea typeface="仿宋" panose="02010609060101010101" pitchFamily="49" charset="-122"/>
              </a:rPr>
              <a:t>月</a:t>
            </a:r>
            <a:r>
              <a:rPr lang="en-US" altLang="zh-CN" sz="2000" dirty="0" smtClean="0">
                <a:latin typeface="Times New Roman" panose="02020603050405020304" pitchFamily="18" charset="0"/>
                <a:ea typeface="仿宋" panose="02010609060101010101" pitchFamily="49" charset="-122"/>
              </a:rPr>
              <a:t>25</a:t>
            </a:r>
            <a:r>
              <a:rPr lang="zh-CN" altLang="en-US" sz="2000" dirty="0" smtClean="0">
                <a:latin typeface="Times New Roman" panose="02020603050405020304" pitchFamily="18" charset="0"/>
                <a:ea typeface="仿宋" panose="02010609060101010101" pitchFamily="49" charset="-122"/>
              </a:rPr>
              <a:t>日，在咸阳环保局</a:t>
            </a:r>
            <a:r>
              <a:rPr lang="en-US" altLang="zh-CN" sz="2000" dirty="0" err="1" smtClean="0">
                <a:latin typeface="Times New Roman" panose="02020603050405020304" pitchFamily="18" charset="0"/>
                <a:ea typeface="仿宋" panose="02010609060101010101" pitchFamily="49" charset="-122"/>
              </a:rPr>
              <a:t>VOCs</a:t>
            </a:r>
            <a:r>
              <a:rPr lang="zh-CN" altLang="en-US" sz="2000" dirty="0" smtClean="0">
                <a:latin typeface="Times New Roman" panose="02020603050405020304" pitchFamily="18" charset="0"/>
                <a:ea typeface="仿宋" panose="02010609060101010101" pitchFamily="49" charset="-122"/>
              </a:rPr>
              <a:t>治理技术培训授课</a:t>
            </a:r>
            <a:endParaRPr lang="zh-CN" altLang="en-US" sz="2000" dirty="0">
              <a:latin typeface="Times New Roman" panose="02020603050405020304" pitchFamily="18" charset="0"/>
              <a:ea typeface="仿宋" panose="02010609060101010101" pitchFamily="49" charset="-122"/>
            </a:endParaRPr>
          </a:p>
        </p:txBody>
      </p:sp>
      <p:sp>
        <p:nvSpPr>
          <p:cNvPr id="6" name="文本框 9"/>
          <p:cNvSpPr txBox="1"/>
          <p:nvPr/>
        </p:nvSpPr>
        <p:spPr>
          <a:xfrm>
            <a:off x="1384300" y="157163"/>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a:solidFill>
                  <a:srgbClr val="FF0000"/>
                </a:solidFill>
                <a:latin typeface="Times New Roman" panose="02020603050405020304" pitchFamily="18" charset="0"/>
                <a:ea typeface="仿宋" panose="02010609060101010101" pitchFamily="49" charset="-122"/>
              </a:rPr>
              <a:t>一、发展历程</a:t>
            </a:r>
            <a:endParaRPr lang="zh-CN" altLang="en-US" sz="2400" b="1" dirty="0">
              <a:solidFill>
                <a:srgbClr val="FF0000"/>
              </a:solidFill>
              <a:latin typeface="Times New Roman" panose="02020603050405020304" pitchFamily="18" charset="0"/>
              <a:ea typeface="仿宋" panose="02010609060101010101" pitchFamily="49" charset="-122"/>
            </a:endParaRPr>
          </a:p>
        </p:txBody>
      </p:sp>
      <p:sp>
        <p:nvSpPr>
          <p:cNvPr id="7" name="object 39"/>
          <p:cNvSpPr/>
          <p:nvPr/>
        </p:nvSpPr>
        <p:spPr>
          <a:xfrm>
            <a:off x="1223963" y="666750"/>
            <a:ext cx="7823200" cy="53975"/>
          </a:xfrm>
          <a:prstGeom prst="rect">
            <a:avLst/>
          </a:prstGeom>
          <a:blipFill>
            <a:blip r:embed="rId3"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9"/>
          <p:cNvSpPr txBox="1"/>
          <p:nvPr/>
        </p:nvSpPr>
        <p:spPr>
          <a:xfrm>
            <a:off x="1384300" y="157163"/>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a:solidFill>
                  <a:srgbClr val="FF0000"/>
                </a:solidFill>
                <a:latin typeface="Times New Roman" panose="02020603050405020304" pitchFamily="18" charset="0"/>
                <a:ea typeface="仿宋" panose="02010609060101010101" pitchFamily="49" charset="-122"/>
              </a:rPr>
              <a:t>一、发展历程</a:t>
            </a:r>
            <a:endParaRPr lang="zh-CN" altLang="en-US" sz="2400" b="1" dirty="0">
              <a:solidFill>
                <a:srgbClr val="FF0000"/>
              </a:solidFill>
              <a:latin typeface="Times New Roman" panose="02020603050405020304" pitchFamily="18" charset="0"/>
              <a:ea typeface="仿宋" panose="02010609060101010101" pitchFamily="49" charset="-122"/>
            </a:endParaRPr>
          </a:p>
        </p:txBody>
      </p:sp>
      <p:sp>
        <p:nvSpPr>
          <p:cNvPr id="4"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5534" y="1565548"/>
            <a:ext cx="4032448"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1998" y="1565548"/>
            <a:ext cx="4032448"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文本框 1"/>
          <p:cNvSpPr txBox="1"/>
          <p:nvPr/>
        </p:nvSpPr>
        <p:spPr>
          <a:xfrm>
            <a:off x="1189558" y="949474"/>
            <a:ext cx="71628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dirty="0" smtClean="0">
                <a:latin typeface="Times New Roman" panose="02020603050405020304" pitchFamily="18" charset="0"/>
                <a:ea typeface="仿宋" panose="02010609060101010101" pitchFamily="49" charset="-122"/>
              </a:rPr>
              <a:t>2017</a:t>
            </a:r>
            <a:r>
              <a:rPr lang="zh-CN" altLang="en-US" sz="2000" dirty="0" smtClean="0">
                <a:latin typeface="Times New Roman" panose="02020603050405020304" pitchFamily="18" charset="0"/>
                <a:ea typeface="仿宋" panose="02010609060101010101" pitchFamily="49" charset="-122"/>
              </a:rPr>
              <a:t>年</a:t>
            </a:r>
            <a:r>
              <a:rPr lang="en-US" altLang="zh-CN" sz="2000" dirty="0" smtClean="0">
                <a:latin typeface="Times New Roman" panose="02020603050405020304" pitchFamily="18" charset="0"/>
                <a:ea typeface="仿宋" panose="02010609060101010101" pitchFamily="49" charset="-122"/>
              </a:rPr>
              <a:t>8</a:t>
            </a:r>
            <a:r>
              <a:rPr lang="zh-CN" altLang="en-US" sz="2000" dirty="0" smtClean="0">
                <a:latin typeface="Times New Roman" panose="02020603050405020304" pitchFamily="18" charset="0"/>
                <a:ea typeface="仿宋" panose="02010609060101010101" pitchFamily="49" charset="-122"/>
              </a:rPr>
              <a:t>月</a:t>
            </a:r>
            <a:r>
              <a:rPr lang="en-US" altLang="zh-CN" sz="2000" dirty="0" smtClean="0">
                <a:latin typeface="Times New Roman" panose="02020603050405020304" pitchFamily="18" charset="0"/>
                <a:ea typeface="仿宋" panose="02010609060101010101" pitchFamily="49" charset="-122"/>
              </a:rPr>
              <a:t>19</a:t>
            </a:r>
            <a:r>
              <a:rPr lang="zh-CN" altLang="en-US" sz="2000" dirty="0" smtClean="0">
                <a:latin typeface="Times New Roman" panose="02020603050405020304" pitchFamily="18" charset="0"/>
                <a:ea typeface="仿宋" panose="02010609060101010101" pitchFamily="49" charset="-122"/>
              </a:rPr>
              <a:t>日，榆林市政府空气质量提升调研工作会</a:t>
            </a:r>
            <a:endParaRPr lang="zh-CN" altLang="en-US" sz="2000" dirty="0">
              <a:latin typeface="Times New Roman" panose="02020603050405020304" pitchFamily="18" charset="0"/>
              <a:ea typeface="仿宋" panose="02010609060101010101" pitchFamily="49" charset="-122"/>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a:xfrm>
            <a:off x="1165498" y="4733900"/>
            <a:ext cx="5739035" cy="723900"/>
          </a:xfrm>
          <a:solidFill>
            <a:srgbClr val="FFFFFF">
              <a:alpha val="100000"/>
            </a:srgbClr>
          </a:solidFill>
        </p:spPr>
        <p:txBody>
          <a:bodyPr vert="horz" wrap="square" lIns="91440" tIns="45720" rIns="91440" bIns="45720" anchor="ctr"/>
          <a:lstStyle/>
          <a:p>
            <a:pPr eaLnBrk="1" hangingPunct="1"/>
            <a:r>
              <a:rPr lang="zh-CN" altLang="en-US" sz="1600" i="0" dirty="0">
                <a:solidFill>
                  <a:srgbClr val="FF0000"/>
                </a:solidFill>
                <a:latin typeface="Times New Roman" panose="02020603050405020304" pitchFamily="18" charset="0"/>
                <a:ea typeface="仿宋" panose="02010609060101010101" pitchFamily="49" charset="-122"/>
              </a:rPr>
              <a:t>实例分析</a:t>
            </a:r>
            <a:r>
              <a:rPr lang="zh-CN" altLang="en-US" sz="1600" i="0" dirty="0" smtClean="0">
                <a:solidFill>
                  <a:srgbClr val="FF0000"/>
                </a:solidFill>
                <a:latin typeface="Times New Roman" panose="02020603050405020304" pitchFamily="18" charset="0"/>
                <a:ea typeface="仿宋" panose="02010609060101010101" pitchFamily="49" charset="-122"/>
              </a:rPr>
              <a:t>：中煤榆林污</a:t>
            </a:r>
            <a:r>
              <a:rPr lang="zh-CN" altLang="en-US" sz="1600" i="0" dirty="0">
                <a:solidFill>
                  <a:srgbClr val="FF0000"/>
                </a:solidFill>
                <a:latin typeface="Times New Roman" panose="02020603050405020304" pitchFamily="18" charset="0"/>
                <a:ea typeface="仿宋" panose="02010609060101010101" pitchFamily="49" charset="-122"/>
              </a:rPr>
              <a:t>水厂废气</a:t>
            </a:r>
            <a:r>
              <a:rPr lang="zh-CN" altLang="en-US" sz="1600" i="0" dirty="0" smtClean="0">
                <a:solidFill>
                  <a:srgbClr val="FF0000"/>
                </a:solidFill>
                <a:latin typeface="Times New Roman" panose="02020603050405020304" pitchFamily="18" charset="0"/>
                <a:ea typeface="仿宋" panose="02010609060101010101" pitchFamily="49" charset="-122"/>
              </a:rPr>
              <a:t>采用 生物</a:t>
            </a:r>
            <a:r>
              <a:rPr lang="zh-CN" altLang="en-US" sz="1600" i="0" dirty="0">
                <a:solidFill>
                  <a:srgbClr val="FF0000"/>
                </a:solidFill>
                <a:latin typeface="Times New Roman" panose="02020603050405020304" pitchFamily="18" charset="0"/>
                <a:ea typeface="仿宋" panose="02010609060101010101" pitchFamily="49" charset="-122"/>
              </a:rPr>
              <a:t>法</a:t>
            </a:r>
            <a:r>
              <a:rPr lang="en-US" altLang="zh-CN" sz="1600" i="0" dirty="0">
                <a:solidFill>
                  <a:srgbClr val="FF0000"/>
                </a:solidFill>
                <a:latin typeface="Times New Roman" panose="02020603050405020304" pitchFamily="18" charset="0"/>
                <a:ea typeface="仿宋" panose="02010609060101010101" pitchFamily="49" charset="-122"/>
              </a:rPr>
              <a:t>+</a:t>
            </a:r>
            <a:r>
              <a:rPr lang="zh-CN" altLang="en-US" sz="1600" i="0" dirty="0">
                <a:solidFill>
                  <a:srgbClr val="FF0000"/>
                </a:solidFill>
                <a:latin typeface="Times New Roman" panose="02020603050405020304" pitchFamily="18" charset="0"/>
                <a:ea typeface="仿宋" panose="02010609060101010101" pitchFamily="49" charset="-122"/>
              </a:rPr>
              <a:t>光催化废气处理</a:t>
            </a:r>
            <a:br>
              <a:rPr lang="zh-CN" altLang="en-US" sz="1600" i="0" dirty="0">
                <a:solidFill>
                  <a:srgbClr val="FF0000"/>
                </a:solidFill>
                <a:latin typeface="Times New Roman" panose="02020603050405020304" pitchFamily="18" charset="0"/>
                <a:ea typeface="仿宋" panose="02010609060101010101" pitchFamily="49" charset="-122"/>
              </a:rPr>
            </a:br>
            <a:r>
              <a:rPr lang="zh-CN" altLang="en-US" sz="1600" i="0" dirty="0">
                <a:solidFill>
                  <a:srgbClr val="FF0000"/>
                </a:solidFill>
                <a:latin typeface="Times New Roman" panose="02020603050405020304" pitchFamily="18" charset="0"/>
                <a:ea typeface="仿宋" panose="02010609060101010101" pitchFamily="49" charset="-122"/>
              </a:rPr>
              <a:t>                     </a:t>
            </a:r>
            <a:r>
              <a:rPr lang="en-US" altLang="zh-CN" sz="1600" i="0" dirty="0" smtClean="0">
                <a:solidFill>
                  <a:srgbClr val="FF0000"/>
                </a:solidFill>
                <a:latin typeface="Times New Roman" panose="02020603050405020304" pitchFamily="18" charset="0"/>
                <a:ea typeface="仿宋" panose="02010609060101010101" pitchFamily="49" charset="-122"/>
              </a:rPr>
              <a:t>B</a:t>
            </a:r>
            <a:r>
              <a:rPr lang="zh-CN" altLang="en-US" sz="1600" i="0" dirty="0" smtClean="0">
                <a:solidFill>
                  <a:srgbClr val="FF0000"/>
                </a:solidFill>
                <a:latin typeface="Times New Roman" panose="02020603050405020304" pitchFamily="18" charset="0"/>
                <a:ea typeface="仿宋" panose="02010609060101010101" pitchFamily="49" charset="-122"/>
              </a:rPr>
              <a:t>、</a:t>
            </a:r>
            <a:r>
              <a:rPr lang="zh-CN" altLang="en-US" sz="1600" i="0" dirty="0">
                <a:solidFill>
                  <a:srgbClr val="FF0000"/>
                </a:solidFill>
                <a:latin typeface="Times New Roman" panose="02020603050405020304" pitchFamily="18" charset="0"/>
                <a:ea typeface="仿宋" panose="02010609060101010101" pitchFamily="49" charset="-122"/>
              </a:rPr>
              <a:t>中煤榆林</a:t>
            </a:r>
            <a:r>
              <a:rPr lang="en-US" altLang="zh-CN" sz="1600" i="0" dirty="0">
                <a:solidFill>
                  <a:srgbClr val="FF0000"/>
                </a:solidFill>
                <a:latin typeface="Times New Roman" panose="02020603050405020304" pitchFamily="18" charset="0"/>
                <a:ea typeface="仿宋" panose="02010609060101010101" pitchFamily="49" charset="-122"/>
              </a:rPr>
              <a:t>- VOCs</a:t>
            </a:r>
            <a:r>
              <a:rPr lang="zh-CN" altLang="en-US" sz="1600" i="0" dirty="0" smtClean="0">
                <a:solidFill>
                  <a:srgbClr val="FF0000"/>
                </a:solidFill>
                <a:latin typeface="Times New Roman" panose="02020603050405020304" pitchFamily="18" charset="0"/>
                <a:ea typeface="仿宋" panose="02010609060101010101" pitchFamily="49" charset="-122"/>
              </a:rPr>
              <a:t>废气处</a:t>
            </a:r>
            <a:r>
              <a:rPr lang="zh-CN" altLang="en-US" sz="1600" i="0" dirty="0">
                <a:solidFill>
                  <a:srgbClr val="FF0000"/>
                </a:solidFill>
                <a:latin typeface="Times New Roman" panose="02020603050405020304" pitchFamily="18" charset="0"/>
                <a:ea typeface="仿宋" panose="02010609060101010101" pitchFamily="49" charset="-122"/>
              </a:rPr>
              <a:t>理设备图</a:t>
            </a:r>
            <a:endParaRPr lang="zh-CN" altLang="en-US" sz="1600" i="0" dirty="0">
              <a:solidFill>
                <a:srgbClr val="FF0000"/>
              </a:solidFill>
              <a:latin typeface="Times New Roman" panose="02020603050405020304" pitchFamily="18" charset="0"/>
              <a:ea typeface="仿宋" panose="02010609060101010101" pitchFamily="49" charset="-122"/>
            </a:endParaRPr>
          </a:p>
        </p:txBody>
      </p:sp>
      <p:sp>
        <p:nvSpPr>
          <p:cNvPr id="94211" name="Rectangle 6"/>
          <p:cNvSpPr/>
          <p:nvPr/>
        </p:nvSpPr>
        <p:spPr>
          <a:xfrm>
            <a:off x="4889564" y="1556210"/>
            <a:ext cx="4276823" cy="2062103"/>
          </a:xfrm>
          <a:prstGeom prst="rect">
            <a:avLst/>
          </a:prstGeom>
          <a:noFill/>
          <a:ln w="9525">
            <a:noFill/>
          </a:ln>
          <a:effectLst>
            <a:prstShdw prst="shdw12" dir="16200000">
              <a:schemeClr val="bg2">
                <a:alpha val="50000"/>
              </a:schemeClr>
            </a:prstShdw>
          </a:effectLst>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lnSpc>
                <a:spcPct val="200000"/>
              </a:lnSpc>
              <a:spcBef>
                <a:spcPct val="0"/>
              </a:spcBef>
              <a:buNone/>
            </a:pPr>
            <a:r>
              <a:rPr lang="zh-CN" altLang="en-US" sz="1600" dirty="0">
                <a:latin typeface="宋体" panose="02010600030101010101" pitchFamily="2" charset="-122"/>
                <a:ea typeface="宋体" panose="02010600030101010101" pitchFamily="2" charset="-122"/>
              </a:rPr>
              <a:t>     </a:t>
            </a:r>
            <a:endParaRPr lang="zh-CN" altLang="en-US" sz="1600" dirty="0">
              <a:latin typeface="宋体" panose="02010600030101010101" pitchFamily="2" charset="-122"/>
              <a:ea typeface="宋体" panose="02010600030101010101" pitchFamily="2" charset="-122"/>
            </a:endParaRPr>
          </a:p>
          <a:p>
            <a:pPr marL="0" lvl="0" indent="0" eaLnBrk="1" hangingPunct="1">
              <a:lnSpc>
                <a:spcPct val="200000"/>
              </a:lnSpc>
              <a:spcBef>
                <a:spcPct val="0"/>
              </a:spcBef>
              <a:buNone/>
            </a:pPr>
            <a:r>
              <a:rPr lang="en-US" altLang="zh-CN" sz="1600" dirty="0">
                <a:latin typeface="宋体" panose="02010600030101010101" pitchFamily="2" charset="-122"/>
                <a:ea typeface="宋体" panose="02010600030101010101" pitchFamily="2" charset="-122"/>
              </a:rPr>
              <a:t>1</a:t>
            </a:r>
            <a:r>
              <a:rPr lang="zh-CN" altLang="en-US" sz="1600" dirty="0">
                <a:latin typeface="宋体" panose="02010600030101010101" pitchFamily="2" charset="-122"/>
                <a:ea typeface="宋体" panose="02010600030101010101" pitchFamily="2" charset="-122"/>
              </a:rPr>
              <a:t>、工艺流程</a:t>
            </a:r>
            <a:r>
              <a:rPr lang="zh-CN" altLang="en-US" sz="1600" dirty="0" smtClean="0">
                <a:latin typeface="宋体" panose="02010600030101010101" pitchFamily="2" charset="-122"/>
                <a:ea typeface="宋体" panose="02010600030101010101" pitchFamily="2" charset="-122"/>
              </a:rPr>
              <a:t>：</a:t>
            </a:r>
            <a:endParaRPr lang="en-US" altLang="zh-CN" sz="1600" dirty="0" smtClean="0">
              <a:latin typeface="宋体" panose="02010600030101010101" pitchFamily="2" charset="-122"/>
              <a:ea typeface="宋体" panose="02010600030101010101" pitchFamily="2" charset="-122"/>
            </a:endParaRPr>
          </a:p>
          <a:p>
            <a:pPr marL="0" lvl="0" indent="0" eaLnBrk="1" hangingPunct="1">
              <a:lnSpc>
                <a:spcPct val="200000"/>
              </a:lnSpc>
              <a:spcBef>
                <a:spcPct val="0"/>
              </a:spcBef>
              <a:buNone/>
            </a:pPr>
            <a:r>
              <a:rPr lang="zh-CN" altLang="en-US" sz="1600" dirty="0" smtClean="0">
                <a:solidFill>
                  <a:srgbClr val="FF0000"/>
                </a:solidFill>
                <a:latin typeface="宋体" panose="02010600030101010101" pitchFamily="2" charset="-122"/>
                <a:ea typeface="宋体" panose="02010600030101010101" pitchFamily="2" charset="-122"/>
              </a:rPr>
              <a:t>三级</a:t>
            </a:r>
            <a:r>
              <a:rPr lang="zh-CN" altLang="en-US" sz="1600" dirty="0">
                <a:solidFill>
                  <a:srgbClr val="FF0000"/>
                </a:solidFill>
                <a:latin typeface="宋体" panose="02010600030101010101" pitchFamily="2" charset="-122"/>
                <a:ea typeface="宋体" panose="02010600030101010101" pitchFamily="2" charset="-122"/>
              </a:rPr>
              <a:t>生物洗涤塔</a:t>
            </a:r>
            <a:r>
              <a:rPr lang="en-US" altLang="zh-CN" sz="1600" dirty="0">
                <a:solidFill>
                  <a:srgbClr val="FF0000"/>
                </a:solidFill>
                <a:latin typeface="宋体" panose="02010600030101010101" pitchFamily="2" charset="-122"/>
                <a:ea typeface="宋体" panose="02010600030101010101" pitchFamily="2" charset="-122"/>
              </a:rPr>
              <a:t>+</a:t>
            </a:r>
            <a:r>
              <a:rPr lang="zh-CN" altLang="en-US" sz="1600" dirty="0">
                <a:solidFill>
                  <a:srgbClr val="FF0000"/>
                </a:solidFill>
                <a:latin typeface="宋体" panose="02010600030101010101" pitchFamily="2" charset="-122"/>
                <a:ea typeface="宋体" panose="02010600030101010101" pitchFamily="2" charset="-122"/>
              </a:rPr>
              <a:t>光催化氧化塔</a:t>
            </a:r>
            <a:r>
              <a:rPr lang="en-US" altLang="zh-CN" sz="1600" dirty="0">
                <a:solidFill>
                  <a:srgbClr val="FF0000"/>
                </a:solidFill>
                <a:latin typeface="宋体" panose="02010600030101010101" pitchFamily="2" charset="-122"/>
                <a:ea typeface="宋体" panose="02010600030101010101" pitchFamily="2" charset="-122"/>
              </a:rPr>
              <a:t>+</a:t>
            </a:r>
            <a:r>
              <a:rPr lang="zh-CN" altLang="en-US" sz="1600" dirty="0">
                <a:solidFill>
                  <a:srgbClr val="FF0000"/>
                </a:solidFill>
                <a:latin typeface="宋体" panose="02010600030101010101" pitchFamily="2" charset="-122"/>
                <a:ea typeface="宋体" panose="02010600030101010101" pitchFamily="2" charset="-122"/>
              </a:rPr>
              <a:t>风机＋排气筒。</a:t>
            </a:r>
            <a:endParaRPr lang="zh-CN" altLang="en-US" sz="1600" dirty="0">
              <a:solidFill>
                <a:srgbClr val="FF0000"/>
              </a:solidFill>
              <a:latin typeface="宋体" panose="02010600030101010101" pitchFamily="2" charset="-122"/>
              <a:ea typeface="宋体" panose="02010600030101010101" pitchFamily="2" charset="-122"/>
            </a:endParaRPr>
          </a:p>
          <a:p>
            <a:pPr marL="0" lvl="0" indent="0" eaLnBrk="1" hangingPunct="1">
              <a:lnSpc>
                <a:spcPct val="200000"/>
              </a:lnSpc>
              <a:spcBef>
                <a:spcPct val="0"/>
              </a:spcBef>
              <a:buNone/>
            </a:pPr>
            <a:r>
              <a:rPr lang="en-US" altLang="zh-CN" sz="1600" dirty="0">
                <a:latin typeface="宋体" panose="02010600030101010101" pitchFamily="2" charset="-122"/>
                <a:ea typeface="宋体" panose="02010600030101010101" pitchFamily="2" charset="-122"/>
              </a:rPr>
              <a:t>2</a:t>
            </a:r>
            <a:r>
              <a:rPr lang="zh-CN" altLang="en-US" sz="1600" dirty="0">
                <a:latin typeface="宋体" panose="02010600030101010101" pitchFamily="2" charset="-122"/>
                <a:ea typeface="宋体" panose="02010600030101010101" pitchFamily="2" charset="-122"/>
              </a:rPr>
              <a:t>、处理风量</a:t>
            </a:r>
            <a:r>
              <a:rPr lang="zh-CN" altLang="en-US" sz="1600" dirty="0" smtClean="0">
                <a:latin typeface="宋体" panose="02010600030101010101" pitchFamily="2" charset="-122"/>
                <a:ea typeface="宋体" panose="02010600030101010101" pitchFamily="2" charset="-122"/>
              </a:rPr>
              <a:t>：</a:t>
            </a:r>
            <a:r>
              <a:rPr lang="en-US" altLang="zh-CN" sz="1600" dirty="0" smtClean="0">
                <a:latin typeface="宋体" panose="02010600030101010101" pitchFamily="2" charset="-122"/>
                <a:ea typeface="宋体" panose="02010600030101010101" pitchFamily="2" charset="-122"/>
              </a:rPr>
              <a:t>80000CMH</a:t>
            </a:r>
            <a:r>
              <a:rPr lang="zh-CN" altLang="en-US" sz="1600" dirty="0" smtClean="0">
                <a:latin typeface="宋体" panose="02010600030101010101" pitchFamily="2" charset="-122"/>
                <a:ea typeface="宋体" panose="02010600030101010101" pitchFamily="2" charset="-122"/>
              </a:rPr>
              <a:t>。</a:t>
            </a:r>
            <a:endParaRPr lang="zh-CN" altLang="en-US" sz="1600" dirty="0">
              <a:latin typeface="宋体" panose="02010600030101010101" pitchFamily="2" charset="-122"/>
              <a:ea typeface="宋体" panose="02010600030101010101" pitchFamily="2" charset="-122"/>
            </a:endParaRPr>
          </a:p>
        </p:txBody>
      </p:sp>
      <p:sp>
        <p:nvSpPr>
          <p:cNvPr id="7"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文本框 9"/>
          <p:cNvSpPr txBox="1"/>
          <p:nvPr/>
        </p:nvSpPr>
        <p:spPr>
          <a:xfrm>
            <a:off x="1360810" y="157163"/>
            <a:ext cx="6703516" cy="46037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indent="0">
              <a:spcBef>
                <a:spcPct val="0"/>
              </a:spcBef>
              <a:buNone/>
            </a:pPr>
            <a:r>
              <a:rPr lang="zh-CN" altLang="zh-CN" sz="2400" b="1" dirty="0" err="1" smtClean="0">
                <a:solidFill>
                  <a:srgbClr val="FF0000"/>
                </a:solidFill>
                <a:latin typeface="Times New Roman" panose="02020603050405020304" pitchFamily="18" charset="0"/>
                <a:ea typeface="仿宋" panose="02010609060101010101" pitchFamily="49" charset="-122"/>
              </a:rPr>
              <a:t>榆林市积极开展</a:t>
            </a:r>
            <a:r>
              <a:rPr lang="en-US" altLang="zh-CN" sz="2400" b="1" dirty="0" err="1" smtClean="0">
                <a:solidFill>
                  <a:srgbClr val="FF0000"/>
                </a:solidFill>
                <a:latin typeface="Times New Roman" panose="02020603050405020304" pitchFamily="18" charset="0"/>
                <a:ea typeface="仿宋" panose="02010609060101010101" pitchFamily="49" charset="-122"/>
              </a:rPr>
              <a:t>VOCs</a:t>
            </a:r>
            <a:r>
              <a:rPr lang="zh-CN" altLang="en-US" sz="2400" b="1" dirty="0" smtClean="0">
                <a:solidFill>
                  <a:srgbClr val="FF0000"/>
                </a:solidFill>
                <a:latin typeface="Times New Roman" panose="02020603050405020304" pitchFamily="18" charset="0"/>
                <a:ea typeface="仿宋" panose="02010609060101010101" pitchFamily="49" charset="-122"/>
              </a:rPr>
              <a:t>治理，成效显著</a:t>
            </a:r>
            <a:endParaRPr lang="zh-CN" altLang="en-US" sz="2400" b="1" dirty="0">
              <a:solidFill>
                <a:srgbClr val="FF0000"/>
              </a:solidFill>
              <a:latin typeface="Times New Roman" panose="02020603050405020304" pitchFamily="18" charset="0"/>
              <a:ea typeface="仿宋" panose="02010609060101010101" pitchFamily="49"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171" y="1170196"/>
            <a:ext cx="4627056" cy="349529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slide(fromBottom)">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矩形 3"/>
          <p:cNvSpPr/>
          <p:nvPr/>
        </p:nvSpPr>
        <p:spPr>
          <a:xfrm>
            <a:off x="2232025" y="579438"/>
            <a:ext cx="4211638" cy="338137"/>
          </a:xfrm>
          <a:prstGeom prst="rect">
            <a:avLst/>
          </a:prstGeom>
          <a:noFill/>
          <a:ln w="9525">
            <a:noFill/>
          </a:ln>
        </p:spPr>
        <p:txBody>
          <a:bodyPr>
            <a:spAutoFit/>
          </a:bodyPr>
          <a:lstStyle/>
          <a:p>
            <a:r>
              <a:rPr lang="en-US" altLang="zh-CN" sz="1600" dirty="0">
                <a:latin typeface="Arial" panose="020B0604020202020204" pitchFamily="34" charset="0"/>
              </a:rPr>
              <a:t>2017</a:t>
            </a:r>
            <a:r>
              <a:rPr lang="zh-CN" altLang="en-US" sz="1600" dirty="0">
                <a:latin typeface="Arial" panose="020B0604020202020204" pitchFamily="34" charset="0"/>
              </a:rPr>
              <a:t>年</a:t>
            </a:r>
            <a:r>
              <a:rPr lang="en-US" altLang="zh-CN" sz="1600" dirty="0">
                <a:latin typeface="Arial" panose="020B0604020202020204" pitchFamily="34" charset="0"/>
              </a:rPr>
              <a:t>10</a:t>
            </a:r>
            <a:r>
              <a:rPr lang="zh-CN" altLang="en-US" sz="1600" dirty="0">
                <a:latin typeface="Arial" panose="020B0604020202020204" pitchFamily="34" charset="0"/>
              </a:rPr>
              <a:t>月</a:t>
            </a:r>
            <a:r>
              <a:rPr lang="en-US" altLang="zh-CN" sz="1600" dirty="0">
                <a:latin typeface="Arial" panose="020B0604020202020204" pitchFamily="34" charset="0"/>
              </a:rPr>
              <a:t>18</a:t>
            </a:r>
            <a:r>
              <a:rPr lang="zh-CN" altLang="en-US" sz="1600" dirty="0">
                <a:latin typeface="Arial" panose="020B0604020202020204" pitchFamily="34" charset="0"/>
              </a:rPr>
              <a:t>日，应邀在央企中煤集团授课</a:t>
            </a:r>
            <a:endParaRPr lang="zh-CN" altLang="en-US" sz="1600" dirty="0">
              <a:latin typeface="Arial" panose="020B0604020202020204" pitchFamily="34" charset="0"/>
            </a:endParaRPr>
          </a:p>
        </p:txBody>
      </p:sp>
      <p:pic>
        <p:nvPicPr>
          <p:cNvPr id="14339" name="Picture 5"/>
          <p:cNvPicPr>
            <a:picLocks noChangeAspect="1"/>
          </p:cNvPicPr>
          <p:nvPr/>
        </p:nvPicPr>
        <p:blipFill>
          <a:blip r:embed="rId1"/>
          <a:stretch>
            <a:fillRect/>
          </a:stretch>
        </p:blipFill>
        <p:spPr>
          <a:xfrm>
            <a:off x="1223963" y="1192213"/>
            <a:ext cx="6905625" cy="3884612"/>
          </a:xfrm>
          <a:prstGeom prst="rect">
            <a:avLst/>
          </a:prstGeom>
          <a:noFill/>
          <a:ln w="9525">
            <a:noFill/>
          </a:ln>
          <a:effectLst>
            <a:outerShdw algn="ctr" rotWithShape="0">
              <a:schemeClr val="bg2">
                <a:alpha val="0"/>
              </a:schemeClr>
            </a:outerShdw>
          </a:effec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p:cNvPicPr>
          <p:nvPr/>
        </p:nvPicPr>
        <p:blipFill>
          <a:blip r:embed="rId1"/>
          <a:stretch>
            <a:fillRect/>
          </a:stretch>
        </p:blipFill>
        <p:spPr>
          <a:xfrm>
            <a:off x="5543550" y="1277516"/>
            <a:ext cx="3078519" cy="4105697"/>
          </a:xfrm>
          <a:prstGeom prst="rect">
            <a:avLst/>
          </a:prstGeom>
          <a:noFill/>
          <a:ln w="9525">
            <a:noFill/>
          </a:ln>
          <a:effectLst>
            <a:outerShdw algn="ctr" rotWithShape="0">
              <a:schemeClr val="bg2">
                <a:alpha val="0"/>
              </a:schemeClr>
            </a:outerShdw>
          </a:effectLst>
        </p:spPr>
      </p:pic>
      <p:sp>
        <p:nvSpPr>
          <p:cNvPr id="14339" name="矩形 1"/>
          <p:cNvSpPr/>
          <p:nvPr/>
        </p:nvSpPr>
        <p:spPr>
          <a:xfrm>
            <a:off x="287462" y="676275"/>
            <a:ext cx="7343775" cy="398780"/>
          </a:xfrm>
          <a:prstGeom prst="rect">
            <a:avLst/>
          </a:prstGeom>
          <a:noFill/>
          <a:ln w="9525">
            <a:noFill/>
          </a:ln>
        </p:spPr>
        <p:txBody>
          <a:bodyPr>
            <a:spAutoFit/>
          </a:bodyPr>
          <a:lstStyle/>
          <a:p>
            <a:r>
              <a:rPr lang="en-US" altLang="zh-CN" sz="2000" b="1" dirty="0">
                <a:solidFill>
                  <a:srgbClr val="000800"/>
                </a:solidFill>
                <a:latin typeface="Times New Roman" panose="02020603050405020304" pitchFamily="18" charset="0"/>
                <a:ea typeface="仿宋" panose="02010609060101010101" pitchFamily="49" charset="-122"/>
              </a:rPr>
              <a:t>2018</a:t>
            </a:r>
            <a:r>
              <a:rPr lang="zh-CN" altLang="en-US" sz="2000" b="1" dirty="0">
                <a:solidFill>
                  <a:srgbClr val="000800"/>
                </a:solidFill>
                <a:latin typeface="Times New Roman" panose="02020603050405020304" pitchFamily="18" charset="0"/>
                <a:ea typeface="仿宋" panose="02010609060101010101" pitchFamily="49" charset="-122"/>
              </a:rPr>
              <a:t>年</a:t>
            </a:r>
            <a:r>
              <a:rPr lang="en-US" altLang="zh-CN" sz="2000" b="1" dirty="0">
                <a:solidFill>
                  <a:srgbClr val="000800"/>
                </a:solidFill>
                <a:latin typeface="Times New Roman" panose="02020603050405020304" pitchFamily="18" charset="0"/>
                <a:ea typeface="仿宋" panose="02010609060101010101" pitchFamily="49" charset="-122"/>
              </a:rPr>
              <a:t>3</a:t>
            </a:r>
            <a:r>
              <a:rPr lang="zh-CN" altLang="en-US" sz="2000" b="1" dirty="0">
                <a:solidFill>
                  <a:srgbClr val="000800"/>
                </a:solidFill>
                <a:latin typeface="Times New Roman" panose="02020603050405020304" pitchFamily="18" charset="0"/>
                <a:ea typeface="仿宋" panose="02010609060101010101" pitchFamily="49" charset="-122"/>
              </a:rPr>
              <a:t>月</a:t>
            </a:r>
            <a:r>
              <a:rPr lang="en-US" altLang="zh-CN" sz="2000" b="1" dirty="0">
                <a:solidFill>
                  <a:srgbClr val="000800"/>
                </a:solidFill>
                <a:latin typeface="Times New Roman" panose="02020603050405020304" pitchFamily="18" charset="0"/>
                <a:ea typeface="仿宋" panose="02010609060101010101" pitchFamily="49" charset="-122"/>
              </a:rPr>
              <a:t>15</a:t>
            </a:r>
            <a:r>
              <a:rPr lang="zh-CN" altLang="en-US" sz="2000" b="1" dirty="0">
                <a:solidFill>
                  <a:srgbClr val="000800"/>
                </a:solidFill>
                <a:latin typeface="Times New Roman" panose="02020603050405020304" pitchFamily="18" charset="0"/>
                <a:ea typeface="仿宋" panose="02010609060101010101" pitchFamily="49" charset="-122"/>
              </a:rPr>
              <a:t>日，调研中石化宁东能化</a:t>
            </a:r>
            <a:r>
              <a:rPr lang="en-US" altLang="zh-CN" sz="2000" b="1" dirty="0">
                <a:solidFill>
                  <a:srgbClr val="000800"/>
                </a:solidFill>
                <a:latin typeface="Times New Roman" panose="02020603050405020304" pitchFamily="18" charset="0"/>
                <a:ea typeface="仿宋" panose="02010609060101010101" pitchFamily="49" charset="-122"/>
              </a:rPr>
              <a:t>VOCs</a:t>
            </a:r>
            <a:r>
              <a:rPr lang="zh-CN" altLang="en-US" sz="2000" b="1" dirty="0">
                <a:solidFill>
                  <a:srgbClr val="000800"/>
                </a:solidFill>
                <a:latin typeface="Times New Roman" panose="02020603050405020304" pitchFamily="18" charset="0"/>
                <a:ea typeface="仿宋" panose="02010609060101010101" pitchFamily="49" charset="-122"/>
              </a:rPr>
              <a:t>。</a:t>
            </a:r>
            <a:endParaRPr lang="zh-CN" altLang="en-US" sz="2000" b="1" dirty="0">
              <a:solidFill>
                <a:srgbClr val="000800"/>
              </a:solidFill>
              <a:latin typeface="Times New Roman" panose="02020603050405020304" pitchFamily="18" charset="0"/>
              <a:ea typeface="仿宋" panose="02010609060101010101" pitchFamily="49" charset="-122"/>
            </a:endParaRPr>
          </a:p>
        </p:txBody>
      </p:sp>
      <p:pic>
        <p:nvPicPr>
          <p:cNvPr id="14340" name="Picture 5"/>
          <p:cNvPicPr>
            <a:picLocks noChangeAspect="1"/>
          </p:cNvPicPr>
          <p:nvPr/>
        </p:nvPicPr>
        <p:blipFill>
          <a:blip r:embed="rId2"/>
          <a:stretch>
            <a:fillRect/>
          </a:stretch>
        </p:blipFill>
        <p:spPr>
          <a:xfrm>
            <a:off x="557213" y="1444625"/>
            <a:ext cx="4770437" cy="3576638"/>
          </a:xfrm>
          <a:prstGeom prst="rect">
            <a:avLst/>
          </a:prstGeom>
          <a:noFill/>
          <a:ln w="9525">
            <a:noFill/>
          </a:ln>
          <a:effectLst>
            <a:outerShdw algn="ctr" rotWithShape="0">
              <a:schemeClr val="bg2">
                <a:alpha val="0"/>
              </a:schemeClr>
            </a:outerShdw>
          </a:effectLst>
        </p:spPr>
      </p:pic>
      <p:sp>
        <p:nvSpPr>
          <p:cNvPr id="5" name="object 39"/>
          <p:cNvSpPr/>
          <p:nvPr/>
        </p:nvSpPr>
        <p:spPr>
          <a:xfrm>
            <a:off x="287462" y="666750"/>
            <a:ext cx="7823200" cy="53975"/>
          </a:xfrm>
          <a:prstGeom prst="rect">
            <a:avLst/>
          </a:prstGeom>
          <a:blipFill>
            <a:blip r:embed="rId3"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9"/>
          <p:cNvSpPr txBox="1"/>
          <p:nvPr/>
        </p:nvSpPr>
        <p:spPr>
          <a:xfrm>
            <a:off x="447799" y="157163"/>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a:solidFill>
                  <a:srgbClr val="FF0000"/>
                </a:solidFill>
                <a:latin typeface="Times New Roman" panose="02020603050405020304" pitchFamily="18" charset="0"/>
                <a:ea typeface="仿宋" panose="02010609060101010101" pitchFamily="49" charset="-122"/>
              </a:rPr>
              <a:t>一、发展历程</a:t>
            </a:r>
            <a:endParaRPr lang="zh-CN" altLang="en-US" sz="2400" b="1" dirty="0">
              <a:solidFill>
                <a:srgbClr val="FF0000"/>
              </a:solidFill>
              <a:latin typeface="Times New Roman" panose="02020603050405020304" pitchFamily="18" charset="0"/>
              <a:ea typeface="仿宋" panose="02010609060101010101" pitchFamily="49" charset="-122"/>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9"/>
          <p:cNvSpPr/>
          <p:nvPr/>
        </p:nvSpPr>
        <p:spPr>
          <a:xfrm>
            <a:off x="1249238"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9" name="Picture 2" descr="E:\1-环保项目\1-安居乐业务\6-溶剂回收（氮气脱附或蒸汽脱附）\6-未知企业\4-PPT\timg.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83573" y="5221929"/>
            <a:ext cx="976325" cy="664099"/>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1170151" y="849497"/>
            <a:ext cx="7992888" cy="584775"/>
          </a:xfrm>
          <a:prstGeom prst="rect">
            <a:avLst/>
          </a:prstGeom>
        </p:spPr>
        <p:txBody>
          <a:bodyPr wrap="square">
            <a:spAutoFit/>
          </a:bodyPr>
          <a:lstStyle/>
          <a:p>
            <a:r>
              <a:rPr lang="zh-CN" altLang="en-US" sz="1600" dirty="0"/>
              <a:t>       2018年</a:t>
            </a:r>
            <a:r>
              <a:rPr lang="en-US" altLang="zh-CN" sz="1600" dirty="0"/>
              <a:t>8</a:t>
            </a:r>
            <a:r>
              <a:rPr lang="zh-CN" altLang="en-US" sz="1600" dirty="0"/>
              <a:t>月</a:t>
            </a:r>
            <a:r>
              <a:rPr lang="en-US" altLang="zh-CN" sz="1600" dirty="0"/>
              <a:t>1</a:t>
            </a:r>
            <a:r>
              <a:rPr lang="zh-CN" altLang="en-US" sz="1600" dirty="0"/>
              <a:t>日，在中石化长城能化总部通过了宁东能化污水处理厂除臭及</a:t>
            </a:r>
            <a:r>
              <a:rPr lang="en-US" altLang="zh-CN" sz="1600" dirty="0"/>
              <a:t>VOCs</a:t>
            </a:r>
            <a:r>
              <a:rPr lang="zh-CN" altLang="en-US" sz="1600" dirty="0"/>
              <a:t>治理工艺，工艺采用多重生物氧化</a:t>
            </a:r>
            <a:r>
              <a:rPr lang="en-US" altLang="zh-CN" sz="1600" dirty="0"/>
              <a:t>+</a:t>
            </a:r>
            <a:r>
              <a:rPr lang="zh-CN" altLang="en-US" sz="1600" dirty="0"/>
              <a:t>光触媒废气净化装置。</a:t>
            </a:r>
            <a:endParaRPr lang="zh-CN" altLang="en-US" sz="1600" dirty="0"/>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7582" y="1565548"/>
            <a:ext cx="6719912" cy="4157836"/>
          </a:xfrm>
          <a:prstGeom prst="rect">
            <a:avLst/>
          </a:prstGeom>
        </p:spPr>
      </p:pic>
      <p:sp>
        <p:nvSpPr>
          <p:cNvPr id="11" name="矩形 10"/>
          <p:cNvSpPr/>
          <p:nvPr/>
        </p:nvSpPr>
        <p:spPr>
          <a:xfrm>
            <a:off x="1249238" y="222607"/>
            <a:ext cx="7992888" cy="400110"/>
          </a:xfrm>
          <a:prstGeom prst="rect">
            <a:avLst/>
          </a:prstGeom>
        </p:spPr>
        <p:txBody>
          <a:bodyPr wrap="square">
            <a:spAutoFit/>
          </a:bodyPr>
          <a:lstStyle/>
          <a:p>
            <a:r>
              <a:rPr lang="zh-CN" altLang="en-US" sz="2000" dirty="0">
                <a:solidFill>
                  <a:srgbClr val="FF0000"/>
                </a:solidFill>
              </a:rPr>
              <a:t>多重生物氧化</a:t>
            </a:r>
            <a:r>
              <a:rPr lang="en-US" altLang="zh-CN" sz="2000" dirty="0">
                <a:solidFill>
                  <a:srgbClr val="FF0000"/>
                </a:solidFill>
              </a:rPr>
              <a:t>+</a:t>
            </a:r>
            <a:r>
              <a:rPr lang="zh-CN" altLang="en-US" sz="2000" dirty="0">
                <a:solidFill>
                  <a:srgbClr val="FF0000"/>
                </a:solidFill>
              </a:rPr>
              <a:t>光触媒治理工艺</a:t>
            </a:r>
            <a:endParaRPr lang="zh-CN" altLang="en-US" sz="2000" dirty="0">
              <a:solidFill>
                <a:srgbClr val="FF0000"/>
              </a:solidFill>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3"/>
          <p:cNvSpPr/>
          <p:nvPr/>
        </p:nvSpPr>
        <p:spPr>
          <a:xfrm>
            <a:off x="503486" y="802474"/>
            <a:ext cx="6048375" cy="368300"/>
          </a:xfrm>
          <a:prstGeom prst="rect">
            <a:avLst/>
          </a:prstGeom>
          <a:noFill/>
          <a:ln w="9525">
            <a:noFill/>
          </a:ln>
        </p:spPr>
        <p:txBody>
          <a:bodyPr>
            <a:spAutoFit/>
          </a:bodyPr>
          <a:lstStyle/>
          <a:p>
            <a:r>
              <a:rPr lang="en-US" altLang="zh-CN" sz="1800" b="1" dirty="0">
                <a:solidFill>
                  <a:srgbClr val="000800"/>
                </a:solidFill>
                <a:latin typeface="仿宋" panose="02010609060101010101" pitchFamily="49" charset="-122"/>
                <a:ea typeface="仿宋" panose="02010609060101010101" pitchFamily="49" charset="-122"/>
              </a:rPr>
              <a:t>2018</a:t>
            </a:r>
            <a:r>
              <a:rPr lang="zh-CN" altLang="en-US" sz="1800" b="1" dirty="0">
                <a:solidFill>
                  <a:srgbClr val="000800"/>
                </a:solidFill>
                <a:latin typeface="仿宋" panose="02010609060101010101" pitchFamily="49" charset="-122"/>
                <a:ea typeface="仿宋" panose="02010609060101010101" pitchFamily="49" charset="-122"/>
              </a:rPr>
              <a:t>年</a:t>
            </a:r>
            <a:r>
              <a:rPr lang="en-US" altLang="zh-CN" sz="1800" b="1" dirty="0">
                <a:solidFill>
                  <a:srgbClr val="000800"/>
                </a:solidFill>
                <a:latin typeface="仿宋" panose="02010609060101010101" pitchFamily="49" charset="-122"/>
                <a:ea typeface="仿宋" panose="02010609060101010101" pitchFamily="49" charset="-122"/>
              </a:rPr>
              <a:t>3</a:t>
            </a:r>
            <a:r>
              <a:rPr lang="zh-CN" altLang="en-US" sz="1800" b="1" dirty="0">
                <a:solidFill>
                  <a:srgbClr val="000800"/>
                </a:solidFill>
                <a:latin typeface="仿宋" panose="02010609060101010101" pitchFamily="49" charset="-122"/>
                <a:ea typeface="仿宋" panose="02010609060101010101" pitchFamily="49" charset="-122"/>
              </a:rPr>
              <a:t>月</a:t>
            </a:r>
            <a:r>
              <a:rPr lang="en-US" altLang="zh-CN" sz="1800" b="1" dirty="0">
                <a:solidFill>
                  <a:srgbClr val="000800"/>
                </a:solidFill>
                <a:latin typeface="仿宋" panose="02010609060101010101" pitchFamily="49" charset="-122"/>
                <a:ea typeface="仿宋" panose="02010609060101010101" pitchFamily="49" charset="-122"/>
              </a:rPr>
              <a:t>20</a:t>
            </a:r>
            <a:r>
              <a:rPr lang="zh-CN" altLang="en-US" sz="1800" b="1" dirty="0">
                <a:solidFill>
                  <a:srgbClr val="000800"/>
                </a:solidFill>
                <a:latin typeface="仿宋" panose="02010609060101010101" pitchFamily="49" charset="-122"/>
                <a:ea typeface="仿宋" panose="02010609060101010101" pitchFamily="49" charset="-122"/>
              </a:rPr>
              <a:t>日，调研中安联合</a:t>
            </a:r>
            <a:r>
              <a:rPr lang="en-US" altLang="zh-CN" sz="1800" b="1" dirty="0">
                <a:solidFill>
                  <a:srgbClr val="000800"/>
                </a:solidFill>
                <a:latin typeface="仿宋" panose="02010609060101010101" pitchFamily="49" charset="-122"/>
                <a:ea typeface="仿宋" panose="02010609060101010101" pitchFamily="49" charset="-122"/>
              </a:rPr>
              <a:t>VOCs</a:t>
            </a:r>
            <a:r>
              <a:rPr lang="zh-CN" altLang="en-US" sz="1800" b="1" dirty="0">
                <a:solidFill>
                  <a:srgbClr val="000800"/>
                </a:solidFill>
                <a:latin typeface="仿宋" panose="02010609060101010101" pitchFamily="49" charset="-122"/>
                <a:ea typeface="仿宋" panose="02010609060101010101" pitchFamily="49" charset="-122"/>
              </a:rPr>
              <a:t>。</a:t>
            </a:r>
            <a:endParaRPr lang="zh-CN" altLang="en-US" sz="1800" b="1" dirty="0">
              <a:solidFill>
                <a:srgbClr val="000800"/>
              </a:solidFill>
              <a:latin typeface="仿宋" panose="02010609060101010101" pitchFamily="49" charset="-122"/>
              <a:ea typeface="仿宋" panose="02010609060101010101" pitchFamily="49" charset="-122"/>
            </a:endParaRPr>
          </a:p>
        </p:txBody>
      </p:sp>
      <p:pic>
        <p:nvPicPr>
          <p:cNvPr id="15363" name="Picture 4"/>
          <p:cNvPicPr>
            <a:picLocks noChangeAspect="1"/>
          </p:cNvPicPr>
          <p:nvPr/>
        </p:nvPicPr>
        <p:blipFill>
          <a:blip r:embed="rId1"/>
          <a:stretch>
            <a:fillRect/>
          </a:stretch>
        </p:blipFill>
        <p:spPr>
          <a:xfrm>
            <a:off x="671513" y="1421606"/>
            <a:ext cx="5087937" cy="3816350"/>
          </a:xfrm>
          <a:prstGeom prst="rect">
            <a:avLst/>
          </a:prstGeom>
          <a:noFill/>
          <a:ln w="9525">
            <a:noFill/>
          </a:ln>
          <a:effectLst>
            <a:outerShdw algn="ctr" rotWithShape="0">
              <a:schemeClr val="bg2">
                <a:alpha val="0"/>
              </a:schemeClr>
            </a:outerShdw>
          </a:effectLst>
        </p:spPr>
      </p:pic>
      <p:sp>
        <p:nvSpPr>
          <p:cNvPr id="5" name="object 39"/>
          <p:cNvSpPr/>
          <p:nvPr/>
        </p:nvSpPr>
        <p:spPr>
          <a:xfrm>
            <a:off x="287462" y="666750"/>
            <a:ext cx="7823200" cy="53975"/>
          </a:xfrm>
          <a:prstGeom prst="rect">
            <a:avLst/>
          </a:prstGeom>
          <a:blipFill>
            <a:blip r:embed="rId2"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9"/>
          <p:cNvSpPr txBox="1"/>
          <p:nvPr/>
        </p:nvSpPr>
        <p:spPr>
          <a:xfrm>
            <a:off x="447799" y="157163"/>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a:solidFill>
                  <a:srgbClr val="FF0000"/>
                </a:solidFill>
                <a:latin typeface="Times New Roman" panose="02020603050405020304" pitchFamily="18" charset="0"/>
                <a:ea typeface="仿宋" panose="02010609060101010101" pitchFamily="49" charset="-122"/>
              </a:rPr>
              <a:t>一、发展历程</a:t>
            </a:r>
            <a:endParaRPr lang="zh-CN" altLang="en-US" sz="2400" b="1" dirty="0">
              <a:solidFill>
                <a:srgbClr val="FF0000"/>
              </a:solidFill>
              <a:latin typeface="Times New Roman" panose="02020603050405020304" pitchFamily="18" charset="0"/>
              <a:ea typeface="仿宋" panose="02010609060101010101" pitchFamily="49" charset="-122"/>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矩形 3"/>
          <p:cNvSpPr/>
          <p:nvPr/>
        </p:nvSpPr>
        <p:spPr>
          <a:xfrm>
            <a:off x="1981200" y="566738"/>
            <a:ext cx="5688013" cy="337185"/>
          </a:xfrm>
          <a:prstGeom prst="rect">
            <a:avLst/>
          </a:prstGeom>
          <a:noFill/>
          <a:ln w="9525">
            <a:noFill/>
          </a:ln>
        </p:spPr>
        <p:txBody>
          <a:bodyPr>
            <a:spAutoFit/>
          </a:bodyPr>
          <a:p>
            <a:r>
              <a:rPr lang="en-US" altLang="zh-CN" sz="1600" b="1" dirty="0">
                <a:latin typeface="仿宋" panose="02010609060101010101" pitchFamily="49" charset="-122"/>
                <a:ea typeface="仿宋" panose="02010609060101010101" pitchFamily="49" charset="-122"/>
              </a:rPr>
              <a:t>2018</a:t>
            </a:r>
            <a:r>
              <a:rPr lang="zh-CN" altLang="en-US" sz="1600" b="1" dirty="0">
                <a:latin typeface="仿宋" panose="02010609060101010101" pitchFamily="49" charset="-122"/>
                <a:ea typeface="仿宋" panose="02010609060101010101" pitchFamily="49" charset="-122"/>
              </a:rPr>
              <a:t>年</a:t>
            </a:r>
            <a:r>
              <a:rPr lang="en-US" altLang="zh-CN" sz="1600" b="1" dirty="0">
                <a:latin typeface="仿宋" panose="02010609060101010101" pitchFamily="49" charset="-122"/>
                <a:ea typeface="仿宋" panose="02010609060101010101" pitchFamily="49" charset="-122"/>
              </a:rPr>
              <a:t>3</a:t>
            </a:r>
            <a:r>
              <a:rPr lang="zh-CN" altLang="en-US" sz="1600" b="1" dirty="0">
                <a:latin typeface="仿宋" panose="02010609060101010101" pitchFamily="49" charset="-122"/>
                <a:ea typeface="仿宋" panose="02010609060101010101" pitchFamily="49" charset="-122"/>
              </a:rPr>
              <a:t>月</a:t>
            </a:r>
            <a:r>
              <a:rPr lang="en-US" altLang="zh-CN" sz="1600" b="1" dirty="0">
                <a:latin typeface="仿宋" panose="02010609060101010101" pitchFamily="49" charset="-122"/>
                <a:ea typeface="仿宋" panose="02010609060101010101" pitchFamily="49" charset="-122"/>
              </a:rPr>
              <a:t>30</a:t>
            </a:r>
            <a:r>
              <a:rPr lang="zh-CN" altLang="en-US" sz="1600" b="1" dirty="0">
                <a:latin typeface="仿宋" panose="02010609060101010101" pitchFamily="49" charset="-122"/>
                <a:ea typeface="仿宋" panose="02010609060101010101" pitchFamily="49" charset="-122"/>
              </a:rPr>
              <a:t>日，调研中石化中天合创</a:t>
            </a:r>
            <a:r>
              <a:rPr lang="en-US" altLang="zh-CN" sz="1600" b="1" dirty="0">
                <a:latin typeface="仿宋" panose="02010609060101010101" pitchFamily="49" charset="-122"/>
                <a:ea typeface="仿宋" panose="02010609060101010101" pitchFamily="49" charset="-122"/>
              </a:rPr>
              <a:t>VOCs</a:t>
            </a:r>
            <a:endParaRPr lang="en-US" altLang="zh-CN" sz="1600" b="1" dirty="0">
              <a:latin typeface="仿宋" panose="02010609060101010101" pitchFamily="49" charset="-122"/>
              <a:ea typeface="仿宋" panose="02010609060101010101" pitchFamily="49" charset="-122"/>
            </a:endParaRPr>
          </a:p>
        </p:txBody>
      </p:sp>
      <p:pic>
        <p:nvPicPr>
          <p:cNvPr id="14339" name="Picture 4"/>
          <p:cNvPicPr>
            <a:picLocks noChangeAspect="1"/>
          </p:cNvPicPr>
          <p:nvPr/>
        </p:nvPicPr>
        <p:blipFill>
          <a:blip r:embed="rId1"/>
          <a:stretch>
            <a:fillRect/>
          </a:stretch>
        </p:blipFill>
        <p:spPr>
          <a:xfrm>
            <a:off x="2136775" y="1133475"/>
            <a:ext cx="5376863" cy="4032250"/>
          </a:xfrm>
          <a:prstGeom prst="rect">
            <a:avLst/>
          </a:prstGeom>
          <a:noFill/>
          <a:ln w="9525">
            <a:noFill/>
          </a:ln>
          <a:effectLst>
            <a:outerShdw algn="ctr" rotWithShape="0">
              <a:schemeClr val="bg2">
                <a:alpha val="0"/>
              </a:schemeClr>
            </a:outerShdw>
          </a:effec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203824" y="989484"/>
            <a:ext cx="7984134" cy="5363210"/>
          </a:xfrm>
          <a:prstGeom prst="rect">
            <a:avLst/>
          </a:prstGeom>
        </p:spPr>
        <p:txBody>
          <a:bodyPr wrap="square">
            <a:spAutoFit/>
          </a:bodyPr>
          <a:lstStyle/>
          <a:p>
            <a:pPr algn="just">
              <a:lnSpc>
                <a:spcPct val="120000"/>
              </a:lnSpc>
            </a:pPr>
            <a:r>
              <a:rPr lang="en-US" altLang="zh-CN" sz="2000" b="1" dirty="0">
                <a:solidFill>
                  <a:srgbClr val="FF0000"/>
                </a:solidFill>
              </a:rPr>
              <a:t>2017</a:t>
            </a:r>
            <a:r>
              <a:rPr lang="zh-CN" altLang="en-US" sz="2000" b="1" dirty="0">
                <a:solidFill>
                  <a:srgbClr val="FF0000"/>
                </a:solidFill>
              </a:rPr>
              <a:t>年陕西省环境质量</a:t>
            </a:r>
            <a:r>
              <a:rPr lang="zh-CN" altLang="en-US" sz="2000" b="1" dirty="0" smtClean="0">
                <a:solidFill>
                  <a:srgbClr val="FF0000"/>
                </a:solidFill>
              </a:rPr>
              <a:t>状况：</a:t>
            </a:r>
            <a:endParaRPr lang="en-US" altLang="zh-CN" sz="1800" b="1" dirty="0" smtClean="0">
              <a:solidFill>
                <a:srgbClr val="FF0000"/>
              </a:solidFill>
              <a:latin typeface="宋体" panose="02010600030101010101" pitchFamily="2" charset="-122"/>
            </a:endParaRPr>
          </a:p>
          <a:p>
            <a:pPr marL="342900" indent="-342900" algn="just">
              <a:lnSpc>
                <a:spcPct val="120000"/>
              </a:lnSpc>
              <a:buFont typeface="Wingdings" panose="05000000000000000000" pitchFamily="2" charset="2"/>
              <a:buChar char="Ø"/>
            </a:pPr>
            <a:r>
              <a:rPr lang="en-US" altLang="zh-CN" sz="1800" b="1" dirty="0" smtClean="0">
                <a:latin typeface="宋体" panose="02010600030101010101" pitchFamily="2" charset="-122"/>
              </a:rPr>
              <a:t>2017</a:t>
            </a:r>
            <a:r>
              <a:rPr lang="zh-CN" altLang="en-US" sz="1800" b="1" dirty="0">
                <a:latin typeface="宋体" panose="02010600030101010101" pitchFamily="2" charset="-122"/>
              </a:rPr>
              <a:t>年，根据环境空气质量综合指数</a:t>
            </a:r>
            <a:r>
              <a:rPr lang="zh-CN" altLang="en-US" sz="1800" b="1" dirty="0" smtClean="0">
                <a:latin typeface="宋体" panose="02010600030101010101" pitchFamily="2" charset="-122"/>
              </a:rPr>
              <a:t>评价</a:t>
            </a:r>
            <a:endParaRPr lang="en-US" altLang="zh-CN" sz="1800" b="1" dirty="0" smtClean="0">
              <a:latin typeface="宋体" panose="02010600030101010101" pitchFamily="2" charset="-122"/>
            </a:endParaRPr>
          </a:p>
          <a:p>
            <a:pPr marL="342900" indent="-342900" algn="just">
              <a:lnSpc>
                <a:spcPct val="150000"/>
              </a:lnSpc>
              <a:buFont typeface="Wingdings" panose="05000000000000000000" pitchFamily="2" charset="2"/>
              <a:buChar char="Ø"/>
            </a:pPr>
            <a:r>
              <a:rPr lang="zh-CN" altLang="en-US" sz="1800" b="1" dirty="0" smtClean="0">
                <a:latin typeface="宋体" panose="02010600030101010101" pitchFamily="2" charset="-122"/>
              </a:rPr>
              <a:t>全省</a:t>
            </a:r>
            <a:r>
              <a:rPr lang="en-US" altLang="zh-CN" sz="1800" b="1" dirty="0">
                <a:latin typeface="宋体" panose="02010600030101010101" pitchFamily="2" charset="-122"/>
              </a:rPr>
              <a:t>13</a:t>
            </a:r>
            <a:r>
              <a:rPr lang="zh-CN" altLang="en-US" sz="1800" b="1" dirty="0">
                <a:latin typeface="宋体" panose="02010600030101010101" pitchFamily="2" charset="-122"/>
              </a:rPr>
              <a:t>个市（区）平均为</a:t>
            </a:r>
            <a:r>
              <a:rPr lang="en-US" altLang="zh-CN" sz="1800" b="1" dirty="0" smtClean="0">
                <a:latin typeface="宋体" panose="02010600030101010101" pitchFamily="2" charset="-122"/>
              </a:rPr>
              <a:t>6.08</a:t>
            </a:r>
            <a:r>
              <a:rPr lang="zh-CN" altLang="en-US" sz="1800" b="1" dirty="0" smtClean="0">
                <a:latin typeface="宋体" panose="02010600030101010101" pitchFamily="2" charset="-122"/>
              </a:rPr>
              <a:t>；</a:t>
            </a:r>
            <a:endParaRPr lang="en-US" altLang="zh-CN" sz="1800" b="1" dirty="0" smtClean="0">
              <a:latin typeface="宋体" panose="02010600030101010101" pitchFamily="2" charset="-122"/>
            </a:endParaRPr>
          </a:p>
          <a:p>
            <a:pPr indent="457200" algn="just">
              <a:lnSpc>
                <a:spcPct val="150000"/>
              </a:lnSpc>
            </a:pPr>
            <a:r>
              <a:rPr lang="zh-CN" altLang="en-US" sz="1800" dirty="0" smtClean="0">
                <a:latin typeface="宋体" panose="02010600030101010101" pitchFamily="2" charset="-122"/>
              </a:rPr>
              <a:t>环境</a:t>
            </a:r>
            <a:r>
              <a:rPr lang="zh-CN" altLang="en-US" sz="1800" dirty="0">
                <a:latin typeface="宋体" panose="02010600030101010101" pitchFamily="2" charset="-122"/>
              </a:rPr>
              <a:t>空气质量由好到差依次是商洛、安康、榆林、汉中、铜川、宝鸡、杨凌、延安、韩城、西咸新区、渭南、</a:t>
            </a:r>
            <a:r>
              <a:rPr lang="zh-CN" altLang="en-US" sz="1800" dirty="0" smtClean="0">
                <a:latin typeface="宋体" panose="02010600030101010101" pitchFamily="2" charset="-122"/>
              </a:rPr>
              <a:t>西安</a:t>
            </a:r>
            <a:endParaRPr lang="en-US" altLang="zh-CN" sz="1800" dirty="0" smtClean="0">
              <a:latin typeface="宋体" panose="02010600030101010101" pitchFamily="2" charset="-122"/>
              <a:ea typeface="宋体" panose="02010600030101010101" pitchFamily="2" charset="-122"/>
            </a:endParaRPr>
          </a:p>
          <a:p>
            <a:pPr marL="342900" indent="-342900" algn="just">
              <a:lnSpc>
                <a:spcPct val="150000"/>
              </a:lnSpc>
              <a:buFont typeface="Wingdings" panose="05000000000000000000" pitchFamily="2" charset="2"/>
              <a:buChar char="Ø"/>
            </a:pPr>
            <a:r>
              <a:rPr lang="zh-CN" altLang="en-US" sz="1800" b="1" dirty="0">
                <a:latin typeface="宋体" panose="02010600030101010101" pitchFamily="2" charset="-122"/>
              </a:rPr>
              <a:t>咸阳、西安、榆林、渭南、汉中等五个市区的优良天数同比有所</a:t>
            </a:r>
            <a:r>
              <a:rPr lang="zh-CN" altLang="en-US" sz="1800" b="1" dirty="0" smtClean="0">
                <a:latin typeface="宋体" panose="02010600030101010101" pitchFamily="2" charset="-122"/>
              </a:rPr>
              <a:t>减少；</a:t>
            </a:r>
            <a:endParaRPr lang="en-US" altLang="zh-CN" sz="1800" b="1" dirty="0" smtClean="0">
              <a:latin typeface="宋体" panose="02010600030101010101" pitchFamily="2" charset="-122"/>
            </a:endParaRPr>
          </a:p>
          <a:p>
            <a:pPr marL="342900" indent="-342900" algn="just">
              <a:lnSpc>
                <a:spcPct val="150000"/>
              </a:lnSpc>
              <a:buFont typeface="Wingdings" panose="05000000000000000000" pitchFamily="2" charset="2"/>
              <a:buChar char="Ø"/>
            </a:pPr>
            <a:r>
              <a:rPr lang="zh-CN" altLang="en-US" sz="1800" b="1" dirty="0" smtClean="0">
                <a:latin typeface="宋体" panose="02010600030101010101" pitchFamily="2" charset="-122"/>
              </a:rPr>
              <a:t>含关中</a:t>
            </a:r>
            <a:r>
              <a:rPr lang="zh-CN" altLang="en-US" sz="1800" b="1" dirty="0">
                <a:latin typeface="宋体" panose="02010600030101010101" pitchFamily="2" charset="-122"/>
              </a:rPr>
              <a:t>平原在内的汾渭平原一共有</a:t>
            </a:r>
            <a:r>
              <a:rPr lang="en-US" altLang="zh-CN" sz="1800" b="1" dirty="0">
                <a:solidFill>
                  <a:srgbClr val="FF0000"/>
                </a:solidFill>
                <a:latin typeface="宋体" panose="02010600030101010101" pitchFamily="2" charset="-122"/>
              </a:rPr>
              <a:t>11</a:t>
            </a:r>
            <a:r>
              <a:rPr lang="zh-CN" altLang="en-US" sz="1800" b="1" dirty="0">
                <a:latin typeface="宋体" panose="02010600030101010101" pitchFamily="2" charset="-122"/>
              </a:rPr>
              <a:t>个城市，包括陕西关中</a:t>
            </a:r>
            <a:r>
              <a:rPr lang="en-US" altLang="zh-CN" sz="1800" b="1" dirty="0">
                <a:solidFill>
                  <a:srgbClr val="FF0000"/>
                </a:solidFill>
                <a:latin typeface="宋体" panose="02010600030101010101" pitchFamily="2" charset="-122"/>
              </a:rPr>
              <a:t>5</a:t>
            </a:r>
            <a:r>
              <a:rPr lang="zh-CN" altLang="en-US" sz="1800" b="1" dirty="0">
                <a:latin typeface="宋体" panose="02010600030101010101" pitchFamily="2" charset="-122"/>
              </a:rPr>
              <a:t>个设区市，还有山西的</a:t>
            </a:r>
            <a:r>
              <a:rPr lang="en-US" altLang="zh-CN" sz="1800" b="1" dirty="0">
                <a:solidFill>
                  <a:srgbClr val="FF0000"/>
                </a:solidFill>
                <a:latin typeface="宋体" panose="02010600030101010101" pitchFamily="2" charset="-122"/>
              </a:rPr>
              <a:t>4</a:t>
            </a:r>
            <a:r>
              <a:rPr lang="zh-CN" altLang="en-US" sz="1800" b="1" dirty="0">
                <a:latin typeface="宋体" panose="02010600030101010101" pitchFamily="2" charset="-122"/>
              </a:rPr>
              <a:t>个城市和河南的两个城市，将纳入国家</a:t>
            </a:r>
            <a:r>
              <a:rPr lang="zh-CN" altLang="en-US" sz="1800" b="1" dirty="0" smtClean="0">
                <a:latin typeface="宋体" panose="02010600030101010101" pitchFamily="2" charset="-122"/>
              </a:rPr>
              <a:t>战略，能源结构调整，陕西的燃煤占能源结构总量比全国高</a:t>
            </a:r>
            <a:r>
              <a:rPr lang="en-US" altLang="zh-CN" sz="1800" b="1" dirty="0" smtClean="0">
                <a:solidFill>
                  <a:srgbClr val="FF0000"/>
                </a:solidFill>
                <a:latin typeface="宋体" panose="02010600030101010101" pitchFamily="2" charset="-122"/>
              </a:rPr>
              <a:t>8</a:t>
            </a:r>
            <a:r>
              <a:rPr lang="zh-CN" altLang="en-US" sz="1800" b="1" dirty="0" smtClean="0">
                <a:solidFill>
                  <a:srgbClr val="FF0000"/>
                </a:solidFill>
                <a:latin typeface="宋体" panose="02010600030101010101" pitchFamily="2" charset="-122"/>
              </a:rPr>
              <a:t>个百分点</a:t>
            </a:r>
            <a:r>
              <a:rPr lang="zh-CN" altLang="en-US" sz="1800" b="1" dirty="0" smtClean="0">
                <a:latin typeface="宋体" panose="02010600030101010101" pitchFamily="2" charset="-122"/>
              </a:rPr>
              <a:t>以上。</a:t>
            </a:r>
            <a:endParaRPr lang="zh-CN" altLang="en-US" sz="1800" b="1" dirty="0" smtClean="0">
              <a:latin typeface="宋体" panose="02010600030101010101" pitchFamily="2" charset="-122"/>
            </a:endParaRPr>
          </a:p>
          <a:p>
            <a:pPr algn="just">
              <a:lnSpc>
                <a:spcPct val="150000"/>
              </a:lnSpc>
            </a:pPr>
            <a:r>
              <a:rPr lang="zh-CN" altLang="en-US" sz="1800" dirty="0">
                <a:sym typeface="+mn-ea"/>
              </a:rPr>
              <a:t>    现阶段对臭氧的治理难度非常大</a:t>
            </a:r>
            <a:r>
              <a:rPr lang="zh-CN" altLang="en-US" sz="1800" dirty="0" smtClean="0">
                <a:sym typeface="+mn-ea"/>
              </a:rPr>
              <a:t>，从</a:t>
            </a:r>
            <a:r>
              <a:rPr lang="zh-CN" altLang="en-US" sz="1800" dirty="0">
                <a:sym typeface="+mn-ea"/>
              </a:rPr>
              <a:t>国家和省级层面应对臭氧治理上准备不足，挥发性有机物排放总量控制还不</a:t>
            </a:r>
            <a:r>
              <a:rPr lang="zh-CN" altLang="en-US" sz="1800" dirty="0" smtClean="0">
                <a:sym typeface="+mn-ea"/>
              </a:rPr>
              <a:t>到位；</a:t>
            </a:r>
            <a:endParaRPr lang="en-US" altLang="zh-CN" sz="1800" dirty="0" smtClean="0"/>
          </a:p>
          <a:p>
            <a:pPr marL="285750" indent="-285750" algn="just">
              <a:lnSpc>
                <a:spcPct val="150000"/>
              </a:lnSpc>
              <a:buFont typeface="Wingdings" panose="05000000000000000000" pitchFamily="2" charset="2"/>
              <a:buChar char="n"/>
            </a:pPr>
            <a:endParaRPr lang="en-US" altLang="zh-CN" sz="1800" dirty="0">
              <a:latin typeface="宋体" panose="02010600030101010101" pitchFamily="2" charset="-122"/>
              <a:ea typeface="宋体" panose="02010600030101010101" pitchFamily="2" charset="-122"/>
            </a:endParaRPr>
          </a:p>
          <a:p>
            <a:pPr marL="342900" indent="-342900" algn="just">
              <a:lnSpc>
                <a:spcPct val="150000"/>
              </a:lnSpc>
              <a:buFont typeface="Wingdings" panose="05000000000000000000" pitchFamily="2" charset="2"/>
              <a:buChar char="Ø"/>
            </a:pPr>
            <a:endParaRPr lang="zh-CN" altLang="en-US" sz="1800" b="1" dirty="0" smtClean="0">
              <a:latin typeface="宋体" panose="02010600030101010101" pitchFamily="2" charset="-122"/>
              <a:ea typeface="宋体" panose="02010600030101010101" pitchFamily="2" charset="-122"/>
            </a:endParaRPr>
          </a:p>
        </p:txBody>
      </p:sp>
      <p:sp>
        <p:nvSpPr>
          <p:cNvPr id="4" name="文本框 9"/>
          <p:cNvSpPr txBox="1"/>
          <p:nvPr/>
        </p:nvSpPr>
        <p:spPr>
          <a:xfrm>
            <a:off x="1224351" y="113983"/>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sym typeface="+mn-ea"/>
              </a:rPr>
              <a:t>二、陕西煤化工与雾霾、优良天气的关系</a:t>
            </a:r>
            <a:endParaRPr lang="zh-CN" altLang="en-US" sz="2400" b="1" dirty="0">
              <a:solidFill>
                <a:srgbClr val="FF0000"/>
              </a:solidFill>
              <a:latin typeface="宋体" panose="02010600030101010101" pitchFamily="2" charset="-122"/>
              <a:ea typeface="宋体" panose="02010600030101010101" pitchFamily="2" charset="-122"/>
            </a:endParaRPr>
          </a:p>
        </p:txBody>
      </p:sp>
      <p:sp>
        <p:nvSpPr>
          <p:cNvPr id="6"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5"/>
          <p:cNvSpPr txBox="1"/>
          <p:nvPr/>
        </p:nvSpPr>
        <p:spPr>
          <a:xfrm>
            <a:off x="1343513" y="4282869"/>
            <a:ext cx="1367953" cy="523220"/>
          </a:xfrm>
          <a:prstGeom prst="rect">
            <a:avLst/>
          </a:prstGeom>
          <a:noFill/>
        </p:spPr>
        <p:txBody>
          <a:bodyPr wrap="square" rtlCol="0">
            <a:spAutoFit/>
          </a:bodyPr>
          <a:lstStyle/>
          <a:p>
            <a:r>
              <a:rPr lang="en-US" altLang="zh-CN" sz="2800" dirty="0" smtClean="0">
                <a:solidFill>
                  <a:schemeClr val="bg1"/>
                </a:solidFill>
                <a:latin typeface="冬青黑体简体中文 W3" panose="020B0300000000000000" pitchFamily="34" charset="-122"/>
                <a:ea typeface="冬青黑体简体中文 W3" panose="020B0300000000000000" pitchFamily="34" charset="-122"/>
              </a:rPr>
              <a:t>PM 2.5</a:t>
            </a:r>
            <a:endParaRPr lang="zh-CN" altLang="en-US" sz="28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9" name="任意多边形 18"/>
          <p:cNvSpPr/>
          <p:nvPr/>
        </p:nvSpPr>
        <p:spPr>
          <a:xfrm rot="14213073" flipH="1" flipV="1">
            <a:off x="2544518" y="3423826"/>
            <a:ext cx="274934" cy="841402"/>
          </a:xfrm>
          <a:custGeom>
            <a:avLst/>
            <a:gdLst>
              <a:gd name="connsiteX0" fmla="*/ 22361 w 1798749"/>
              <a:gd name="connsiteY0" fmla="*/ 0 h 4959142"/>
              <a:gd name="connsiteX1" fmla="*/ 915953 w 1798749"/>
              <a:gd name="connsiteY1" fmla="*/ 1628808 h 4959142"/>
              <a:gd name="connsiteX2" fmla="*/ 956907 w 1798749"/>
              <a:gd name="connsiteY2" fmla="*/ 1652439 h 4959142"/>
              <a:gd name="connsiteX3" fmla="*/ 1786280 w 1798749"/>
              <a:gd name="connsiteY3" fmla="*/ 3173765 h 4959142"/>
              <a:gd name="connsiteX4" fmla="*/ 1784313 w 1798749"/>
              <a:gd name="connsiteY4" fmla="*/ 3211625 h 4959142"/>
              <a:gd name="connsiteX5" fmla="*/ 1798749 w 1798749"/>
              <a:gd name="connsiteY5" fmla="*/ 3237938 h 4959142"/>
              <a:gd name="connsiteX6" fmla="*/ 1782946 w 1798749"/>
              <a:gd name="connsiteY6" fmla="*/ 3237938 h 4959142"/>
              <a:gd name="connsiteX7" fmla="*/ 1777340 w 1798749"/>
              <a:gd name="connsiteY7" fmla="*/ 3345871 h 4959142"/>
              <a:gd name="connsiteX8" fmla="*/ 167183 w 1798749"/>
              <a:gd name="connsiteY8" fmla="*/ 4951469 h 4959142"/>
              <a:gd name="connsiteX9" fmla="*/ 0 w 1798749"/>
              <a:gd name="connsiteY9" fmla="*/ 4959142 h 4959142"/>
              <a:gd name="connsiteX10" fmla="*/ 16469 w 1798749"/>
              <a:gd name="connsiteY10" fmla="*/ 1372062 h 4959142"/>
              <a:gd name="connsiteX11" fmla="*/ 22361 w 1798749"/>
              <a:gd name="connsiteY11" fmla="*/ 1372386 h 495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8749" h="4959142">
                <a:moveTo>
                  <a:pt x="22361" y="0"/>
                </a:moveTo>
                <a:lnTo>
                  <a:pt x="915953" y="1628808"/>
                </a:lnTo>
                <a:lnTo>
                  <a:pt x="956907" y="1652439"/>
                </a:lnTo>
                <a:cubicBezTo>
                  <a:pt x="1458053" y="1972719"/>
                  <a:pt x="1789213" y="2535035"/>
                  <a:pt x="1786280" y="3173765"/>
                </a:cubicBezTo>
                <a:lnTo>
                  <a:pt x="1784313" y="3211625"/>
                </a:lnTo>
                <a:lnTo>
                  <a:pt x="1798749" y="3237938"/>
                </a:lnTo>
                <a:lnTo>
                  <a:pt x="1782946" y="3237938"/>
                </a:lnTo>
                <a:lnTo>
                  <a:pt x="1777340" y="3345871"/>
                </a:lnTo>
                <a:cubicBezTo>
                  <a:pt x="1692551" y="4195311"/>
                  <a:pt x="1015847" y="4869217"/>
                  <a:pt x="167183" y="4951469"/>
                </a:cubicBezTo>
                <a:lnTo>
                  <a:pt x="0" y="4959142"/>
                </a:lnTo>
                <a:lnTo>
                  <a:pt x="16469" y="1372062"/>
                </a:lnTo>
                <a:lnTo>
                  <a:pt x="22361" y="13723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7386927" flipV="1">
            <a:off x="1366613" y="3511752"/>
            <a:ext cx="272692" cy="737467"/>
          </a:xfrm>
          <a:custGeom>
            <a:avLst/>
            <a:gdLst>
              <a:gd name="connsiteX0" fmla="*/ 22361 w 1798749"/>
              <a:gd name="connsiteY0" fmla="*/ 0 h 4959142"/>
              <a:gd name="connsiteX1" fmla="*/ 915953 w 1798749"/>
              <a:gd name="connsiteY1" fmla="*/ 1628808 h 4959142"/>
              <a:gd name="connsiteX2" fmla="*/ 956907 w 1798749"/>
              <a:gd name="connsiteY2" fmla="*/ 1652439 h 4959142"/>
              <a:gd name="connsiteX3" fmla="*/ 1786280 w 1798749"/>
              <a:gd name="connsiteY3" fmla="*/ 3173765 h 4959142"/>
              <a:gd name="connsiteX4" fmla="*/ 1784313 w 1798749"/>
              <a:gd name="connsiteY4" fmla="*/ 3211625 h 4959142"/>
              <a:gd name="connsiteX5" fmla="*/ 1798749 w 1798749"/>
              <a:gd name="connsiteY5" fmla="*/ 3237938 h 4959142"/>
              <a:gd name="connsiteX6" fmla="*/ 1782946 w 1798749"/>
              <a:gd name="connsiteY6" fmla="*/ 3237938 h 4959142"/>
              <a:gd name="connsiteX7" fmla="*/ 1777340 w 1798749"/>
              <a:gd name="connsiteY7" fmla="*/ 3345871 h 4959142"/>
              <a:gd name="connsiteX8" fmla="*/ 167183 w 1798749"/>
              <a:gd name="connsiteY8" fmla="*/ 4951469 h 4959142"/>
              <a:gd name="connsiteX9" fmla="*/ 0 w 1798749"/>
              <a:gd name="connsiteY9" fmla="*/ 4959142 h 4959142"/>
              <a:gd name="connsiteX10" fmla="*/ 16469 w 1798749"/>
              <a:gd name="connsiteY10" fmla="*/ 1372062 h 4959142"/>
              <a:gd name="connsiteX11" fmla="*/ 22361 w 1798749"/>
              <a:gd name="connsiteY11" fmla="*/ 1372386 h 495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8749" h="4959142">
                <a:moveTo>
                  <a:pt x="22361" y="0"/>
                </a:moveTo>
                <a:lnTo>
                  <a:pt x="915953" y="1628808"/>
                </a:lnTo>
                <a:lnTo>
                  <a:pt x="956907" y="1652439"/>
                </a:lnTo>
                <a:cubicBezTo>
                  <a:pt x="1458053" y="1972719"/>
                  <a:pt x="1789213" y="2535035"/>
                  <a:pt x="1786280" y="3173765"/>
                </a:cubicBezTo>
                <a:lnTo>
                  <a:pt x="1784313" y="3211625"/>
                </a:lnTo>
                <a:lnTo>
                  <a:pt x="1798749" y="3237938"/>
                </a:lnTo>
                <a:lnTo>
                  <a:pt x="1782946" y="3237938"/>
                </a:lnTo>
                <a:lnTo>
                  <a:pt x="1777340" y="3345871"/>
                </a:lnTo>
                <a:cubicBezTo>
                  <a:pt x="1692551" y="4195311"/>
                  <a:pt x="1015847" y="4869217"/>
                  <a:pt x="167183" y="4951469"/>
                </a:cubicBezTo>
                <a:lnTo>
                  <a:pt x="0" y="4959142"/>
                </a:lnTo>
                <a:lnTo>
                  <a:pt x="16469" y="1372062"/>
                </a:lnTo>
                <a:lnTo>
                  <a:pt x="22361" y="13723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Rectangle 10"/>
          <p:cNvSpPr>
            <a:spLocks noChangeArrowheads="1"/>
          </p:cNvSpPr>
          <p:nvPr/>
        </p:nvSpPr>
        <p:spPr bwMode="auto">
          <a:xfrm>
            <a:off x="0" y="0"/>
            <a:ext cx="9359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3" name="Rectangle 11"/>
          <p:cNvSpPr>
            <a:spLocks noChangeArrowheads="1"/>
          </p:cNvSpPr>
          <p:nvPr/>
        </p:nvSpPr>
        <p:spPr bwMode="auto">
          <a:xfrm>
            <a:off x="0" y="4248150"/>
            <a:ext cx="93599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0148" y="720724"/>
            <a:ext cx="3024852" cy="2189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7058" y="2862262"/>
            <a:ext cx="3094924" cy="2788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7" name="Picture 9" descr="F:\Atww\11 煤化工\陕西煤化工发展\榆林\陕西被环保部点名.png"/>
          <p:cNvPicPr>
            <a:picLocks noChangeAspect="1" noChangeArrowheads="1"/>
          </p:cNvPicPr>
          <p:nvPr/>
        </p:nvPicPr>
        <p:blipFill rotWithShape="1">
          <a:blip r:embed="rId4">
            <a:extLst>
              <a:ext uri="{28A0092B-C50C-407E-A947-70E740481C1C}">
                <a14:useLocalDpi xmlns:a14="http://schemas.microsoft.com/office/drawing/2010/main" val="0"/>
              </a:ext>
            </a:extLst>
          </a:blip>
          <a:srcRect l="3660" t="541" r="7170"/>
          <a:stretch>
            <a:fillRect/>
          </a:stretch>
        </p:blipFill>
        <p:spPr bwMode="auto">
          <a:xfrm>
            <a:off x="1223963" y="861998"/>
            <a:ext cx="4924262" cy="4559690"/>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9"/>
          <p:cNvSpPr txBox="1"/>
          <p:nvPr/>
        </p:nvSpPr>
        <p:spPr>
          <a:xfrm>
            <a:off x="1319601" y="216218"/>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sym typeface="+mn-ea"/>
              </a:rPr>
              <a:t>二、陕西煤化工与雾霾、优良天气的关系</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graphicFrame>
        <p:nvGraphicFramePr>
          <p:cNvPr id="6" name="图表 5"/>
          <p:cNvGraphicFramePr/>
          <p:nvPr/>
        </p:nvGraphicFramePr>
        <p:xfrm>
          <a:off x="1504950" y="552450"/>
          <a:ext cx="6350000" cy="476250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5"/>
          <p:cNvSpPr txBox="1"/>
          <p:nvPr/>
        </p:nvSpPr>
        <p:spPr>
          <a:xfrm>
            <a:off x="1343513" y="4282869"/>
            <a:ext cx="1367953" cy="523220"/>
          </a:xfrm>
          <a:prstGeom prst="rect">
            <a:avLst/>
          </a:prstGeom>
          <a:noFill/>
        </p:spPr>
        <p:txBody>
          <a:bodyPr wrap="square" rtlCol="0">
            <a:spAutoFit/>
          </a:bodyPr>
          <a:lstStyle/>
          <a:p>
            <a:r>
              <a:rPr lang="en-US" altLang="zh-CN" sz="2800" dirty="0" smtClean="0">
                <a:solidFill>
                  <a:schemeClr val="bg1"/>
                </a:solidFill>
                <a:latin typeface="冬青黑体简体中文 W3" panose="020B0300000000000000" pitchFamily="34" charset="-122"/>
                <a:ea typeface="冬青黑体简体中文 W3" panose="020B0300000000000000" pitchFamily="34" charset="-122"/>
              </a:rPr>
              <a:t>PM 2.5</a:t>
            </a:r>
            <a:endParaRPr lang="zh-CN" altLang="en-US" sz="28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9" name="任意多边形 18"/>
          <p:cNvSpPr/>
          <p:nvPr/>
        </p:nvSpPr>
        <p:spPr>
          <a:xfrm rot="14213073" flipH="1" flipV="1">
            <a:off x="2544518" y="3423826"/>
            <a:ext cx="274934" cy="841402"/>
          </a:xfrm>
          <a:custGeom>
            <a:avLst/>
            <a:gdLst>
              <a:gd name="connsiteX0" fmla="*/ 22361 w 1798749"/>
              <a:gd name="connsiteY0" fmla="*/ 0 h 4959142"/>
              <a:gd name="connsiteX1" fmla="*/ 915953 w 1798749"/>
              <a:gd name="connsiteY1" fmla="*/ 1628808 h 4959142"/>
              <a:gd name="connsiteX2" fmla="*/ 956907 w 1798749"/>
              <a:gd name="connsiteY2" fmla="*/ 1652439 h 4959142"/>
              <a:gd name="connsiteX3" fmla="*/ 1786280 w 1798749"/>
              <a:gd name="connsiteY3" fmla="*/ 3173765 h 4959142"/>
              <a:gd name="connsiteX4" fmla="*/ 1784313 w 1798749"/>
              <a:gd name="connsiteY4" fmla="*/ 3211625 h 4959142"/>
              <a:gd name="connsiteX5" fmla="*/ 1798749 w 1798749"/>
              <a:gd name="connsiteY5" fmla="*/ 3237938 h 4959142"/>
              <a:gd name="connsiteX6" fmla="*/ 1782946 w 1798749"/>
              <a:gd name="connsiteY6" fmla="*/ 3237938 h 4959142"/>
              <a:gd name="connsiteX7" fmla="*/ 1777340 w 1798749"/>
              <a:gd name="connsiteY7" fmla="*/ 3345871 h 4959142"/>
              <a:gd name="connsiteX8" fmla="*/ 167183 w 1798749"/>
              <a:gd name="connsiteY8" fmla="*/ 4951469 h 4959142"/>
              <a:gd name="connsiteX9" fmla="*/ 0 w 1798749"/>
              <a:gd name="connsiteY9" fmla="*/ 4959142 h 4959142"/>
              <a:gd name="connsiteX10" fmla="*/ 16469 w 1798749"/>
              <a:gd name="connsiteY10" fmla="*/ 1372062 h 4959142"/>
              <a:gd name="connsiteX11" fmla="*/ 22361 w 1798749"/>
              <a:gd name="connsiteY11" fmla="*/ 1372386 h 495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8749" h="4959142">
                <a:moveTo>
                  <a:pt x="22361" y="0"/>
                </a:moveTo>
                <a:lnTo>
                  <a:pt x="915953" y="1628808"/>
                </a:lnTo>
                <a:lnTo>
                  <a:pt x="956907" y="1652439"/>
                </a:lnTo>
                <a:cubicBezTo>
                  <a:pt x="1458053" y="1972719"/>
                  <a:pt x="1789213" y="2535035"/>
                  <a:pt x="1786280" y="3173765"/>
                </a:cubicBezTo>
                <a:lnTo>
                  <a:pt x="1784313" y="3211625"/>
                </a:lnTo>
                <a:lnTo>
                  <a:pt x="1798749" y="3237938"/>
                </a:lnTo>
                <a:lnTo>
                  <a:pt x="1782946" y="3237938"/>
                </a:lnTo>
                <a:lnTo>
                  <a:pt x="1777340" y="3345871"/>
                </a:lnTo>
                <a:cubicBezTo>
                  <a:pt x="1692551" y="4195311"/>
                  <a:pt x="1015847" y="4869217"/>
                  <a:pt x="167183" y="4951469"/>
                </a:cubicBezTo>
                <a:lnTo>
                  <a:pt x="0" y="4959142"/>
                </a:lnTo>
                <a:lnTo>
                  <a:pt x="16469" y="1372062"/>
                </a:lnTo>
                <a:lnTo>
                  <a:pt x="22361" y="13723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7386927" flipV="1">
            <a:off x="1366613" y="3511752"/>
            <a:ext cx="272692" cy="737467"/>
          </a:xfrm>
          <a:custGeom>
            <a:avLst/>
            <a:gdLst>
              <a:gd name="connsiteX0" fmla="*/ 22361 w 1798749"/>
              <a:gd name="connsiteY0" fmla="*/ 0 h 4959142"/>
              <a:gd name="connsiteX1" fmla="*/ 915953 w 1798749"/>
              <a:gd name="connsiteY1" fmla="*/ 1628808 h 4959142"/>
              <a:gd name="connsiteX2" fmla="*/ 956907 w 1798749"/>
              <a:gd name="connsiteY2" fmla="*/ 1652439 h 4959142"/>
              <a:gd name="connsiteX3" fmla="*/ 1786280 w 1798749"/>
              <a:gd name="connsiteY3" fmla="*/ 3173765 h 4959142"/>
              <a:gd name="connsiteX4" fmla="*/ 1784313 w 1798749"/>
              <a:gd name="connsiteY4" fmla="*/ 3211625 h 4959142"/>
              <a:gd name="connsiteX5" fmla="*/ 1798749 w 1798749"/>
              <a:gd name="connsiteY5" fmla="*/ 3237938 h 4959142"/>
              <a:gd name="connsiteX6" fmla="*/ 1782946 w 1798749"/>
              <a:gd name="connsiteY6" fmla="*/ 3237938 h 4959142"/>
              <a:gd name="connsiteX7" fmla="*/ 1777340 w 1798749"/>
              <a:gd name="connsiteY7" fmla="*/ 3345871 h 4959142"/>
              <a:gd name="connsiteX8" fmla="*/ 167183 w 1798749"/>
              <a:gd name="connsiteY8" fmla="*/ 4951469 h 4959142"/>
              <a:gd name="connsiteX9" fmla="*/ 0 w 1798749"/>
              <a:gd name="connsiteY9" fmla="*/ 4959142 h 4959142"/>
              <a:gd name="connsiteX10" fmla="*/ 16469 w 1798749"/>
              <a:gd name="connsiteY10" fmla="*/ 1372062 h 4959142"/>
              <a:gd name="connsiteX11" fmla="*/ 22361 w 1798749"/>
              <a:gd name="connsiteY11" fmla="*/ 1372386 h 495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8749" h="4959142">
                <a:moveTo>
                  <a:pt x="22361" y="0"/>
                </a:moveTo>
                <a:lnTo>
                  <a:pt x="915953" y="1628808"/>
                </a:lnTo>
                <a:lnTo>
                  <a:pt x="956907" y="1652439"/>
                </a:lnTo>
                <a:cubicBezTo>
                  <a:pt x="1458053" y="1972719"/>
                  <a:pt x="1789213" y="2535035"/>
                  <a:pt x="1786280" y="3173765"/>
                </a:cubicBezTo>
                <a:lnTo>
                  <a:pt x="1784313" y="3211625"/>
                </a:lnTo>
                <a:lnTo>
                  <a:pt x="1798749" y="3237938"/>
                </a:lnTo>
                <a:lnTo>
                  <a:pt x="1782946" y="3237938"/>
                </a:lnTo>
                <a:lnTo>
                  <a:pt x="1777340" y="3345871"/>
                </a:lnTo>
                <a:cubicBezTo>
                  <a:pt x="1692551" y="4195311"/>
                  <a:pt x="1015847" y="4869217"/>
                  <a:pt x="167183" y="4951469"/>
                </a:cubicBezTo>
                <a:lnTo>
                  <a:pt x="0" y="4959142"/>
                </a:lnTo>
                <a:lnTo>
                  <a:pt x="16469" y="1372062"/>
                </a:lnTo>
                <a:lnTo>
                  <a:pt x="22361" y="13723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319600" y="754830"/>
            <a:ext cx="7437198" cy="2234458"/>
          </a:xfrm>
          <a:prstGeom prst="rect">
            <a:avLst/>
          </a:prstGeom>
        </p:spPr>
        <p:txBody>
          <a:bodyPr wrap="square">
            <a:spAutoFit/>
          </a:bodyPr>
          <a:lstStyle/>
          <a:p>
            <a:pPr algn="just">
              <a:lnSpc>
                <a:spcPct val="120000"/>
              </a:lnSpc>
            </a:pPr>
            <a:r>
              <a:rPr lang="zh-CN" altLang="en-US" sz="2000" b="1" dirty="0" smtClean="0">
                <a:latin typeface="宋体" panose="02010600030101010101" pitchFamily="2" charset="-122"/>
                <a:ea typeface="宋体" panose="02010600030101010101" pitchFamily="2" charset="-122"/>
              </a:rPr>
              <a:t>榆林空气</a:t>
            </a:r>
            <a:endParaRPr lang="en-US" altLang="zh-CN" sz="2000" b="1" dirty="0" smtClean="0">
              <a:latin typeface="宋体" panose="02010600030101010101" pitchFamily="2" charset="-122"/>
              <a:ea typeface="宋体" panose="02010600030101010101" pitchFamily="2" charset="-122"/>
            </a:endParaRPr>
          </a:p>
          <a:p>
            <a:pPr marL="285750" indent="-285750" algn="just">
              <a:lnSpc>
                <a:spcPct val="120000"/>
              </a:lnSpc>
              <a:buFont typeface="Wingdings" panose="05000000000000000000" pitchFamily="2" charset="2"/>
              <a:buChar char="n"/>
            </a:pPr>
            <a:r>
              <a:rPr lang="en-US" altLang="zh-CN" sz="1600" dirty="0"/>
              <a:t>2011</a:t>
            </a:r>
            <a:r>
              <a:rPr lang="zh-CN" altLang="zh-CN" sz="1600" dirty="0"/>
              <a:t>年榆林市工业废气排放总量</a:t>
            </a:r>
            <a:r>
              <a:rPr lang="en-US" altLang="zh-CN" sz="1600" dirty="0"/>
              <a:t>3629.53</a:t>
            </a:r>
            <a:r>
              <a:rPr lang="zh-CN" altLang="zh-CN" sz="1600" dirty="0"/>
              <a:t>亿</a:t>
            </a:r>
            <a:r>
              <a:rPr lang="zh-CN" altLang="zh-CN" sz="1600" dirty="0" smtClean="0"/>
              <a:t>立方米</a:t>
            </a:r>
            <a:r>
              <a:rPr lang="zh-CN" altLang="en-US" sz="1600" dirty="0" smtClean="0"/>
              <a:t>；</a:t>
            </a:r>
            <a:endParaRPr lang="en-US" altLang="zh-CN" sz="1600" dirty="0" smtClean="0"/>
          </a:p>
          <a:p>
            <a:pPr marL="285750" indent="-285750" algn="just">
              <a:lnSpc>
                <a:spcPct val="120000"/>
              </a:lnSpc>
              <a:buFont typeface="Wingdings" panose="05000000000000000000" pitchFamily="2" charset="2"/>
              <a:buChar char="n"/>
            </a:pPr>
            <a:r>
              <a:rPr lang="zh-CN" altLang="zh-CN" sz="1600" dirty="0" smtClean="0"/>
              <a:t>至</a:t>
            </a:r>
            <a:r>
              <a:rPr lang="en-US" altLang="zh-CN" sz="1600" dirty="0"/>
              <a:t>2016</a:t>
            </a:r>
            <a:r>
              <a:rPr lang="zh-CN" altLang="zh-CN" sz="1600" dirty="0"/>
              <a:t>年工业废气排放总量增加至</a:t>
            </a:r>
            <a:r>
              <a:rPr lang="en-US" altLang="zh-CN" sz="1600" dirty="0"/>
              <a:t>6467.7</a:t>
            </a:r>
            <a:r>
              <a:rPr lang="zh-CN" altLang="zh-CN" sz="1600" dirty="0"/>
              <a:t>亿</a:t>
            </a:r>
            <a:r>
              <a:rPr lang="zh-CN" altLang="zh-CN" sz="1600" dirty="0" smtClean="0"/>
              <a:t>立方米</a:t>
            </a:r>
            <a:r>
              <a:rPr lang="zh-CN" altLang="en-US" sz="1600" dirty="0" smtClean="0"/>
              <a:t>；</a:t>
            </a:r>
            <a:endParaRPr lang="en-US" altLang="zh-CN" sz="1600" dirty="0" smtClean="0"/>
          </a:p>
          <a:p>
            <a:pPr marL="285750" indent="-285750" algn="just">
              <a:lnSpc>
                <a:spcPct val="120000"/>
              </a:lnSpc>
              <a:buFont typeface="Wingdings" panose="05000000000000000000" pitchFamily="2" charset="2"/>
              <a:buChar char="Ø"/>
            </a:pPr>
            <a:r>
              <a:rPr lang="zh-CN" altLang="zh-CN" sz="1600" dirty="0" smtClean="0"/>
              <a:t>六年</a:t>
            </a:r>
            <a:r>
              <a:rPr lang="zh-CN" altLang="zh-CN" sz="1600" dirty="0"/>
              <a:t>期间，排放量增加将近一倍</a:t>
            </a:r>
            <a:r>
              <a:rPr lang="zh-CN" altLang="zh-CN" sz="1600" dirty="0" smtClean="0"/>
              <a:t>。</a:t>
            </a:r>
            <a:endParaRPr lang="en-US" altLang="zh-CN" sz="1600" dirty="0" smtClean="0"/>
          </a:p>
          <a:p>
            <a:pPr algn="just">
              <a:lnSpc>
                <a:spcPct val="120000"/>
              </a:lnSpc>
            </a:pPr>
            <a:endParaRPr lang="en-US" altLang="zh-CN" sz="1600" dirty="0" smtClean="0"/>
          </a:p>
          <a:p>
            <a:pPr marL="285750" indent="-285750" algn="just">
              <a:lnSpc>
                <a:spcPct val="120000"/>
              </a:lnSpc>
              <a:buFont typeface="Wingdings" panose="05000000000000000000" pitchFamily="2" charset="2"/>
              <a:buChar char="n"/>
            </a:pPr>
            <a:r>
              <a:rPr lang="zh-CN" altLang="zh-CN" sz="1600" dirty="0" smtClean="0"/>
              <a:t>期间</a:t>
            </a:r>
            <a:r>
              <a:rPr lang="zh-CN" altLang="zh-CN" sz="1600" dirty="0"/>
              <a:t>榆林市的空气日报优良率由</a:t>
            </a:r>
            <a:r>
              <a:rPr lang="en-US" altLang="zh-CN" sz="1600" dirty="0"/>
              <a:t>91.50%</a:t>
            </a:r>
            <a:r>
              <a:rPr lang="zh-CN" altLang="zh-CN" sz="1600" dirty="0"/>
              <a:t>降至</a:t>
            </a:r>
            <a:r>
              <a:rPr lang="en-US" altLang="zh-CN" sz="1600" dirty="0"/>
              <a:t>43.70</a:t>
            </a:r>
            <a:r>
              <a:rPr lang="en-US" altLang="zh-CN" sz="1600" dirty="0" smtClean="0"/>
              <a:t>%</a:t>
            </a:r>
            <a:r>
              <a:rPr lang="zh-CN" altLang="en-US" sz="1600" dirty="0" smtClean="0"/>
              <a:t>；</a:t>
            </a:r>
            <a:endParaRPr lang="en-US" altLang="zh-CN" sz="1600" dirty="0" smtClean="0"/>
          </a:p>
          <a:p>
            <a:pPr marL="285750" indent="-285750" algn="just">
              <a:lnSpc>
                <a:spcPct val="120000"/>
              </a:lnSpc>
              <a:buFont typeface="Wingdings" panose="05000000000000000000" pitchFamily="2" charset="2"/>
              <a:buChar char="Ø"/>
            </a:pPr>
            <a:r>
              <a:rPr lang="zh-CN" altLang="zh-CN" sz="1600" dirty="0" smtClean="0"/>
              <a:t>优良</a:t>
            </a:r>
            <a:r>
              <a:rPr lang="zh-CN" altLang="zh-CN" sz="1600" dirty="0"/>
              <a:t>率降低超一倍</a:t>
            </a:r>
            <a:r>
              <a:rPr lang="zh-CN" altLang="zh-CN" sz="1600" dirty="0" smtClean="0"/>
              <a:t>。</a:t>
            </a:r>
            <a:endParaRPr lang="en-US" altLang="zh-CN" sz="2000" b="1" dirty="0" smtClean="0">
              <a:latin typeface="宋体" panose="02010600030101010101" pitchFamily="2" charset="-122"/>
              <a:ea typeface="宋体" panose="02010600030101010101" pitchFamily="2" charset="-122"/>
            </a:endParaRPr>
          </a:p>
        </p:txBody>
      </p:sp>
      <p:pic>
        <p:nvPicPr>
          <p:cNvPr id="10249"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4" y="2989288"/>
            <a:ext cx="3836716" cy="2503300"/>
          </a:xfrm>
          <a:prstGeom prst="rect">
            <a:avLst/>
          </a:prstGeom>
          <a:noFill/>
          <a:extLst>
            <a:ext uri="{909E8E84-426E-40DD-AFC4-6F175D3DCCD1}">
              <a14:hiddenFill xmlns:a14="http://schemas.microsoft.com/office/drawing/2010/main">
                <a:solidFill>
                  <a:srgbClr val="FFFFFF"/>
                </a:solidFill>
              </a14:hiddenFill>
            </a:ext>
          </a:extLst>
        </p:spPr>
      </p:pic>
      <p:pic>
        <p:nvPicPr>
          <p:cNvPr id="10248"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571" y="2989288"/>
            <a:ext cx="3522231" cy="2503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0"/>
          <p:cNvSpPr>
            <a:spLocks noChangeArrowheads="1"/>
          </p:cNvSpPr>
          <p:nvPr/>
        </p:nvSpPr>
        <p:spPr bwMode="auto">
          <a:xfrm>
            <a:off x="0" y="0"/>
            <a:ext cx="9359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3" name="Rectangle 11"/>
          <p:cNvSpPr>
            <a:spLocks noChangeArrowheads="1"/>
          </p:cNvSpPr>
          <p:nvPr/>
        </p:nvSpPr>
        <p:spPr bwMode="auto">
          <a:xfrm>
            <a:off x="0" y="4248150"/>
            <a:ext cx="93599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22" name="图片 21" descr="http://img58.bf35.com/3/20150211/635592412021847711424.jpg"/>
          <p:cNvPicPr/>
          <p:nvPr/>
        </p:nvPicPr>
        <p:blipFill>
          <a:blip r:embed="rId4">
            <a:extLst>
              <a:ext uri="{28A0092B-C50C-407E-A947-70E740481C1C}">
                <a14:useLocalDpi xmlns:a14="http://schemas.microsoft.com/office/drawing/2010/main" val="0"/>
              </a:ext>
            </a:extLst>
          </a:blip>
          <a:srcRect/>
          <a:stretch>
            <a:fillRect/>
          </a:stretch>
        </p:blipFill>
        <p:spPr bwMode="auto">
          <a:xfrm>
            <a:off x="6829357" y="962644"/>
            <a:ext cx="1975455" cy="1818830"/>
          </a:xfrm>
          <a:prstGeom prst="rect">
            <a:avLst/>
          </a:prstGeom>
          <a:noFill/>
          <a:ln>
            <a:noFill/>
          </a:ln>
        </p:spPr>
      </p:pic>
      <p:sp>
        <p:nvSpPr>
          <p:cNvPr id="13" name="文本框 9"/>
          <p:cNvSpPr txBox="1"/>
          <p:nvPr/>
        </p:nvSpPr>
        <p:spPr>
          <a:xfrm>
            <a:off x="1319601" y="216218"/>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rPr>
              <a:t>二、陕西煤化工与雾霾、优良天气的关系</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5"/>
          <p:cNvSpPr txBox="1"/>
          <p:nvPr/>
        </p:nvSpPr>
        <p:spPr>
          <a:xfrm>
            <a:off x="1343513" y="4282869"/>
            <a:ext cx="1367953" cy="523220"/>
          </a:xfrm>
          <a:prstGeom prst="rect">
            <a:avLst/>
          </a:prstGeom>
          <a:noFill/>
        </p:spPr>
        <p:txBody>
          <a:bodyPr wrap="square" rtlCol="0">
            <a:spAutoFit/>
          </a:bodyPr>
          <a:lstStyle/>
          <a:p>
            <a:r>
              <a:rPr lang="en-US" altLang="zh-CN" sz="2800" dirty="0" smtClean="0">
                <a:solidFill>
                  <a:schemeClr val="bg1"/>
                </a:solidFill>
                <a:latin typeface="冬青黑体简体中文 W3" panose="020B0300000000000000" pitchFamily="34" charset="-122"/>
                <a:ea typeface="冬青黑体简体中文 W3" panose="020B0300000000000000" pitchFamily="34" charset="-122"/>
              </a:rPr>
              <a:t>PM 2.5</a:t>
            </a:r>
            <a:endParaRPr lang="zh-CN" altLang="en-US" sz="28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9" name="任意多边形 18"/>
          <p:cNvSpPr/>
          <p:nvPr/>
        </p:nvSpPr>
        <p:spPr>
          <a:xfrm rot="14213073" flipH="1" flipV="1">
            <a:off x="2544518" y="3423826"/>
            <a:ext cx="274934" cy="841402"/>
          </a:xfrm>
          <a:custGeom>
            <a:avLst/>
            <a:gdLst>
              <a:gd name="connsiteX0" fmla="*/ 22361 w 1798749"/>
              <a:gd name="connsiteY0" fmla="*/ 0 h 4959142"/>
              <a:gd name="connsiteX1" fmla="*/ 915953 w 1798749"/>
              <a:gd name="connsiteY1" fmla="*/ 1628808 h 4959142"/>
              <a:gd name="connsiteX2" fmla="*/ 956907 w 1798749"/>
              <a:gd name="connsiteY2" fmla="*/ 1652439 h 4959142"/>
              <a:gd name="connsiteX3" fmla="*/ 1786280 w 1798749"/>
              <a:gd name="connsiteY3" fmla="*/ 3173765 h 4959142"/>
              <a:gd name="connsiteX4" fmla="*/ 1784313 w 1798749"/>
              <a:gd name="connsiteY4" fmla="*/ 3211625 h 4959142"/>
              <a:gd name="connsiteX5" fmla="*/ 1798749 w 1798749"/>
              <a:gd name="connsiteY5" fmla="*/ 3237938 h 4959142"/>
              <a:gd name="connsiteX6" fmla="*/ 1782946 w 1798749"/>
              <a:gd name="connsiteY6" fmla="*/ 3237938 h 4959142"/>
              <a:gd name="connsiteX7" fmla="*/ 1777340 w 1798749"/>
              <a:gd name="connsiteY7" fmla="*/ 3345871 h 4959142"/>
              <a:gd name="connsiteX8" fmla="*/ 167183 w 1798749"/>
              <a:gd name="connsiteY8" fmla="*/ 4951469 h 4959142"/>
              <a:gd name="connsiteX9" fmla="*/ 0 w 1798749"/>
              <a:gd name="connsiteY9" fmla="*/ 4959142 h 4959142"/>
              <a:gd name="connsiteX10" fmla="*/ 16469 w 1798749"/>
              <a:gd name="connsiteY10" fmla="*/ 1372062 h 4959142"/>
              <a:gd name="connsiteX11" fmla="*/ 22361 w 1798749"/>
              <a:gd name="connsiteY11" fmla="*/ 1372386 h 495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8749" h="4959142">
                <a:moveTo>
                  <a:pt x="22361" y="0"/>
                </a:moveTo>
                <a:lnTo>
                  <a:pt x="915953" y="1628808"/>
                </a:lnTo>
                <a:lnTo>
                  <a:pt x="956907" y="1652439"/>
                </a:lnTo>
                <a:cubicBezTo>
                  <a:pt x="1458053" y="1972719"/>
                  <a:pt x="1789213" y="2535035"/>
                  <a:pt x="1786280" y="3173765"/>
                </a:cubicBezTo>
                <a:lnTo>
                  <a:pt x="1784313" y="3211625"/>
                </a:lnTo>
                <a:lnTo>
                  <a:pt x="1798749" y="3237938"/>
                </a:lnTo>
                <a:lnTo>
                  <a:pt x="1782946" y="3237938"/>
                </a:lnTo>
                <a:lnTo>
                  <a:pt x="1777340" y="3345871"/>
                </a:lnTo>
                <a:cubicBezTo>
                  <a:pt x="1692551" y="4195311"/>
                  <a:pt x="1015847" y="4869217"/>
                  <a:pt x="167183" y="4951469"/>
                </a:cubicBezTo>
                <a:lnTo>
                  <a:pt x="0" y="4959142"/>
                </a:lnTo>
                <a:lnTo>
                  <a:pt x="16469" y="1372062"/>
                </a:lnTo>
                <a:lnTo>
                  <a:pt x="22361" y="13723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7386927" flipV="1">
            <a:off x="1366613" y="3511752"/>
            <a:ext cx="272692" cy="737467"/>
          </a:xfrm>
          <a:custGeom>
            <a:avLst/>
            <a:gdLst>
              <a:gd name="connsiteX0" fmla="*/ 22361 w 1798749"/>
              <a:gd name="connsiteY0" fmla="*/ 0 h 4959142"/>
              <a:gd name="connsiteX1" fmla="*/ 915953 w 1798749"/>
              <a:gd name="connsiteY1" fmla="*/ 1628808 h 4959142"/>
              <a:gd name="connsiteX2" fmla="*/ 956907 w 1798749"/>
              <a:gd name="connsiteY2" fmla="*/ 1652439 h 4959142"/>
              <a:gd name="connsiteX3" fmla="*/ 1786280 w 1798749"/>
              <a:gd name="connsiteY3" fmla="*/ 3173765 h 4959142"/>
              <a:gd name="connsiteX4" fmla="*/ 1784313 w 1798749"/>
              <a:gd name="connsiteY4" fmla="*/ 3211625 h 4959142"/>
              <a:gd name="connsiteX5" fmla="*/ 1798749 w 1798749"/>
              <a:gd name="connsiteY5" fmla="*/ 3237938 h 4959142"/>
              <a:gd name="connsiteX6" fmla="*/ 1782946 w 1798749"/>
              <a:gd name="connsiteY6" fmla="*/ 3237938 h 4959142"/>
              <a:gd name="connsiteX7" fmla="*/ 1777340 w 1798749"/>
              <a:gd name="connsiteY7" fmla="*/ 3345871 h 4959142"/>
              <a:gd name="connsiteX8" fmla="*/ 167183 w 1798749"/>
              <a:gd name="connsiteY8" fmla="*/ 4951469 h 4959142"/>
              <a:gd name="connsiteX9" fmla="*/ 0 w 1798749"/>
              <a:gd name="connsiteY9" fmla="*/ 4959142 h 4959142"/>
              <a:gd name="connsiteX10" fmla="*/ 16469 w 1798749"/>
              <a:gd name="connsiteY10" fmla="*/ 1372062 h 4959142"/>
              <a:gd name="connsiteX11" fmla="*/ 22361 w 1798749"/>
              <a:gd name="connsiteY11" fmla="*/ 1372386 h 495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8749" h="4959142">
                <a:moveTo>
                  <a:pt x="22361" y="0"/>
                </a:moveTo>
                <a:lnTo>
                  <a:pt x="915953" y="1628808"/>
                </a:lnTo>
                <a:lnTo>
                  <a:pt x="956907" y="1652439"/>
                </a:lnTo>
                <a:cubicBezTo>
                  <a:pt x="1458053" y="1972719"/>
                  <a:pt x="1789213" y="2535035"/>
                  <a:pt x="1786280" y="3173765"/>
                </a:cubicBezTo>
                <a:lnTo>
                  <a:pt x="1784313" y="3211625"/>
                </a:lnTo>
                <a:lnTo>
                  <a:pt x="1798749" y="3237938"/>
                </a:lnTo>
                <a:lnTo>
                  <a:pt x="1782946" y="3237938"/>
                </a:lnTo>
                <a:lnTo>
                  <a:pt x="1777340" y="3345871"/>
                </a:lnTo>
                <a:cubicBezTo>
                  <a:pt x="1692551" y="4195311"/>
                  <a:pt x="1015847" y="4869217"/>
                  <a:pt x="167183" y="4951469"/>
                </a:cubicBezTo>
                <a:lnTo>
                  <a:pt x="0" y="4959142"/>
                </a:lnTo>
                <a:lnTo>
                  <a:pt x="16469" y="1372062"/>
                </a:lnTo>
                <a:lnTo>
                  <a:pt x="22361" y="13723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319600" y="754830"/>
            <a:ext cx="7437198" cy="387798"/>
          </a:xfrm>
          <a:prstGeom prst="rect">
            <a:avLst/>
          </a:prstGeom>
        </p:spPr>
        <p:txBody>
          <a:bodyPr wrap="square">
            <a:spAutoFit/>
          </a:bodyPr>
          <a:lstStyle/>
          <a:p>
            <a:pPr algn="just">
              <a:lnSpc>
                <a:spcPct val="120000"/>
              </a:lnSpc>
            </a:pPr>
            <a:r>
              <a:rPr lang="zh-CN" altLang="en-US" sz="1600" b="1" dirty="0" smtClean="0">
                <a:latin typeface="宋体" panose="02010600030101010101" pitchFamily="2" charset="-122"/>
                <a:ea typeface="宋体" panose="02010600030101010101" pitchFamily="2" charset="-122"/>
              </a:rPr>
              <a:t>最近半年内西安、咸阳、榆林和西安</a:t>
            </a:r>
            <a:r>
              <a:rPr lang="zh-CN" altLang="en-US" sz="1600" b="1" dirty="0">
                <a:latin typeface="宋体" panose="02010600030101010101" pitchFamily="2" charset="-122"/>
                <a:ea typeface="宋体" panose="02010600030101010101" pitchFamily="2" charset="-122"/>
              </a:rPr>
              <a:t>、</a:t>
            </a:r>
            <a:r>
              <a:rPr lang="zh-CN" altLang="en-US" sz="1600" b="1" dirty="0" smtClean="0">
                <a:latin typeface="宋体" panose="02010600030101010101" pitchFamily="2" charset="-122"/>
                <a:ea typeface="宋体" panose="02010600030101010101" pitchFamily="2" charset="-122"/>
              </a:rPr>
              <a:t>榆林、黄山大气监测数据对比</a:t>
            </a:r>
            <a:endParaRPr lang="en-US" altLang="zh-CN" sz="1600" b="1" dirty="0" smtClean="0">
              <a:latin typeface="宋体" panose="02010600030101010101" pitchFamily="2" charset="-122"/>
              <a:ea typeface="宋体" panose="02010600030101010101" pitchFamily="2" charset="-122"/>
            </a:endParaRPr>
          </a:p>
        </p:txBody>
      </p:sp>
      <p:sp>
        <p:nvSpPr>
          <p:cNvPr id="2" name="Rectangle 10"/>
          <p:cNvSpPr>
            <a:spLocks noChangeArrowheads="1"/>
          </p:cNvSpPr>
          <p:nvPr/>
        </p:nvSpPr>
        <p:spPr bwMode="auto">
          <a:xfrm>
            <a:off x="0" y="0"/>
            <a:ext cx="9359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3" name="Rectangle 11"/>
          <p:cNvSpPr>
            <a:spLocks noChangeArrowheads="1"/>
          </p:cNvSpPr>
          <p:nvPr/>
        </p:nvSpPr>
        <p:spPr bwMode="auto">
          <a:xfrm>
            <a:off x="0" y="4248150"/>
            <a:ext cx="93599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117" y="1142628"/>
            <a:ext cx="4582707" cy="2228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4894264" y="1035937"/>
            <a:ext cx="4420229" cy="2270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9117" y="3306822"/>
            <a:ext cx="4573709" cy="2416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23966" y="3290890"/>
            <a:ext cx="4517512" cy="2289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文本框 9"/>
          <p:cNvSpPr txBox="1"/>
          <p:nvPr/>
        </p:nvSpPr>
        <p:spPr>
          <a:xfrm>
            <a:off x="1319601" y="216218"/>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sym typeface="+mn-ea"/>
              </a:rPr>
              <a:t>二、陕西煤化工与雾霾、优良天气的关系</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Rectangle 11"/>
          <p:cNvSpPr>
            <a:spLocks noChangeArrowheads="1"/>
          </p:cNvSpPr>
          <p:nvPr/>
        </p:nvSpPr>
        <p:spPr bwMode="auto">
          <a:xfrm>
            <a:off x="0" y="4157836"/>
            <a:ext cx="93599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 name="矩形 1"/>
          <p:cNvSpPr/>
          <p:nvPr/>
        </p:nvSpPr>
        <p:spPr>
          <a:xfrm>
            <a:off x="1162515" y="721241"/>
            <a:ext cx="7117835" cy="937260"/>
          </a:xfrm>
          <a:prstGeom prst="rect">
            <a:avLst/>
          </a:prstGeom>
        </p:spPr>
        <p:txBody>
          <a:bodyPr wrap="square">
            <a:spAutoFit/>
          </a:bodyPr>
          <a:lstStyle/>
          <a:p>
            <a:r>
              <a:rPr lang="zh-CN" altLang="en-US" sz="2800" b="1" dirty="0" smtClean="0">
                <a:solidFill>
                  <a:srgbClr val="3E3E3E"/>
                </a:solidFill>
                <a:latin typeface="宋体" panose="02010600030101010101" pitchFamily="2" charset="-122"/>
                <a:ea typeface="宋体" panose="02010600030101010101" pitchFamily="2" charset="-122"/>
              </a:rPr>
              <a:t>烃类物质</a:t>
            </a:r>
            <a:r>
              <a:rPr lang="zh-CN" altLang="en-US" sz="1800" dirty="0" smtClean="0">
                <a:solidFill>
                  <a:srgbClr val="3E3E3E"/>
                </a:solidFill>
                <a:latin typeface="Helvetica Neue"/>
              </a:rPr>
              <a:t>对周边企业污染环境影响最大，</a:t>
            </a:r>
            <a:endParaRPr lang="en-US" altLang="zh-CN" sz="1800" dirty="0" smtClean="0">
              <a:solidFill>
                <a:srgbClr val="3E3E3E"/>
              </a:solidFill>
              <a:latin typeface="Helvetica Neue"/>
            </a:endParaRPr>
          </a:p>
          <a:p>
            <a:pPr>
              <a:lnSpc>
                <a:spcPct val="150000"/>
              </a:lnSpc>
            </a:pPr>
            <a:r>
              <a:rPr lang="zh-CN" altLang="en-US" sz="1800" dirty="0" smtClean="0">
                <a:solidFill>
                  <a:srgbClr val="3E3E3E"/>
                </a:solidFill>
                <a:latin typeface="Helvetica Neue"/>
              </a:rPr>
              <a:t>相</a:t>
            </a:r>
            <a:r>
              <a:rPr lang="zh-CN" altLang="en-US" sz="1800" dirty="0">
                <a:solidFill>
                  <a:srgbClr val="3E3E3E"/>
                </a:solidFill>
                <a:latin typeface="Helvetica Neue"/>
              </a:rPr>
              <a:t>关系数为</a:t>
            </a:r>
            <a:r>
              <a:rPr lang="en-US" altLang="zh-CN" sz="1800" b="1" dirty="0">
                <a:solidFill>
                  <a:srgbClr val="3E3E3E"/>
                </a:solidFill>
                <a:latin typeface="Helvetica Neue"/>
              </a:rPr>
              <a:t>0.582</a:t>
            </a:r>
            <a:r>
              <a:rPr lang="zh-CN" altLang="en-US" sz="1800" dirty="0">
                <a:solidFill>
                  <a:srgbClr val="3E3E3E"/>
                </a:solidFill>
                <a:latin typeface="Helvetica Neue"/>
              </a:rPr>
              <a:t>（</a:t>
            </a:r>
            <a:r>
              <a:rPr lang="en-US" altLang="zh-CN" sz="1800" dirty="0">
                <a:solidFill>
                  <a:srgbClr val="3E3E3E"/>
                </a:solidFill>
                <a:latin typeface="Helvetica Neue"/>
              </a:rPr>
              <a:t>P≤0.01</a:t>
            </a:r>
            <a:r>
              <a:rPr lang="zh-CN" altLang="en-US" sz="1800" dirty="0">
                <a:solidFill>
                  <a:srgbClr val="3E3E3E"/>
                </a:solidFill>
                <a:latin typeface="Helvetica Neue"/>
              </a:rPr>
              <a:t>），是影响园区敏感点的主要污染</a:t>
            </a:r>
            <a:r>
              <a:rPr lang="zh-CN" altLang="en-US" sz="1800" dirty="0" smtClean="0">
                <a:solidFill>
                  <a:srgbClr val="3E3E3E"/>
                </a:solidFill>
                <a:latin typeface="Helvetica Neue"/>
              </a:rPr>
              <a:t>源</a:t>
            </a:r>
            <a:endParaRPr lang="zh-CN" altLang="en-US" sz="1800" dirty="0"/>
          </a:p>
        </p:txBody>
      </p:sp>
      <p:pic>
        <p:nvPicPr>
          <p:cNvPr id="5" name="图片 4"/>
          <p:cNvPicPr>
            <a:picLocks noChangeAspect="1"/>
          </p:cNvPicPr>
          <p:nvPr/>
        </p:nvPicPr>
        <p:blipFill>
          <a:blip r:embed="rId2"/>
          <a:stretch>
            <a:fillRect/>
          </a:stretch>
        </p:blipFill>
        <p:spPr>
          <a:xfrm>
            <a:off x="1162515" y="2344128"/>
            <a:ext cx="7877175" cy="1822038"/>
          </a:xfrm>
          <a:prstGeom prst="rect">
            <a:avLst/>
          </a:prstGeom>
        </p:spPr>
      </p:pic>
      <p:pic>
        <p:nvPicPr>
          <p:cNvPr id="6" name="图片 5"/>
          <p:cNvPicPr>
            <a:picLocks noChangeAspect="1"/>
          </p:cNvPicPr>
          <p:nvPr/>
        </p:nvPicPr>
        <p:blipFill>
          <a:blip r:embed="rId3"/>
          <a:stretch>
            <a:fillRect/>
          </a:stretch>
        </p:blipFill>
        <p:spPr>
          <a:xfrm>
            <a:off x="4387804" y="4272596"/>
            <a:ext cx="1762125" cy="266700"/>
          </a:xfrm>
          <a:prstGeom prst="rect">
            <a:avLst/>
          </a:prstGeom>
        </p:spPr>
      </p:pic>
      <p:pic>
        <p:nvPicPr>
          <p:cNvPr id="7" name="图片 6"/>
          <p:cNvPicPr>
            <a:picLocks noChangeAspect="1"/>
          </p:cNvPicPr>
          <p:nvPr/>
        </p:nvPicPr>
        <p:blipFill>
          <a:blip r:embed="rId4"/>
          <a:stretch>
            <a:fillRect/>
          </a:stretch>
        </p:blipFill>
        <p:spPr>
          <a:xfrm>
            <a:off x="3543764" y="4568168"/>
            <a:ext cx="3114675" cy="1200150"/>
          </a:xfrm>
          <a:prstGeom prst="rect">
            <a:avLst/>
          </a:prstGeom>
        </p:spPr>
      </p:pic>
      <p:sp>
        <p:nvSpPr>
          <p:cNvPr id="11" name="文本框 9"/>
          <p:cNvSpPr txBox="1"/>
          <p:nvPr/>
        </p:nvSpPr>
        <p:spPr>
          <a:xfrm>
            <a:off x="1319601" y="206058"/>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sym typeface="+mn-ea"/>
              </a:rPr>
              <a:t>二、陕西煤化工与雾霾、优良天气的关系</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5"/>
          <p:cNvSpPr txBox="1"/>
          <p:nvPr/>
        </p:nvSpPr>
        <p:spPr>
          <a:xfrm>
            <a:off x="1343513" y="4282869"/>
            <a:ext cx="1367953" cy="523220"/>
          </a:xfrm>
          <a:prstGeom prst="rect">
            <a:avLst/>
          </a:prstGeom>
          <a:noFill/>
        </p:spPr>
        <p:txBody>
          <a:bodyPr wrap="square" rtlCol="0">
            <a:spAutoFit/>
          </a:bodyPr>
          <a:lstStyle/>
          <a:p>
            <a:r>
              <a:rPr lang="en-US" altLang="zh-CN" sz="2800" dirty="0" smtClean="0">
                <a:solidFill>
                  <a:schemeClr val="bg1"/>
                </a:solidFill>
                <a:latin typeface="冬青黑体简体中文 W3" panose="020B0300000000000000" pitchFamily="34" charset="-122"/>
                <a:ea typeface="冬青黑体简体中文 W3" panose="020B0300000000000000" pitchFamily="34" charset="-122"/>
              </a:rPr>
              <a:t>PM 2.5</a:t>
            </a:r>
            <a:endParaRPr lang="zh-CN" altLang="en-US" sz="28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9" name="任意多边形 18"/>
          <p:cNvSpPr/>
          <p:nvPr/>
        </p:nvSpPr>
        <p:spPr>
          <a:xfrm rot="14213073" flipH="1" flipV="1">
            <a:off x="2544518" y="3423826"/>
            <a:ext cx="274934" cy="841402"/>
          </a:xfrm>
          <a:custGeom>
            <a:avLst/>
            <a:gdLst>
              <a:gd name="connsiteX0" fmla="*/ 22361 w 1798749"/>
              <a:gd name="connsiteY0" fmla="*/ 0 h 4959142"/>
              <a:gd name="connsiteX1" fmla="*/ 915953 w 1798749"/>
              <a:gd name="connsiteY1" fmla="*/ 1628808 h 4959142"/>
              <a:gd name="connsiteX2" fmla="*/ 956907 w 1798749"/>
              <a:gd name="connsiteY2" fmla="*/ 1652439 h 4959142"/>
              <a:gd name="connsiteX3" fmla="*/ 1786280 w 1798749"/>
              <a:gd name="connsiteY3" fmla="*/ 3173765 h 4959142"/>
              <a:gd name="connsiteX4" fmla="*/ 1784313 w 1798749"/>
              <a:gd name="connsiteY4" fmla="*/ 3211625 h 4959142"/>
              <a:gd name="connsiteX5" fmla="*/ 1798749 w 1798749"/>
              <a:gd name="connsiteY5" fmla="*/ 3237938 h 4959142"/>
              <a:gd name="connsiteX6" fmla="*/ 1782946 w 1798749"/>
              <a:gd name="connsiteY6" fmla="*/ 3237938 h 4959142"/>
              <a:gd name="connsiteX7" fmla="*/ 1777340 w 1798749"/>
              <a:gd name="connsiteY7" fmla="*/ 3345871 h 4959142"/>
              <a:gd name="connsiteX8" fmla="*/ 167183 w 1798749"/>
              <a:gd name="connsiteY8" fmla="*/ 4951469 h 4959142"/>
              <a:gd name="connsiteX9" fmla="*/ 0 w 1798749"/>
              <a:gd name="connsiteY9" fmla="*/ 4959142 h 4959142"/>
              <a:gd name="connsiteX10" fmla="*/ 16469 w 1798749"/>
              <a:gd name="connsiteY10" fmla="*/ 1372062 h 4959142"/>
              <a:gd name="connsiteX11" fmla="*/ 22361 w 1798749"/>
              <a:gd name="connsiteY11" fmla="*/ 1372386 h 495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8749" h="4959142">
                <a:moveTo>
                  <a:pt x="22361" y="0"/>
                </a:moveTo>
                <a:lnTo>
                  <a:pt x="915953" y="1628808"/>
                </a:lnTo>
                <a:lnTo>
                  <a:pt x="956907" y="1652439"/>
                </a:lnTo>
                <a:cubicBezTo>
                  <a:pt x="1458053" y="1972719"/>
                  <a:pt x="1789213" y="2535035"/>
                  <a:pt x="1786280" y="3173765"/>
                </a:cubicBezTo>
                <a:lnTo>
                  <a:pt x="1784313" y="3211625"/>
                </a:lnTo>
                <a:lnTo>
                  <a:pt x="1798749" y="3237938"/>
                </a:lnTo>
                <a:lnTo>
                  <a:pt x="1782946" y="3237938"/>
                </a:lnTo>
                <a:lnTo>
                  <a:pt x="1777340" y="3345871"/>
                </a:lnTo>
                <a:cubicBezTo>
                  <a:pt x="1692551" y="4195311"/>
                  <a:pt x="1015847" y="4869217"/>
                  <a:pt x="167183" y="4951469"/>
                </a:cubicBezTo>
                <a:lnTo>
                  <a:pt x="0" y="4959142"/>
                </a:lnTo>
                <a:lnTo>
                  <a:pt x="16469" y="1372062"/>
                </a:lnTo>
                <a:lnTo>
                  <a:pt x="22361" y="13723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7386927" flipV="1">
            <a:off x="1366613" y="3511752"/>
            <a:ext cx="272692" cy="737467"/>
          </a:xfrm>
          <a:custGeom>
            <a:avLst/>
            <a:gdLst>
              <a:gd name="connsiteX0" fmla="*/ 22361 w 1798749"/>
              <a:gd name="connsiteY0" fmla="*/ 0 h 4959142"/>
              <a:gd name="connsiteX1" fmla="*/ 915953 w 1798749"/>
              <a:gd name="connsiteY1" fmla="*/ 1628808 h 4959142"/>
              <a:gd name="connsiteX2" fmla="*/ 956907 w 1798749"/>
              <a:gd name="connsiteY2" fmla="*/ 1652439 h 4959142"/>
              <a:gd name="connsiteX3" fmla="*/ 1786280 w 1798749"/>
              <a:gd name="connsiteY3" fmla="*/ 3173765 h 4959142"/>
              <a:gd name="connsiteX4" fmla="*/ 1784313 w 1798749"/>
              <a:gd name="connsiteY4" fmla="*/ 3211625 h 4959142"/>
              <a:gd name="connsiteX5" fmla="*/ 1798749 w 1798749"/>
              <a:gd name="connsiteY5" fmla="*/ 3237938 h 4959142"/>
              <a:gd name="connsiteX6" fmla="*/ 1782946 w 1798749"/>
              <a:gd name="connsiteY6" fmla="*/ 3237938 h 4959142"/>
              <a:gd name="connsiteX7" fmla="*/ 1777340 w 1798749"/>
              <a:gd name="connsiteY7" fmla="*/ 3345871 h 4959142"/>
              <a:gd name="connsiteX8" fmla="*/ 167183 w 1798749"/>
              <a:gd name="connsiteY8" fmla="*/ 4951469 h 4959142"/>
              <a:gd name="connsiteX9" fmla="*/ 0 w 1798749"/>
              <a:gd name="connsiteY9" fmla="*/ 4959142 h 4959142"/>
              <a:gd name="connsiteX10" fmla="*/ 16469 w 1798749"/>
              <a:gd name="connsiteY10" fmla="*/ 1372062 h 4959142"/>
              <a:gd name="connsiteX11" fmla="*/ 22361 w 1798749"/>
              <a:gd name="connsiteY11" fmla="*/ 1372386 h 495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8749" h="4959142">
                <a:moveTo>
                  <a:pt x="22361" y="0"/>
                </a:moveTo>
                <a:lnTo>
                  <a:pt x="915953" y="1628808"/>
                </a:lnTo>
                <a:lnTo>
                  <a:pt x="956907" y="1652439"/>
                </a:lnTo>
                <a:cubicBezTo>
                  <a:pt x="1458053" y="1972719"/>
                  <a:pt x="1789213" y="2535035"/>
                  <a:pt x="1786280" y="3173765"/>
                </a:cubicBezTo>
                <a:lnTo>
                  <a:pt x="1784313" y="3211625"/>
                </a:lnTo>
                <a:lnTo>
                  <a:pt x="1798749" y="3237938"/>
                </a:lnTo>
                <a:lnTo>
                  <a:pt x="1782946" y="3237938"/>
                </a:lnTo>
                <a:lnTo>
                  <a:pt x="1777340" y="3345871"/>
                </a:lnTo>
                <a:cubicBezTo>
                  <a:pt x="1692551" y="4195311"/>
                  <a:pt x="1015847" y="4869217"/>
                  <a:pt x="167183" y="4951469"/>
                </a:cubicBezTo>
                <a:lnTo>
                  <a:pt x="0" y="4959142"/>
                </a:lnTo>
                <a:lnTo>
                  <a:pt x="16469" y="1372062"/>
                </a:lnTo>
                <a:lnTo>
                  <a:pt x="22361" y="13723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319600" y="754830"/>
            <a:ext cx="4152438" cy="1569660"/>
          </a:xfrm>
          <a:prstGeom prst="rect">
            <a:avLst/>
          </a:prstGeom>
        </p:spPr>
        <p:txBody>
          <a:bodyPr wrap="square">
            <a:spAutoFit/>
          </a:bodyPr>
          <a:lstStyle/>
          <a:p>
            <a:pPr marL="285750" indent="-285750" algn="just">
              <a:lnSpc>
                <a:spcPct val="120000"/>
              </a:lnSpc>
              <a:buFont typeface="Wingdings" panose="05000000000000000000" pitchFamily="2" charset="2"/>
              <a:buChar char="p"/>
            </a:pPr>
            <a:r>
              <a:rPr lang="zh-CN" altLang="en-US" sz="1600" dirty="0" smtClean="0"/>
              <a:t>未完全实现清洁生产；</a:t>
            </a:r>
            <a:endParaRPr lang="en-US" altLang="zh-CN" sz="1600" dirty="0" smtClean="0"/>
          </a:p>
          <a:p>
            <a:pPr marL="285750" indent="-285750" algn="just">
              <a:lnSpc>
                <a:spcPct val="120000"/>
              </a:lnSpc>
              <a:buFont typeface="Wingdings" panose="05000000000000000000" pitchFamily="2" charset="2"/>
              <a:buChar char="p"/>
            </a:pPr>
            <a:r>
              <a:rPr lang="zh-CN" altLang="zh-CN" sz="1600" dirty="0" smtClean="0"/>
              <a:t>煤化</a:t>
            </a:r>
            <a:r>
              <a:rPr lang="zh-CN" altLang="zh-CN" sz="1600" dirty="0"/>
              <a:t>工在除尘、脱硫脱销工艺的应用上已经具有一定的</a:t>
            </a:r>
            <a:r>
              <a:rPr lang="zh-CN" altLang="zh-CN" sz="1600" dirty="0" smtClean="0"/>
              <a:t>普及性</a:t>
            </a:r>
            <a:r>
              <a:rPr lang="zh-CN" altLang="en-US" sz="1600" dirty="0" smtClean="0"/>
              <a:t>；</a:t>
            </a:r>
            <a:endParaRPr lang="en-US" altLang="zh-CN" sz="1600" dirty="0" smtClean="0"/>
          </a:p>
          <a:p>
            <a:pPr marL="285750" indent="-285750" algn="just">
              <a:lnSpc>
                <a:spcPct val="120000"/>
              </a:lnSpc>
              <a:buFont typeface="Wingdings" panose="05000000000000000000" pitchFamily="2" charset="2"/>
              <a:buChar char="p"/>
            </a:pPr>
            <a:r>
              <a:rPr lang="zh-CN" altLang="zh-CN" sz="1600" dirty="0" smtClean="0"/>
              <a:t>由于</a:t>
            </a:r>
            <a:r>
              <a:rPr lang="zh-CN" altLang="zh-CN" sz="1600" dirty="0"/>
              <a:t>我国对</a:t>
            </a:r>
            <a:r>
              <a:rPr lang="en-US" altLang="zh-CN" sz="1600" dirty="0"/>
              <a:t>VOCs</a:t>
            </a:r>
            <a:r>
              <a:rPr lang="zh-CN" altLang="zh-CN" sz="1600" dirty="0"/>
              <a:t>的研究起步比较晚，煤化工对</a:t>
            </a:r>
            <a:r>
              <a:rPr lang="en-US" altLang="zh-CN" sz="1600" dirty="0"/>
              <a:t>VOCs</a:t>
            </a:r>
            <a:r>
              <a:rPr lang="zh-CN" altLang="zh-CN" sz="1600" dirty="0"/>
              <a:t>的治理几乎处于零的状态。</a:t>
            </a:r>
            <a:endParaRPr lang="en-US" altLang="zh-CN" sz="1600" b="1" dirty="0" smtClean="0">
              <a:latin typeface="宋体" panose="02010600030101010101" pitchFamily="2" charset="-122"/>
              <a:ea typeface="宋体" panose="02010600030101010101" pitchFamily="2" charset="-122"/>
            </a:endParaRPr>
          </a:p>
        </p:txBody>
      </p:sp>
      <p:sp>
        <p:nvSpPr>
          <p:cNvPr id="2" name="Rectangle 10"/>
          <p:cNvSpPr>
            <a:spLocks noChangeArrowheads="1"/>
          </p:cNvSpPr>
          <p:nvPr/>
        </p:nvSpPr>
        <p:spPr bwMode="auto">
          <a:xfrm>
            <a:off x="0" y="0"/>
            <a:ext cx="9359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3" name="Rectangle 11"/>
          <p:cNvSpPr>
            <a:spLocks noChangeArrowheads="1"/>
          </p:cNvSpPr>
          <p:nvPr/>
        </p:nvSpPr>
        <p:spPr bwMode="auto">
          <a:xfrm>
            <a:off x="0" y="4248150"/>
            <a:ext cx="93599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0580" y="746334"/>
            <a:ext cx="3295650" cy="49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5020" y="2324490"/>
            <a:ext cx="3907018" cy="3012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文本框 9"/>
          <p:cNvSpPr txBox="1"/>
          <p:nvPr/>
        </p:nvSpPr>
        <p:spPr>
          <a:xfrm>
            <a:off x="1319601" y="216218"/>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sym typeface="+mn-ea"/>
              </a:rPr>
              <a:t>二、陕西煤化工与雾霾、优良天气的关系</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descr="http://www.yl.gov.cn/userfiles/image/20170417091219.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671371" y="3797797"/>
            <a:ext cx="2614317" cy="1944215"/>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39"/>
          <p:cNvSpPr/>
          <p:nvPr/>
        </p:nvSpPr>
        <p:spPr>
          <a:xfrm>
            <a:off x="1223963" y="666750"/>
            <a:ext cx="7823200" cy="53975"/>
          </a:xfrm>
          <a:prstGeom prst="rect">
            <a:avLst/>
          </a:prstGeom>
          <a:blipFill>
            <a:blip r:embed="rId2"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3"/>
          <p:cNvSpPr txBox="1"/>
          <p:nvPr/>
        </p:nvSpPr>
        <p:spPr>
          <a:xfrm>
            <a:off x="1151558" y="701452"/>
            <a:ext cx="6480720" cy="5242974"/>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indent="0" algn="just" eaLnBrk="1" hangingPunct="1">
              <a:lnSpc>
                <a:spcPct val="150000"/>
              </a:lnSpc>
              <a:spcBef>
                <a:spcPct val="0"/>
              </a:spcBef>
              <a:spcAft>
                <a:spcPts val="0"/>
              </a:spcAft>
              <a:buNone/>
            </a:pPr>
            <a:r>
              <a:rPr lang="zh-CN" altLang="zh-CN" sz="1800" b="1" dirty="0"/>
              <a:t>《陕西省</a:t>
            </a:r>
            <a:r>
              <a:rPr lang="en-US" altLang="zh-CN" sz="1800" b="1" dirty="0"/>
              <a:t>2018</a:t>
            </a:r>
            <a:r>
              <a:rPr lang="zh-CN" altLang="zh-CN" sz="1800" b="1" dirty="0"/>
              <a:t>年国民经济和社会发展计划报告</a:t>
            </a:r>
            <a:r>
              <a:rPr lang="zh-CN" altLang="zh-CN" sz="1800" b="1" dirty="0" smtClean="0"/>
              <a:t>》</a:t>
            </a:r>
            <a:endParaRPr lang="en-US" altLang="zh-CN" sz="1800" b="1" dirty="0" smtClean="0"/>
          </a:p>
          <a:p>
            <a:pPr marL="0" indent="0" algn="just" eaLnBrk="1" hangingPunct="1">
              <a:lnSpc>
                <a:spcPct val="150000"/>
              </a:lnSpc>
              <a:spcBef>
                <a:spcPct val="0"/>
              </a:spcBef>
              <a:buNone/>
            </a:pPr>
            <a:r>
              <a:rPr lang="en-US" altLang="zh-CN" sz="1600" dirty="0" smtClean="0"/>
              <a:t>2018</a:t>
            </a:r>
            <a:r>
              <a:rPr lang="zh-CN" altLang="zh-CN" sz="1600" dirty="0"/>
              <a:t>年陕西省有</a:t>
            </a:r>
            <a:r>
              <a:rPr lang="en-US" altLang="zh-CN" sz="1600" b="1" dirty="0">
                <a:solidFill>
                  <a:srgbClr val="FF0000"/>
                </a:solidFill>
              </a:rPr>
              <a:t>10</a:t>
            </a:r>
            <a:r>
              <a:rPr lang="zh-CN" altLang="zh-CN" sz="1600" b="1" dirty="0">
                <a:solidFill>
                  <a:srgbClr val="FF0000"/>
                </a:solidFill>
              </a:rPr>
              <a:t>多个大型能源化工项目</a:t>
            </a:r>
            <a:r>
              <a:rPr lang="zh-CN" altLang="zh-CN" sz="1600" dirty="0"/>
              <a:t>在建，同时年内还将</a:t>
            </a:r>
            <a:r>
              <a:rPr lang="zh-CN" altLang="zh-CN" sz="1600" b="1" dirty="0">
                <a:solidFill>
                  <a:srgbClr val="FF0000"/>
                </a:solidFill>
              </a:rPr>
              <a:t>新开工</a:t>
            </a:r>
            <a:r>
              <a:rPr lang="en-US" altLang="zh-CN" sz="1600" b="1" dirty="0">
                <a:solidFill>
                  <a:srgbClr val="FF0000"/>
                </a:solidFill>
              </a:rPr>
              <a:t>10</a:t>
            </a:r>
            <a:r>
              <a:rPr lang="zh-CN" altLang="zh-CN" sz="1600" b="1" dirty="0">
                <a:solidFill>
                  <a:srgbClr val="FF0000"/>
                </a:solidFill>
              </a:rPr>
              <a:t>个煤化工项目</a:t>
            </a:r>
            <a:r>
              <a:rPr lang="zh-CN" altLang="zh-CN" sz="1600" dirty="0"/>
              <a:t>，总投资</a:t>
            </a:r>
            <a:r>
              <a:rPr lang="en-US" altLang="zh-CN" sz="1600" b="1" dirty="0">
                <a:solidFill>
                  <a:srgbClr val="FF0000"/>
                </a:solidFill>
              </a:rPr>
              <a:t>1385</a:t>
            </a:r>
            <a:r>
              <a:rPr lang="zh-CN" altLang="zh-CN" sz="1600" b="1" dirty="0">
                <a:solidFill>
                  <a:srgbClr val="FF0000"/>
                </a:solidFill>
              </a:rPr>
              <a:t>亿</a:t>
            </a:r>
            <a:r>
              <a:rPr lang="zh-CN" altLang="zh-CN" sz="1600" dirty="0"/>
              <a:t>元，大多为现代煤化工</a:t>
            </a:r>
            <a:r>
              <a:rPr lang="zh-CN" altLang="zh-CN" sz="1600" dirty="0" smtClean="0"/>
              <a:t>项目</a:t>
            </a:r>
            <a:endParaRPr lang="en-US" altLang="zh-CN" sz="1600" dirty="0" smtClean="0"/>
          </a:p>
          <a:p>
            <a:pPr marL="0" indent="0" algn="just" eaLnBrk="1" hangingPunct="1">
              <a:spcBef>
                <a:spcPct val="0"/>
              </a:spcBef>
              <a:buNone/>
            </a:pPr>
            <a:endParaRPr lang="en-US" altLang="zh-CN" sz="1800" dirty="0" smtClean="0"/>
          </a:p>
          <a:p>
            <a:pPr algn="just" eaLnBrk="1" hangingPunct="1">
              <a:lnSpc>
                <a:spcPct val="114000"/>
              </a:lnSpc>
              <a:spcBef>
                <a:spcPct val="0"/>
              </a:spcBef>
              <a:buFont typeface="Wingdings" panose="05000000000000000000" pitchFamily="2" charset="2"/>
              <a:buChar char="p"/>
            </a:pPr>
            <a:r>
              <a:rPr lang="zh-CN" altLang="en-US" sz="1600" b="1" dirty="0" smtClean="0">
                <a:latin typeface="宋体" panose="02010600030101010101" pitchFamily="2" charset="-122"/>
                <a:ea typeface="宋体" panose="02010600030101010101" pitchFamily="2" charset="-122"/>
              </a:rPr>
              <a:t>中煤</a:t>
            </a:r>
            <a:r>
              <a:rPr lang="zh-CN" altLang="en-US" sz="1600" b="1" dirty="0">
                <a:latin typeface="宋体" panose="02010600030101010101" pitchFamily="2" charset="-122"/>
                <a:ea typeface="宋体" panose="02010600030101010101" pitchFamily="2" charset="-122"/>
              </a:rPr>
              <a:t>榆林煤炭深加工</a:t>
            </a:r>
            <a:r>
              <a:rPr lang="zh-CN" altLang="en-US" sz="1600" b="1" dirty="0" smtClean="0">
                <a:latin typeface="宋体" panose="02010600030101010101" pitchFamily="2" charset="-122"/>
                <a:ea typeface="宋体" panose="02010600030101010101" pitchFamily="2" charset="-122"/>
              </a:rPr>
              <a:t>基地</a:t>
            </a:r>
            <a:endParaRPr lang="en-US" altLang="zh-CN" sz="1600" b="1" dirty="0" smtClean="0">
              <a:latin typeface="宋体" panose="02010600030101010101" pitchFamily="2" charset="-122"/>
              <a:ea typeface="宋体" panose="02010600030101010101" pitchFamily="2" charset="-122"/>
            </a:endParaRPr>
          </a:p>
          <a:p>
            <a:pPr marL="0" indent="0" algn="just" eaLnBrk="1" hangingPunct="1">
              <a:lnSpc>
                <a:spcPct val="114000"/>
              </a:lnSpc>
              <a:spcBef>
                <a:spcPct val="0"/>
              </a:spcBef>
              <a:buNone/>
            </a:pPr>
            <a:r>
              <a:rPr lang="zh-CN" altLang="en-US" sz="1600" dirty="0" smtClean="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年产</a:t>
            </a:r>
            <a:r>
              <a:rPr lang="en-US" altLang="zh-CN" sz="1600" dirty="0">
                <a:latin typeface="宋体" panose="02010600030101010101" pitchFamily="2" charset="-122"/>
                <a:ea typeface="宋体" panose="02010600030101010101" pitchFamily="2" charset="-122"/>
              </a:rPr>
              <a:t>180</a:t>
            </a:r>
            <a:r>
              <a:rPr lang="zh-CN" altLang="en-US" sz="1600" dirty="0">
                <a:latin typeface="宋体" panose="02010600030101010101" pitchFamily="2" charset="-122"/>
                <a:ea typeface="宋体" panose="02010600030101010101" pitchFamily="2" charset="-122"/>
              </a:rPr>
              <a:t>万吨甲醇、</a:t>
            </a:r>
            <a:r>
              <a:rPr lang="en-US" altLang="zh-CN" sz="1600" dirty="0">
                <a:latin typeface="宋体" panose="02010600030101010101" pitchFamily="2" charset="-122"/>
                <a:ea typeface="宋体" panose="02010600030101010101" pitchFamily="2" charset="-122"/>
              </a:rPr>
              <a:t>30</a:t>
            </a:r>
            <a:r>
              <a:rPr lang="zh-CN" altLang="en-US" sz="1600" dirty="0">
                <a:latin typeface="宋体" panose="02010600030101010101" pitchFamily="2" charset="-122"/>
                <a:ea typeface="宋体" panose="02010600030101010101" pitchFamily="2" charset="-122"/>
              </a:rPr>
              <a:t>万吨聚乙烯、</a:t>
            </a:r>
            <a:r>
              <a:rPr lang="en-US" altLang="zh-CN" sz="1600" dirty="0">
                <a:latin typeface="宋体" panose="02010600030101010101" pitchFamily="2" charset="-122"/>
                <a:ea typeface="宋体" panose="02010600030101010101" pitchFamily="2" charset="-122"/>
              </a:rPr>
              <a:t>45</a:t>
            </a:r>
            <a:r>
              <a:rPr lang="zh-CN" altLang="en-US" sz="1600" dirty="0">
                <a:latin typeface="宋体" panose="02010600030101010101" pitchFamily="2" charset="-122"/>
                <a:ea typeface="宋体" panose="02010600030101010101" pitchFamily="2" charset="-122"/>
              </a:rPr>
              <a:t>万吨聚丙烯</a:t>
            </a:r>
            <a:r>
              <a:rPr lang="zh-CN" altLang="en-US" sz="1600" dirty="0" smtClean="0">
                <a:latin typeface="宋体" panose="02010600030101010101" pitchFamily="2" charset="-122"/>
                <a:ea typeface="宋体" panose="02010600030101010101" pitchFamily="2" charset="-122"/>
              </a:rPr>
              <a:t>）</a:t>
            </a:r>
            <a:endParaRPr lang="en-US" altLang="zh-CN" sz="1600" dirty="0" smtClean="0">
              <a:latin typeface="宋体" panose="02010600030101010101" pitchFamily="2" charset="-122"/>
              <a:ea typeface="宋体" panose="02010600030101010101" pitchFamily="2" charset="-122"/>
            </a:endParaRPr>
          </a:p>
          <a:p>
            <a:pPr algn="just" eaLnBrk="1" hangingPunct="1">
              <a:lnSpc>
                <a:spcPct val="114000"/>
              </a:lnSpc>
              <a:spcBef>
                <a:spcPct val="0"/>
              </a:spcBef>
              <a:buFont typeface="Wingdings" panose="05000000000000000000" pitchFamily="2" charset="2"/>
              <a:buChar char="p"/>
            </a:pPr>
            <a:r>
              <a:rPr lang="zh-CN" altLang="en-US" sz="1600" b="1" dirty="0" smtClean="0">
                <a:latin typeface="宋体" panose="02010600030101010101" pitchFamily="2" charset="-122"/>
                <a:ea typeface="宋体" panose="02010600030101010101" pitchFamily="2" charset="-122"/>
              </a:rPr>
              <a:t>陕</a:t>
            </a:r>
            <a:r>
              <a:rPr lang="zh-CN" altLang="en-US" sz="1600" b="1" dirty="0">
                <a:latin typeface="宋体" panose="02010600030101010101" pitchFamily="2" charset="-122"/>
                <a:ea typeface="宋体" panose="02010600030101010101" pitchFamily="2" charset="-122"/>
              </a:rPr>
              <a:t>煤榆神煤炭分质高效转化</a:t>
            </a:r>
            <a:r>
              <a:rPr lang="zh-CN" altLang="en-US" sz="1600" b="1" dirty="0" smtClean="0">
                <a:latin typeface="宋体" panose="02010600030101010101" pitchFamily="2" charset="-122"/>
                <a:ea typeface="宋体" panose="02010600030101010101" pitchFamily="2" charset="-122"/>
              </a:rPr>
              <a:t>项目</a:t>
            </a:r>
            <a:endParaRPr lang="en-US" altLang="zh-CN" sz="1600" b="1" dirty="0" smtClean="0">
              <a:latin typeface="宋体" panose="02010600030101010101" pitchFamily="2" charset="-122"/>
              <a:ea typeface="宋体" panose="02010600030101010101" pitchFamily="2" charset="-122"/>
            </a:endParaRPr>
          </a:p>
          <a:p>
            <a:pPr marL="0" indent="0" algn="just" eaLnBrk="1" hangingPunct="1">
              <a:lnSpc>
                <a:spcPct val="114000"/>
              </a:lnSpc>
              <a:spcBef>
                <a:spcPct val="0"/>
              </a:spcBef>
              <a:buNone/>
            </a:pPr>
            <a:r>
              <a:rPr lang="zh-CN" altLang="en-US" sz="1600" dirty="0" smtClean="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一期，年产</a:t>
            </a:r>
            <a:r>
              <a:rPr lang="en-US" altLang="zh-CN" sz="1600" dirty="0">
                <a:latin typeface="宋体" panose="02010600030101010101" pitchFamily="2" charset="-122"/>
                <a:ea typeface="宋体" panose="02010600030101010101" pitchFamily="2" charset="-122"/>
              </a:rPr>
              <a:t>180</a:t>
            </a:r>
            <a:r>
              <a:rPr lang="zh-CN" altLang="en-US" sz="1600" dirty="0">
                <a:latin typeface="宋体" panose="02010600030101010101" pitchFamily="2" charset="-122"/>
                <a:ea typeface="宋体" panose="02010600030101010101" pitchFamily="2" charset="-122"/>
              </a:rPr>
              <a:t>万吨乙二醇</a:t>
            </a:r>
            <a:r>
              <a:rPr lang="zh-CN" altLang="en-US" sz="1600" dirty="0" smtClean="0">
                <a:latin typeface="宋体" panose="02010600030101010101" pitchFamily="2" charset="-122"/>
                <a:ea typeface="宋体" panose="02010600030101010101" pitchFamily="2" charset="-122"/>
              </a:rPr>
              <a:t>）</a:t>
            </a:r>
            <a:endParaRPr lang="en-US" altLang="zh-CN" sz="1600" dirty="0" smtClean="0">
              <a:latin typeface="宋体" panose="02010600030101010101" pitchFamily="2" charset="-122"/>
              <a:ea typeface="宋体" panose="02010600030101010101" pitchFamily="2" charset="-122"/>
            </a:endParaRPr>
          </a:p>
          <a:p>
            <a:pPr algn="just" eaLnBrk="1" hangingPunct="1">
              <a:lnSpc>
                <a:spcPct val="114000"/>
              </a:lnSpc>
              <a:spcBef>
                <a:spcPct val="0"/>
              </a:spcBef>
              <a:buFont typeface="Wingdings" panose="05000000000000000000" pitchFamily="2" charset="2"/>
              <a:buChar char="p"/>
            </a:pPr>
            <a:r>
              <a:rPr lang="zh-CN" altLang="en-US" sz="1600" b="1" dirty="0" smtClean="0">
                <a:latin typeface="宋体" panose="02010600030101010101" pitchFamily="2" charset="-122"/>
                <a:ea typeface="宋体" panose="02010600030101010101" pitchFamily="2" charset="-122"/>
              </a:rPr>
              <a:t>陕西</a:t>
            </a:r>
            <a:r>
              <a:rPr lang="zh-CN" altLang="en-US" sz="1600" b="1" dirty="0">
                <a:latin typeface="宋体" panose="02010600030101010101" pitchFamily="2" charset="-122"/>
                <a:ea typeface="宋体" panose="02010600030101010101" pitchFamily="2" charset="-122"/>
              </a:rPr>
              <a:t>未来能源煤间接液化（一期）后续</a:t>
            </a:r>
            <a:r>
              <a:rPr lang="zh-CN" altLang="en-US" sz="1600" b="1" dirty="0" smtClean="0">
                <a:latin typeface="宋体" panose="02010600030101010101" pitchFamily="2" charset="-122"/>
                <a:ea typeface="宋体" panose="02010600030101010101" pitchFamily="2" charset="-122"/>
              </a:rPr>
              <a:t>项目</a:t>
            </a:r>
            <a:endParaRPr lang="en-US" altLang="zh-CN" sz="1600" b="1" dirty="0" smtClean="0">
              <a:latin typeface="宋体" panose="02010600030101010101" pitchFamily="2" charset="-122"/>
              <a:ea typeface="宋体" panose="02010600030101010101" pitchFamily="2" charset="-122"/>
            </a:endParaRPr>
          </a:p>
          <a:p>
            <a:pPr marL="0" indent="0" algn="just" eaLnBrk="1" hangingPunct="1">
              <a:lnSpc>
                <a:spcPct val="114000"/>
              </a:lnSpc>
              <a:spcBef>
                <a:spcPct val="0"/>
              </a:spcBef>
              <a:buNone/>
            </a:pPr>
            <a:r>
              <a:rPr lang="en-US" altLang="zh-CN" sz="1600" dirty="0" smtClean="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年产</a:t>
            </a:r>
            <a:r>
              <a:rPr lang="en-US" altLang="zh-CN" sz="1600" dirty="0">
                <a:latin typeface="宋体" panose="02010600030101010101" pitchFamily="2" charset="-122"/>
                <a:ea typeface="宋体" panose="02010600030101010101" pitchFamily="2" charset="-122"/>
              </a:rPr>
              <a:t>417</a:t>
            </a:r>
            <a:r>
              <a:rPr lang="zh-CN" altLang="en-US" sz="1600" dirty="0">
                <a:latin typeface="宋体" panose="02010600030101010101" pitchFamily="2" charset="-122"/>
                <a:ea typeface="宋体" panose="02010600030101010101" pitchFamily="2" charset="-122"/>
              </a:rPr>
              <a:t>万吨优质油品及化学品、</a:t>
            </a:r>
            <a:r>
              <a:rPr lang="en-US" altLang="zh-CN" sz="1600" dirty="0">
                <a:latin typeface="宋体" panose="02010600030101010101" pitchFamily="2" charset="-122"/>
                <a:ea typeface="宋体" panose="02010600030101010101" pitchFamily="2" charset="-122"/>
              </a:rPr>
              <a:t>200</a:t>
            </a:r>
            <a:r>
              <a:rPr lang="zh-CN" altLang="en-US" sz="1600" dirty="0">
                <a:latin typeface="宋体" panose="02010600030101010101" pitchFamily="2" charset="-122"/>
                <a:ea typeface="宋体" panose="02010600030101010101" pitchFamily="2" charset="-122"/>
              </a:rPr>
              <a:t>万吨高温费托合成及</a:t>
            </a:r>
            <a:r>
              <a:rPr lang="en-US" altLang="zh-CN" sz="1600" dirty="0">
                <a:latin typeface="宋体" panose="02010600030101010101" pitchFamily="2" charset="-122"/>
                <a:ea typeface="宋体" panose="02010600030101010101" pitchFamily="2" charset="-122"/>
              </a:rPr>
              <a:t>200</a:t>
            </a:r>
            <a:r>
              <a:rPr lang="zh-CN" altLang="en-US" sz="1600" dirty="0">
                <a:latin typeface="宋体" panose="02010600030101010101" pitchFamily="2" charset="-122"/>
                <a:ea typeface="宋体" panose="02010600030101010101" pitchFamily="2" charset="-122"/>
              </a:rPr>
              <a:t>万吨低温费托合成示范装置</a:t>
            </a:r>
            <a:r>
              <a:rPr lang="en-US" altLang="zh-CN" sz="1600" dirty="0" smtClean="0">
                <a:latin typeface="宋体" panose="02010600030101010101" pitchFamily="2" charset="-122"/>
                <a:ea typeface="宋体" panose="02010600030101010101" pitchFamily="2" charset="-122"/>
              </a:rPr>
              <a:t>)</a:t>
            </a:r>
            <a:endParaRPr lang="en-US" altLang="zh-CN" sz="1600" dirty="0" smtClean="0">
              <a:latin typeface="宋体" panose="02010600030101010101" pitchFamily="2" charset="-122"/>
              <a:ea typeface="宋体" panose="02010600030101010101" pitchFamily="2" charset="-122"/>
            </a:endParaRPr>
          </a:p>
          <a:p>
            <a:pPr algn="just" eaLnBrk="1" hangingPunct="1">
              <a:lnSpc>
                <a:spcPct val="114000"/>
              </a:lnSpc>
              <a:spcBef>
                <a:spcPct val="0"/>
              </a:spcBef>
              <a:buFont typeface="Wingdings" panose="05000000000000000000" pitchFamily="2" charset="2"/>
              <a:buChar char="p"/>
            </a:pPr>
            <a:r>
              <a:rPr lang="zh-CN" altLang="en-US" sz="1600" b="1" dirty="0" smtClean="0">
                <a:latin typeface="宋体" panose="02010600030101010101" pitchFamily="2" charset="-122"/>
                <a:ea typeface="宋体" panose="02010600030101010101" pitchFamily="2" charset="-122"/>
              </a:rPr>
              <a:t>延长</a:t>
            </a:r>
            <a:r>
              <a:rPr lang="zh-CN" altLang="en-US" sz="1600" b="1" dirty="0">
                <a:latin typeface="宋体" panose="02010600030101010101" pitchFamily="2" charset="-122"/>
                <a:ea typeface="宋体" panose="02010600030101010101" pitchFamily="2" charset="-122"/>
              </a:rPr>
              <a:t>西湾榆神煤炭清洁综合利用</a:t>
            </a:r>
            <a:r>
              <a:rPr lang="zh-CN" altLang="en-US" sz="1600" b="1" dirty="0" smtClean="0">
                <a:latin typeface="宋体" panose="02010600030101010101" pitchFamily="2" charset="-122"/>
                <a:ea typeface="宋体" panose="02010600030101010101" pitchFamily="2" charset="-122"/>
              </a:rPr>
              <a:t>项目（</a:t>
            </a:r>
            <a:r>
              <a:rPr lang="zh-CN" altLang="en-US" sz="1600" b="1" dirty="0">
                <a:latin typeface="宋体" panose="02010600030101010101" pitchFamily="2" charset="-122"/>
                <a:ea typeface="宋体" panose="02010600030101010101" pitchFamily="2" charset="-122"/>
              </a:rPr>
              <a:t>一期</a:t>
            </a:r>
            <a:r>
              <a:rPr lang="zh-CN" altLang="en-US" sz="1600" b="1" dirty="0" smtClean="0">
                <a:latin typeface="宋体" panose="02010600030101010101" pitchFamily="2" charset="-122"/>
                <a:ea typeface="宋体" panose="02010600030101010101" pitchFamily="2" charset="-122"/>
              </a:rPr>
              <a:t>）</a:t>
            </a:r>
            <a:endParaRPr lang="en-US" altLang="zh-CN" sz="1600" b="1" dirty="0" smtClean="0">
              <a:latin typeface="宋体" panose="02010600030101010101" pitchFamily="2" charset="-122"/>
              <a:ea typeface="宋体" panose="02010600030101010101" pitchFamily="2" charset="-122"/>
            </a:endParaRPr>
          </a:p>
          <a:p>
            <a:pPr marL="0" indent="0" algn="just" eaLnBrk="1" hangingPunct="1">
              <a:lnSpc>
                <a:spcPct val="114000"/>
              </a:lnSpc>
              <a:spcBef>
                <a:spcPct val="0"/>
              </a:spcBef>
              <a:buNone/>
            </a:pPr>
            <a:r>
              <a:rPr lang="en-US" altLang="zh-CN" sz="1600" dirty="0" smtClean="0">
                <a:latin typeface="宋体" panose="02010600030101010101" pitchFamily="2" charset="-122"/>
                <a:ea typeface="宋体" panose="02010600030101010101" pitchFamily="2" charset="-122"/>
              </a:rPr>
              <a:t>2</a:t>
            </a:r>
            <a:r>
              <a:rPr lang="zh-CN" altLang="en-US" sz="1600" dirty="0" smtClean="0">
                <a:latin typeface="宋体" panose="02010600030101010101" pitchFamily="2" charset="-122"/>
                <a:ea typeface="宋体" panose="02010600030101010101" pitchFamily="2" charset="-122"/>
              </a:rPr>
              <a:t>套（</a:t>
            </a:r>
            <a:r>
              <a:rPr lang="en-US" altLang="zh-CN" sz="1600" dirty="0" smtClean="0">
                <a:latin typeface="宋体" panose="02010600030101010101" pitchFamily="2" charset="-122"/>
                <a:ea typeface="宋体" panose="02010600030101010101" pitchFamily="2" charset="-122"/>
              </a:rPr>
              <a:t>CCSI</a:t>
            </a:r>
            <a:r>
              <a:rPr lang="zh-CN" altLang="en-US" sz="1600" dirty="0" smtClean="0">
                <a:latin typeface="宋体" panose="02010600030101010101" pitchFamily="2" charset="-122"/>
                <a:ea typeface="宋体" panose="02010600030101010101" pitchFamily="2" charset="-122"/>
              </a:rPr>
              <a:t>及发电、甲醇装置）</a:t>
            </a:r>
            <a:endParaRPr lang="en-US" altLang="zh-CN" sz="1600" dirty="0" smtClean="0">
              <a:latin typeface="宋体" panose="02010600030101010101" pitchFamily="2" charset="-122"/>
              <a:ea typeface="宋体" panose="02010600030101010101" pitchFamily="2" charset="-122"/>
            </a:endParaRPr>
          </a:p>
          <a:p>
            <a:pPr algn="just" eaLnBrk="1" hangingPunct="1">
              <a:lnSpc>
                <a:spcPct val="114000"/>
              </a:lnSpc>
              <a:spcBef>
                <a:spcPct val="0"/>
              </a:spcBef>
              <a:buFont typeface="Wingdings" panose="05000000000000000000" pitchFamily="2" charset="2"/>
              <a:buChar char="p"/>
            </a:pPr>
            <a:r>
              <a:rPr lang="zh-CN" altLang="en-US" sz="1600" b="1" dirty="0" smtClean="0">
                <a:latin typeface="宋体" panose="02010600030101010101" pitchFamily="2" charset="-122"/>
                <a:ea typeface="宋体" panose="02010600030101010101" pitchFamily="2" charset="-122"/>
              </a:rPr>
              <a:t>延安</a:t>
            </a:r>
            <a:r>
              <a:rPr lang="zh-CN" altLang="en-US" sz="1600" b="1" dirty="0">
                <a:latin typeface="宋体" panose="02010600030101010101" pitchFamily="2" charset="-122"/>
                <a:ea typeface="宋体" panose="02010600030101010101" pitchFamily="2" charset="-122"/>
              </a:rPr>
              <a:t>每年</a:t>
            </a:r>
            <a:r>
              <a:rPr lang="en-US" altLang="zh-CN" sz="1600" b="1" dirty="0">
                <a:latin typeface="宋体" panose="02010600030101010101" pitchFamily="2" charset="-122"/>
                <a:ea typeface="宋体" panose="02010600030101010101" pitchFamily="2" charset="-122"/>
              </a:rPr>
              <a:t>500</a:t>
            </a:r>
            <a:r>
              <a:rPr lang="zh-CN" altLang="en-US" sz="1600" b="1" dirty="0">
                <a:latin typeface="宋体" panose="02010600030101010101" pitchFamily="2" charset="-122"/>
                <a:ea typeface="宋体" panose="02010600030101010101" pitchFamily="2" charset="-122"/>
              </a:rPr>
              <a:t>万吨低阶煤多联产循环综合利用示范</a:t>
            </a:r>
            <a:r>
              <a:rPr lang="zh-CN" altLang="en-US" sz="1600" b="1" dirty="0" smtClean="0">
                <a:latin typeface="宋体" panose="02010600030101010101" pitchFamily="2" charset="-122"/>
                <a:ea typeface="宋体" panose="02010600030101010101" pitchFamily="2" charset="-122"/>
              </a:rPr>
              <a:t>项目</a:t>
            </a:r>
            <a:endParaRPr lang="en-US" altLang="zh-CN" sz="1600" b="1" dirty="0" smtClean="0">
              <a:latin typeface="宋体" panose="02010600030101010101" pitchFamily="2" charset="-122"/>
              <a:ea typeface="宋体" panose="02010600030101010101" pitchFamily="2" charset="-122"/>
            </a:endParaRPr>
          </a:p>
          <a:p>
            <a:pPr marL="0" indent="0" algn="just" eaLnBrk="1" hangingPunct="1">
              <a:lnSpc>
                <a:spcPct val="114000"/>
              </a:lnSpc>
              <a:spcBef>
                <a:spcPct val="0"/>
              </a:spcBef>
              <a:buNone/>
            </a:pPr>
            <a:r>
              <a:rPr lang="zh-CN" altLang="en-US" sz="1600" dirty="0" smtClean="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一期，年产</a:t>
            </a:r>
            <a:r>
              <a:rPr lang="en-US" altLang="zh-CN" sz="1600" dirty="0">
                <a:latin typeface="宋体" panose="02010600030101010101" pitchFamily="2" charset="-122"/>
                <a:ea typeface="宋体" panose="02010600030101010101" pitchFamily="2" charset="-122"/>
              </a:rPr>
              <a:t>150</a:t>
            </a:r>
            <a:r>
              <a:rPr lang="zh-CN" altLang="en-US" sz="1600" dirty="0">
                <a:latin typeface="宋体" panose="02010600030101010101" pitchFamily="2" charset="-122"/>
                <a:ea typeface="宋体" panose="02010600030101010101" pitchFamily="2" charset="-122"/>
              </a:rPr>
              <a:t>万吨低阶煤提质、</a:t>
            </a:r>
            <a:r>
              <a:rPr lang="en-US" altLang="zh-CN" sz="1600" dirty="0">
                <a:latin typeface="宋体" panose="02010600030101010101" pitchFamily="2" charset="-122"/>
                <a:ea typeface="宋体" panose="02010600030101010101" pitchFamily="2" charset="-122"/>
              </a:rPr>
              <a:t>40</a:t>
            </a:r>
            <a:r>
              <a:rPr lang="zh-CN" altLang="en-US" sz="1600" dirty="0">
                <a:latin typeface="宋体" panose="02010600030101010101" pitchFamily="2" charset="-122"/>
                <a:ea typeface="宋体" panose="02010600030101010101" pitchFamily="2" charset="-122"/>
              </a:rPr>
              <a:t>万吨甲醇</a:t>
            </a:r>
            <a:r>
              <a:rPr lang="zh-CN" altLang="en-US" sz="1600" dirty="0" smtClean="0">
                <a:latin typeface="宋体" panose="02010600030101010101" pitchFamily="2" charset="-122"/>
                <a:ea typeface="宋体" panose="02010600030101010101" pitchFamily="2" charset="-122"/>
              </a:rPr>
              <a:t>）</a:t>
            </a:r>
            <a:endParaRPr lang="en-US" altLang="zh-CN" sz="1600" dirty="0" smtClean="0">
              <a:latin typeface="宋体" panose="02010600030101010101" pitchFamily="2" charset="-122"/>
              <a:ea typeface="宋体" panose="02010600030101010101" pitchFamily="2" charset="-122"/>
            </a:endParaRPr>
          </a:p>
          <a:p>
            <a:pPr algn="just" eaLnBrk="1" hangingPunct="1">
              <a:lnSpc>
                <a:spcPct val="114000"/>
              </a:lnSpc>
              <a:spcBef>
                <a:spcPct val="0"/>
              </a:spcBef>
              <a:buFont typeface="Wingdings" panose="05000000000000000000" pitchFamily="2" charset="2"/>
              <a:buChar char="p"/>
            </a:pPr>
            <a:r>
              <a:rPr lang="zh-CN" altLang="en-US" sz="1600" b="1" dirty="0" smtClean="0">
                <a:latin typeface="宋体" panose="02010600030101010101" pitchFamily="2" charset="-122"/>
                <a:ea typeface="宋体" panose="02010600030101010101" pitchFamily="2" charset="-122"/>
              </a:rPr>
              <a:t>陕</a:t>
            </a:r>
            <a:r>
              <a:rPr lang="zh-CN" altLang="en-US" sz="1600" b="1" dirty="0">
                <a:latin typeface="宋体" panose="02010600030101010101" pitchFamily="2" charset="-122"/>
                <a:ea typeface="宋体" panose="02010600030101010101" pitchFamily="2" charset="-122"/>
              </a:rPr>
              <a:t>煤化</a:t>
            </a:r>
            <a:r>
              <a:rPr lang="en-US" altLang="zh-CN" sz="1600" b="1" dirty="0">
                <a:latin typeface="宋体" panose="02010600030101010101" pitchFamily="2" charset="-122"/>
                <a:ea typeface="宋体" panose="02010600030101010101" pitchFamily="2" charset="-122"/>
              </a:rPr>
              <a:t>60</a:t>
            </a:r>
            <a:r>
              <a:rPr lang="zh-CN" altLang="en-US" sz="1600" b="1" dirty="0">
                <a:latin typeface="宋体" panose="02010600030101010101" pitchFamily="2" charset="-122"/>
                <a:ea typeface="宋体" panose="02010600030101010101" pitchFamily="2" charset="-122"/>
              </a:rPr>
              <a:t>万吨甲醇技改（一期</a:t>
            </a:r>
            <a:r>
              <a:rPr lang="zh-CN" altLang="en-US" sz="1600" b="1" dirty="0" smtClean="0">
                <a:latin typeface="宋体" panose="02010600030101010101" pitchFamily="2" charset="-122"/>
                <a:ea typeface="宋体" panose="02010600030101010101" pitchFamily="2" charset="-122"/>
              </a:rPr>
              <a:t>）</a:t>
            </a:r>
            <a:endParaRPr lang="en-US" altLang="zh-CN" sz="1600" b="1" dirty="0">
              <a:latin typeface="宋体" panose="02010600030101010101" pitchFamily="2" charset="-122"/>
              <a:ea typeface="宋体" panose="02010600030101010101" pitchFamily="2" charset="-122"/>
            </a:endParaRPr>
          </a:p>
          <a:p>
            <a:pPr marL="0" indent="0" algn="just" eaLnBrk="1" hangingPunct="1">
              <a:lnSpc>
                <a:spcPct val="114000"/>
              </a:lnSpc>
              <a:spcBef>
                <a:spcPct val="0"/>
              </a:spcBef>
              <a:buNone/>
            </a:pPr>
            <a:r>
              <a:rPr lang="en-US" altLang="zh-CN" sz="1600" b="1" dirty="0" smtClean="0">
                <a:latin typeface="宋体" panose="02010600030101010101" pitchFamily="2" charset="-122"/>
                <a:ea typeface="宋体" panose="02010600030101010101" pitchFamily="2" charset="-122"/>
              </a:rPr>
              <a:t>……</a:t>
            </a:r>
            <a:endParaRPr lang="en-US" altLang="zh-CN" sz="2000" b="1" dirty="0" smtClean="0"/>
          </a:p>
        </p:txBody>
      </p:sp>
      <p:pic>
        <p:nvPicPr>
          <p:cNvPr id="6148" name="Picture 4" descr="http://www.yl.gov.cn/userfiles/image/20170417091134.jpg"/>
          <p:cNvPicPr>
            <a:picLocks noChangeAspect="1" noChangeArrowheads="1"/>
          </p:cNvPicPr>
          <p:nvPr/>
        </p:nvPicPr>
        <p:blipFill rotWithShape="1">
          <a:blip r:embed="rId3">
            <a:extLst>
              <a:ext uri="{28A0092B-C50C-407E-A947-70E740481C1C}">
                <a14:useLocalDpi xmlns:a14="http://schemas.microsoft.com/office/drawing/2010/main" val="0"/>
              </a:ext>
            </a:extLst>
          </a:blip>
          <a:srcRect l="20151" t="10252" r="3149" b="18446"/>
          <a:stretch>
            <a:fillRect/>
          </a:stretch>
        </p:blipFill>
        <p:spPr bwMode="auto">
          <a:xfrm>
            <a:off x="6683649" y="1637555"/>
            <a:ext cx="2617091" cy="1703849"/>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9"/>
          <p:cNvSpPr txBox="1"/>
          <p:nvPr/>
        </p:nvSpPr>
        <p:spPr>
          <a:xfrm>
            <a:off x="1319601" y="216218"/>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rPr>
              <a:t>二、陕西煤化工、焦化与雾霾关系</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7" name="文本框 3"/>
          <p:cNvSpPr txBox="1"/>
          <p:nvPr/>
        </p:nvSpPr>
        <p:spPr>
          <a:xfrm>
            <a:off x="1152318" y="732769"/>
            <a:ext cx="4823776" cy="4447371"/>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indent="0" algn="just" eaLnBrk="1" hangingPunct="1">
              <a:lnSpc>
                <a:spcPct val="150000"/>
              </a:lnSpc>
              <a:spcBef>
                <a:spcPts val="600"/>
              </a:spcBef>
              <a:spcAft>
                <a:spcPts val="600"/>
              </a:spcAft>
              <a:buNone/>
            </a:pPr>
            <a:r>
              <a:rPr lang="zh-CN" altLang="en-US" sz="2000" b="1" dirty="0"/>
              <a:t>煤化工</a:t>
            </a:r>
            <a:endParaRPr lang="en-US" altLang="zh-CN" sz="2000" b="1" dirty="0"/>
          </a:p>
          <a:p>
            <a:pPr marL="0" indent="0" algn="just" eaLnBrk="1" hangingPunct="1">
              <a:lnSpc>
                <a:spcPct val="150000"/>
              </a:lnSpc>
              <a:spcBef>
                <a:spcPct val="0"/>
              </a:spcBef>
              <a:buNone/>
            </a:pPr>
            <a:r>
              <a:rPr lang="zh-CN" altLang="en-US" sz="1600" dirty="0" smtClean="0"/>
              <a:t>以</a:t>
            </a:r>
            <a:r>
              <a:rPr lang="zh-CN" altLang="en-US" sz="1600" dirty="0"/>
              <a:t>煤炭为原料，经化学加工后使煤转化为气体、液体和固体燃料及化学品的过程</a:t>
            </a:r>
            <a:r>
              <a:rPr lang="zh-CN" altLang="en-US" sz="1600" dirty="0" smtClean="0"/>
              <a:t>。</a:t>
            </a:r>
            <a:endParaRPr lang="en-US" altLang="zh-CN" sz="1600" dirty="0" smtClean="0"/>
          </a:p>
          <a:p>
            <a:pPr marL="0" indent="0" algn="just" eaLnBrk="1" hangingPunct="1">
              <a:lnSpc>
                <a:spcPct val="150000"/>
              </a:lnSpc>
              <a:spcBef>
                <a:spcPts val="600"/>
              </a:spcBef>
              <a:spcAft>
                <a:spcPts val="600"/>
              </a:spcAft>
              <a:buNone/>
            </a:pPr>
            <a:r>
              <a:rPr lang="zh-CN" altLang="en-US" sz="2000" b="1" dirty="0"/>
              <a:t>传统煤化工</a:t>
            </a:r>
            <a:endParaRPr lang="en-US" altLang="zh-CN" sz="2000" b="1" dirty="0"/>
          </a:p>
          <a:p>
            <a:pPr marL="0" indent="0" algn="just" eaLnBrk="1" hangingPunct="1">
              <a:lnSpc>
                <a:spcPct val="150000"/>
              </a:lnSpc>
              <a:spcBef>
                <a:spcPct val="0"/>
              </a:spcBef>
              <a:buNone/>
            </a:pPr>
            <a:r>
              <a:rPr lang="zh-CN" altLang="en-US" sz="1600" dirty="0"/>
              <a:t>以炼焦工业为基础的包括伴生的</a:t>
            </a:r>
            <a:r>
              <a:rPr lang="zh-CN" altLang="en-US" sz="1600" b="1" dirty="0"/>
              <a:t>煤焦油</a:t>
            </a:r>
            <a:r>
              <a:rPr lang="zh-CN" altLang="en-US" sz="1600" dirty="0"/>
              <a:t>和</a:t>
            </a:r>
            <a:r>
              <a:rPr lang="zh-CN" altLang="en-US" sz="1600" b="1" dirty="0"/>
              <a:t>焦炉煤气回收</a:t>
            </a:r>
            <a:r>
              <a:rPr lang="zh-CN" altLang="en-US" sz="1600" dirty="0"/>
              <a:t>利用产业</a:t>
            </a:r>
            <a:r>
              <a:rPr lang="zh-CN" altLang="en-US" sz="1600" dirty="0" smtClean="0"/>
              <a:t>，主要产品</a:t>
            </a:r>
            <a:r>
              <a:rPr lang="zh-CN" altLang="en-US" sz="1600" dirty="0"/>
              <a:t>主要产品有焦炭、煤焦油、</a:t>
            </a:r>
            <a:r>
              <a:rPr lang="en-US" altLang="zh-CN" sz="1600" dirty="0"/>
              <a:t>PVC</a:t>
            </a:r>
            <a:r>
              <a:rPr lang="zh-CN" altLang="en-US" sz="1600" dirty="0"/>
              <a:t>、合成氨和</a:t>
            </a:r>
            <a:r>
              <a:rPr lang="zh-CN" altLang="en-US" sz="1600" dirty="0" smtClean="0"/>
              <a:t>甲醇等</a:t>
            </a:r>
            <a:endParaRPr lang="en-US" altLang="zh-CN" sz="1600" dirty="0" smtClean="0"/>
          </a:p>
          <a:p>
            <a:pPr marL="0" indent="0" algn="just" eaLnBrk="1" hangingPunct="1">
              <a:lnSpc>
                <a:spcPct val="150000"/>
              </a:lnSpc>
              <a:spcBef>
                <a:spcPts val="600"/>
              </a:spcBef>
              <a:spcAft>
                <a:spcPts val="600"/>
              </a:spcAft>
              <a:buNone/>
            </a:pPr>
            <a:r>
              <a:rPr lang="zh-CN" altLang="en-US" sz="2000" b="1" dirty="0" smtClean="0"/>
              <a:t>新</a:t>
            </a:r>
            <a:r>
              <a:rPr lang="zh-CN" altLang="en-US" sz="2000" b="1" dirty="0"/>
              <a:t>型煤化工</a:t>
            </a:r>
            <a:endParaRPr lang="en-US" altLang="zh-CN" sz="2000" b="1" dirty="0"/>
          </a:p>
          <a:p>
            <a:pPr marL="0" indent="0" algn="just" eaLnBrk="1" hangingPunct="1">
              <a:lnSpc>
                <a:spcPct val="150000"/>
              </a:lnSpc>
              <a:spcBef>
                <a:spcPct val="0"/>
              </a:spcBef>
              <a:buNone/>
            </a:pPr>
            <a:r>
              <a:rPr lang="zh-CN" altLang="en-US" sz="1600" dirty="0" smtClean="0"/>
              <a:t>以</a:t>
            </a:r>
            <a:r>
              <a:rPr lang="zh-CN" altLang="en-US" sz="1600" dirty="0"/>
              <a:t>生产洁净能源和可替代石油化工产品为主，如</a:t>
            </a:r>
            <a:r>
              <a:rPr lang="zh-CN" altLang="en-US" sz="1600" b="1" dirty="0"/>
              <a:t>煤制油</a:t>
            </a:r>
            <a:r>
              <a:rPr lang="zh-CN" altLang="en-US" sz="1600" dirty="0"/>
              <a:t>、</a:t>
            </a:r>
            <a:r>
              <a:rPr lang="zh-CN" altLang="en-US" sz="1600" b="1" dirty="0"/>
              <a:t>煤制天然气</a:t>
            </a:r>
            <a:r>
              <a:rPr lang="zh-CN" altLang="en-US" sz="1600" dirty="0"/>
              <a:t>、</a:t>
            </a:r>
            <a:r>
              <a:rPr lang="zh-CN" altLang="en-US" sz="1600" b="1" dirty="0"/>
              <a:t>煤制烯烃</a:t>
            </a:r>
            <a:r>
              <a:rPr lang="zh-CN" altLang="en-US" sz="1600" dirty="0"/>
              <a:t>、</a:t>
            </a:r>
            <a:r>
              <a:rPr lang="zh-CN" altLang="en-US" sz="1600" b="1" dirty="0"/>
              <a:t>煤制乙二醇</a:t>
            </a:r>
            <a:r>
              <a:rPr lang="zh-CN" altLang="en-US" sz="1600" dirty="0"/>
              <a:t>等。</a:t>
            </a:r>
            <a:endParaRPr lang="en-US" altLang="zh-CN" sz="1800" dirty="0" smtClean="0"/>
          </a:p>
        </p:txBody>
      </p:sp>
      <p:sp>
        <p:nvSpPr>
          <p:cNvPr id="9"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087" name="Picture 15" descr="https://www.tianinfo.com/UserFiles/image/meihuagonglct1.jpg"/>
          <p:cNvPicPr>
            <a:picLocks noChangeAspect="1" noChangeArrowheads="1"/>
          </p:cNvPicPr>
          <p:nvPr/>
        </p:nvPicPr>
        <p:blipFill rotWithShape="1">
          <a:blip r:embed="rId2">
            <a:extLst>
              <a:ext uri="{28A0092B-C50C-407E-A947-70E740481C1C}">
                <a14:useLocalDpi xmlns:a14="http://schemas.microsoft.com/office/drawing/2010/main" val="0"/>
              </a:ext>
            </a:extLst>
          </a:blip>
          <a:srcRect l="5882" r="6956"/>
          <a:stretch>
            <a:fillRect/>
          </a:stretch>
        </p:blipFill>
        <p:spPr bwMode="auto">
          <a:xfrm>
            <a:off x="6009332" y="773460"/>
            <a:ext cx="3192587" cy="381642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54752" y="4589026"/>
            <a:ext cx="1477081" cy="1008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6" descr="https://p1.ssl.qhmsg.com/t01c8c380638fb7866f.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76094" y="4805908"/>
            <a:ext cx="720080" cy="7254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https://p1.ssl.qhmsg.com/t013562128d9ccfdd5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68182" y="4745864"/>
            <a:ext cx="868551" cy="868551"/>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9"/>
          <p:cNvSpPr txBox="1"/>
          <p:nvPr/>
        </p:nvSpPr>
        <p:spPr>
          <a:xfrm>
            <a:off x="1319601" y="216218"/>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rPr>
              <a:t>二、陕西煤化工、焦化与雾霾关系</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5"/>
          <p:cNvSpPr txBox="1"/>
          <p:nvPr/>
        </p:nvSpPr>
        <p:spPr>
          <a:xfrm>
            <a:off x="1343513" y="4282869"/>
            <a:ext cx="1367953" cy="523220"/>
          </a:xfrm>
          <a:prstGeom prst="rect">
            <a:avLst/>
          </a:prstGeom>
          <a:noFill/>
        </p:spPr>
        <p:txBody>
          <a:bodyPr wrap="square" rtlCol="0">
            <a:spAutoFit/>
          </a:bodyPr>
          <a:lstStyle/>
          <a:p>
            <a:r>
              <a:rPr lang="en-US" altLang="zh-CN" sz="2800" dirty="0" smtClean="0">
                <a:solidFill>
                  <a:schemeClr val="bg1"/>
                </a:solidFill>
                <a:latin typeface="冬青黑体简体中文 W3" panose="020B0300000000000000" pitchFamily="34" charset="-122"/>
                <a:ea typeface="冬青黑体简体中文 W3" panose="020B0300000000000000" pitchFamily="34" charset="-122"/>
              </a:rPr>
              <a:t>PM 2.5</a:t>
            </a:r>
            <a:endParaRPr lang="zh-CN" altLang="en-US" sz="28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9" name="任意多边形 18"/>
          <p:cNvSpPr/>
          <p:nvPr/>
        </p:nvSpPr>
        <p:spPr>
          <a:xfrm rot="14213073" flipH="1" flipV="1">
            <a:off x="2544518" y="3423826"/>
            <a:ext cx="274934" cy="841402"/>
          </a:xfrm>
          <a:custGeom>
            <a:avLst/>
            <a:gdLst>
              <a:gd name="connsiteX0" fmla="*/ 22361 w 1798749"/>
              <a:gd name="connsiteY0" fmla="*/ 0 h 4959142"/>
              <a:gd name="connsiteX1" fmla="*/ 915953 w 1798749"/>
              <a:gd name="connsiteY1" fmla="*/ 1628808 h 4959142"/>
              <a:gd name="connsiteX2" fmla="*/ 956907 w 1798749"/>
              <a:gd name="connsiteY2" fmla="*/ 1652439 h 4959142"/>
              <a:gd name="connsiteX3" fmla="*/ 1786280 w 1798749"/>
              <a:gd name="connsiteY3" fmla="*/ 3173765 h 4959142"/>
              <a:gd name="connsiteX4" fmla="*/ 1784313 w 1798749"/>
              <a:gd name="connsiteY4" fmla="*/ 3211625 h 4959142"/>
              <a:gd name="connsiteX5" fmla="*/ 1798749 w 1798749"/>
              <a:gd name="connsiteY5" fmla="*/ 3237938 h 4959142"/>
              <a:gd name="connsiteX6" fmla="*/ 1782946 w 1798749"/>
              <a:gd name="connsiteY6" fmla="*/ 3237938 h 4959142"/>
              <a:gd name="connsiteX7" fmla="*/ 1777340 w 1798749"/>
              <a:gd name="connsiteY7" fmla="*/ 3345871 h 4959142"/>
              <a:gd name="connsiteX8" fmla="*/ 167183 w 1798749"/>
              <a:gd name="connsiteY8" fmla="*/ 4951469 h 4959142"/>
              <a:gd name="connsiteX9" fmla="*/ 0 w 1798749"/>
              <a:gd name="connsiteY9" fmla="*/ 4959142 h 4959142"/>
              <a:gd name="connsiteX10" fmla="*/ 16469 w 1798749"/>
              <a:gd name="connsiteY10" fmla="*/ 1372062 h 4959142"/>
              <a:gd name="connsiteX11" fmla="*/ 22361 w 1798749"/>
              <a:gd name="connsiteY11" fmla="*/ 1372386 h 495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8749" h="4959142">
                <a:moveTo>
                  <a:pt x="22361" y="0"/>
                </a:moveTo>
                <a:lnTo>
                  <a:pt x="915953" y="1628808"/>
                </a:lnTo>
                <a:lnTo>
                  <a:pt x="956907" y="1652439"/>
                </a:lnTo>
                <a:cubicBezTo>
                  <a:pt x="1458053" y="1972719"/>
                  <a:pt x="1789213" y="2535035"/>
                  <a:pt x="1786280" y="3173765"/>
                </a:cubicBezTo>
                <a:lnTo>
                  <a:pt x="1784313" y="3211625"/>
                </a:lnTo>
                <a:lnTo>
                  <a:pt x="1798749" y="3237938"/>
                </a:lnTo>
                <a:lnTo>
                  <a:pt x="1782946" y="3237938"/>
                </a:lnTo>
                <a:lnTo>
                  <a:pt x="1777340" y="3345871"/>
                </a:lnTo>
                <a:cubicBezTo>
                  <a:pt x="1692551" y="4195311"/>
                  <a:pt x="1015847" y="4869217"/>
                  <a:pt x="167183" y="4951469"/>
                </a:cubicBezTo>
                <a:lnTo>
                  <a:pt x="0" y="4959142"/>
                </a:lnTo>
                <a:lnTo>
                  <a:pt x="16469" y="1372062"/>
                </a:lnTo>
                <a:lnTo>
                  <a:pt x="22361" y="13723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7386927" flipV="1">
            <a:off x="1366613" y="3511752"/>
            <a:ext cx="272692" cy="737467"/>
          </a:xfrm>
          <a:custGeom>
            <a:avLst/>
            <a:gdLst>
              <a:gd name="connsiteX0" fmla="*/ 22361 w 1798749"/>
              <a:gd name="connsiteY0" fmla="*/ 0 h 4959142"/>
              <a:gd name="connsiteX1" fmla="*/ 915953 w 1798749"/>
              <a:gd name="connsiteY1" fmla="*/ 1628808 h 4959142"/>
              <a:gd name="connsiteX2" fmla="*/ 956907 w 1798749"/>
              <a:gd name="connsiteY2" fmla="*/ 1652439 h 4959142"/>
              <a:gd name="connsiteX3" fmla="*/ 1786280 w 1798749"/>
              <a:gd name="connsiteY3" fmla="*/ 3173765 h 4959142"/>
              <a:gd name="connsiteX4" fmla="*/ 1784313 w 1798749"/>
              <a:gd name="connsiteY4" fmla="*/ 3211625 h 4959142"/>
              <a:gd name="connsiteX5" fmla="*/ 1798749 w 1798749"/>
              <a:gd name="connsiteY5" fmla="*/ 3237938 h 4959142"/>
              <a:gd name="connsiteX6" fmla="*/ 1782946 w 1798749"/>
              <a:gd name="connsiteY6" fmla="*/ 3237938 h 4959142"/>
              <a:gd name="connsiteX7" fmla="*/ 1777340 w 1798749"/>
              <a:gd name="connsiteY7" fmla="*/ 3345871 h 4959142"/>
              <a:gd name="connsiteX8" fmla="*/ 167183 w 1798749"/>
              <a:gd name="connsiteY8" fmla="*/ 4951469 h 4959142"/>
              <a:gd name="connsiteX9" fmla="*/ 0 w 1798749"/>
              <a:gd name="connsiteY9" fmla="*/ 4959142 h 4959142"/>
              <a:gd name="connsiteX10" fmla="*/ 16469 w 1798749"/>
              <a:gd name="connsiteY10" fmla="*/ 1372062 h 4959142"/>
              <a:gd name="connsiteX11" fmla="*/ 22361 w 1798749"/>
              <a:gd name="connsiteY11" fmla="*/ 1372386 h 495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8749" h="4959142">
                <a:moveTo>
                  <a:pt x="22361" y="0"/>
                </a:moveTo>
                <a:lnTo>
                  <a:pt x="915953" y="1628808"/>
                </a:lnTo>
                <a:lnTo>
                  <a:pt x="956907" y="1652439"/>
                </a:lnTo>
                <a:cubicBezTo>
                  <a:pt x="1458053" y="1972719"/>
                  <a:pt x="1789213" y="2535035"/>
                  <a:pt x="1786280" y="3173765"/>
                </a:cubicBezTo>
                <a:lnTo>
                  <a:pt x="1784313" y="3211625"/>
                </a:lnTo>
                <a:lnTo>
                  <a:pt x="1798749" y="3237938"/>
                </a:lnTo>
                <a:lnTo>
                  <a:pt x="1782946" y="3237938"/>
                </a:lnTo>
                <a:lnTo>
                  <a:pt x="1777340" y="3345871"/>
                </a:lnTo>
                <a:cubicBezTo>
                  <a:pt x="1692551" y="4195311"/>
                  <a:pt x="1015847" y="4869217"/>
                  <a:pt x="167183" y="4951469"/>
                </a:cubicBezTo>
                <a:lnTo>
                  <a:pt x="0" y="4959142"/>
                </a:lnTo>
                <a:lnTo>
                  <a:pt x="16469" y="1372062"/>
                </a:lnTo>
                <a:lnTo>
                  <a:pt x="22361" y="13723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Rectangle 11"/>
          <p:cNvSpPr>
            <a:spLocks noChangeArrowheads="1"/>
          </p:cNvSpPr>
          <p:nvPr/>
        </p:nvSpPr>
        <p:spPr bwMode="auto">
          <a:xfrm>
            <a:off x="0" y="4248150"/>
            <a:ext cx="93599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1433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3036876" y="833902"/>
            <a:ext cx="5939330" cy="4600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文本框 1"/>
          <p:cNvSpPr txBox="1"/>
          <p:nvPr/>
        </p:nvSpPr>
        <p:spPr>
          <a:xfrm>
            <a:off x="1228726" y="720725"/>
            <a:ext cx="2587128" cy="240065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lnSpc>
                <a:spcPct val="150000"/>
              </a:lnSpc>
              <a:spcBef>
                <a:spcPct val="0"/>
              </a:spcBef>
              <a:buNone/>
            </a:pPr>
            <a:r>
              <a:rPr lang="zh-CN" altLang="en-US" sz="2000" b="1" dirty="0" smtClean="0">
                <a:latin typeface="宋体" panose="02010600030101010101" pitchFamily="2" charset="-122"/>
                <a:ea typeface="宋体" panose="02010600030101010101" pitchFamily="2" charset="-122"/>
              </a:rPr>
              <a:t>尾气来源分类</a:t>
            </a:r>
            <a:endParaRPr lang="en-US" altLang="zh-CN" sz="2000" b="1" dirty="0" smtClean="0">
              <a:latin typeface="宋体" panose="02010600030101010101" pitchFamily="2" charset="-122"/>
              <a:ea typeface="宋体" panose="02010600030101010101" pitchFamily="2" charset="-122"/>
            </a:endParaRPr>
          </a:p>
          <a:p>
            <a:pPr lvl="0" eaLnBrk="1" hangingPunct="1">
              <a:lnSpc>
                <a:spcPct val="150000"/>
              </a:lnSpc>
              <a:spcBef>
                <a:spcPct val="0"/>
              </a:spcBef>
              <a:buFont typeface="Wingdings" panose="05000000000000000000" pitchFamily="2" charset="2"/>
              <a:buChar char="Ø"/>
            </a:pPr>
            <a:r>
              <a:rPr lang="zh-CN" altLang="en-US" sz="2000" dirty="0" smtClean="0">
                <a:latin typeface="宋体" panose="02010600030101010101" pitchFamily="2" charset="-122"/>
                <a:ea typeface="宋体" panose="02010600030101010101" pitchFamily="2" charset="-122"/>
              </a:rPr>
              <a:t>储罐</a:t>
            </a:r>
            <a:endParaRPr lang="en-US" altLang="zh-CN" sz="2000" dirty="0" smtClean="0">
              <a:latin typeface="宋体" panose="02010600030101010101" pitchFamily="2" charset="-122"/>
              <a:ea typeface="宋体" panose="02010600030101010101" pitchFamily="2" charset="-122"/>
            </a:endParaRPr>
          </a:p>
          <a:p>
            <a:pPr lvl="0" eaLnBrk="1" hangingPunct="1">
              <a:lnSpc>
                <a:spcPct val="150000"/>
              </a:lnSpc>
              <a:spcBef>
                <a:spcPct val="0"/>
              </a:spcBef>
              <a:buFont typeface="Wingdings" panose="05000000000000000000" pitchFamily="2" charset="2"/>
              <a:buChar char="Ø"/>
            </a:pPr>
            <a:r>
              <a:rPr lang="zh-CN" altLang="en-US" sz="2000" dirty="0">
                <a:latin typeface="宋体" panose="02010600030101010101" pitchFamily="2" charset="-122"/>
                <a:ea typeface="宋体" panose="02010600030101010101" pitchFamily="2" charset="-122"/>
              </a:rPr>
              <a:t>槽车</a:t>
            </a:r>
            <a:r>
              <a:rPr lang="zh-CN" altLang="en-US" sz="2000" dirty="0" smtClean="0">
                <a:latin typeface="宋体" panose="02010600030101010101" pitchFamily="2" charset="-122"/>
                <a:ea typeface="宋体" panose="02010600030101010101" pitchFamily="2" charset="-122"/>
              </a:rPr>
              <a:t>装卸</a:t>
            </a:r>
            <a:endParaRPr lang="en-US" altLang="zh-CN" sz="2000" dirty="0" smtClean="0">
              <a:latin typeface="宋体" panose="02010600030101010101" pitchFamily="2" charset="-122"/>
              <a:ea typeface="宋体" panose="02010600030101010101" pitchFamily="2" charset="-122"/>
            </a:endParaRPr>
          </a:p>
          <a:p>
            <a:pPr lvl="0" eaLnBrk="1" hangingPunct="1">
              <a:lnSpc>
                <a:spcPct val="150000"/>
              </a:lnSpc>
              <a:spcBef>
                <a:spcPct val="0"/>
              </a:spcBef>
              <a:buFont typeface="Wingdings" panose="05000000000000000000" pitchFamily="2" charset="2"/>
              <a:buChar char="Ø"/>
            </a:pPr>
            <a:r>
              <a:rPr lang="zh-CN" altLang="en-US" sz="2000" dirty="0" smtClean="0">
                <a:latin typeface="宋体" panose="02010600030101010101" pitchFamily="2" charset="-122"/>
                <a:ea typeface="宋体" panose="02010600030101010101" pitchFamily="2" charset="-122"/>
              </a:rPr>
              <a:t>污水池</a:t>
            </a:r>
            <a:endParaRPr lang="en-US" altLang="zh-CN" sz="2000" dirty="0" smtClean="0">
              <a:latin typeface="宋体" panose="02010600030101010101" pitchFamily="2" charset="-122"/>
              <a:ea typeface="宋体" panose="02010600030101010101" pitchFamily="2" charset="-122"/>
            </a:endParaRPr>
          </a:p>
          <a:p>
            <a:pPr lvl="0" eaLnBrk="1" hangingPunct="1">
              <a:lnSpc>
                <a:spcPct val="150000"/>
              </a:lnSpc>
              <a:spcBef>
                <a:spcPct val="0"/>
              </a:spcBef>
              <a:buFont typeface="Wingdings" panose="05000000000000000000" pitchFamily="2" charset="2"/>
              <a:buChar char="Ø"/>
            </a:pPr>
            <a:r>
              <a:rPr lang="zh-CN" altLang="en-US" sz="2000" dirty="0">
                <a:latin typeface="宋体" panose="02010600030101010101" pitchFamily="2" charset="-122"/>
                <a:ea typeface="宋体" panose="02010600030101010101" pitchFamily="2" charset="-122"/>
              </a:rPr>
              <a:t>低温甲醇洗</a:t>
            </a:r>
            <a:endParaRPr lang="zh-CN" altLang="en-US" sz="2000" dirty="0">
              <a:latin typeface="宋体" panose="02010600030101010101" pitchFamily="2" charset="-122"/>
              <a:ea typeface="宋体" panose="02010600030101010101" pitchFamily="2" charset="-122"/>
            </a:endParaRPr>
          </a:p>
        </p:txBody>
      </p:sp>
      <p:sp>
        <p:nvSpPr>
          <p:cNvPr id="10" name="文本框 9"/>
          <p:cNvSpPr txBox="1"/>
          <p:nvPr/>
        </p:nvSpPr>
        <p:spPr>
          <a:xfrm>
            <a:off x="1319601" y="216218"/>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rPr>
              <a:t>二、陕西煤化工、焦化与雾霾关系</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5"/>
          <p:cNvSpPr txBox="1"/>
          <p:nvPr/>
        </p:nvSpPr>
        <p:spPr>
          <a:xfrm>
            <a:off x="1343513" y="4282869"/>
            <a:ext cx="1367953" cy="523220"/>
          </a:xfrm>
          <a:prstGeom prst="rect">
            <a:avLst/>
          </a:prstGeom>
          <a:noFill/>
        </p:spPr>
        <p:txBody>
          <a:bodyPr wrap="square" rtlCol="0">
            <a:spAutoFit/>
          </a:bodyPr>
          <a:lstStyle/>
          <a:p>
            <a:r>
              <a:rPr lang="en-US" altLang="zh-CN" sz="2800" dirty="0" smtClean="0">
                <a:solidFill>
                  <a:schemeClr val="bg1"/>
                </a:solidFill>
                <a:latin typeface="冬青黑体简体中文 W3" panose="020B0300000000000000" pitchFamily="34" charset="-122"/>
                <a:ea typeface="冬青黑体简体中文 W3" panose="020B0300000000000000" pitchFamily="34" charset="-122"/>
              </a:rPr>
              <a:t>PM 2.5</a:t>
            </a:r>
            <a:endParaRPr lang="zh-CN" altLang="en-US" sz="28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9" name="任意多边形 18"/>
          <p:cNvSpPr/>
          <p:nvPr/>
        </p:nvSpPr>
        <p:spPr>
          <a:xfrm rot="14213073" flipH="1" flipV="1">
            <a:off x="2544518" y="3423826"/>
            <a:ext cx="274934" cy="841402"/>
          </a:xfrm>
          <a:custGeom>
            <a:avLst/>
            <a:gdLst>
              <a:gd name="connsiteX0" fmla="*/ 22361 w 1798749"/>
              <a:gd name="connsiteY0" fmla="*/ 0 h 4959142"/>
              <a:gd name="connsiteX1" fmla="*/ 915953 w 1798749"/>
              <a:gd name="connsiteY1" fmla="*/ 1628808 h 4959142"/>
              <a:gd name="connsiteX2" fmla="*/ 956907 w 1798749"/>
              <a:gd name="connsiteY2" fmla="*/ 1652439 h 4959142"/>
              <a:gd name="connsiteX3" fmla="*/ 1786280 w 1798749"/>
              <a:gd name="connsiteY3" fmla="*/ 3173765 h 4959142"/>
              <a:gd name="connsiteX4" fmla="*/ 1784313 w 1798749"/>
              <a:gd name="connsiteY4" fmla="*/ 3211625 h 4959142"/>
              <a:gd name="connsiteX5" fmla="*/ 1798749 w 1798749"/>
              <a:gd name="connsiteY5" fmla="*/ 3237938 h 4959142"/>
              <a:gd name="connsiteX6" fmla="*/ 1782946 w 1798749"/>
              <a:gd name="connsiteY6" fmla="*/ 3237938 h 4959142"/>
              <a:gd name="connsiteX7" fmla="*/ 1777340 w 1798749"/>
              <a:gd name="connsiteY7" fmla="*/ 3345871 h 4959142"/>
              <a:gd name="connsiteX8" fmla="*/ 167183 w 1798749"/>
              <a:gd name="connsiteY8" fmla="*/ 4951469 h 4959142"/>
              <a:gd name="connsiteX9" fmla="*/ 0 w 1798749"/>
              <a:gd name="connsiteY9" fmla="*/ 4959142 h 4959142"/>
              <a:gd name="connsiteX10" fmla="*/ 16469 w 1798749"/>
              <a:gd name="connsiteY10" fmla="*/ 1372062 h 4959142"/>
              <a:gd name="connsiteX11" fmla="*/ 22361 w 1798749"/>
              <a:gd name="connsiteY11" fmla="*/ 1372386 h 495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8749" h="4959142">
                <a:moveTo>
                  <a:pt x="22361" y="0"/>
                </a:moveTo>
                <a:lnTo>
                  <a:pt x="915953" y="1628808"/>
                </a:lnTo>
                <a:lnTo>
                  <a:pt x="956907" y="1652439"/>
                </a:lnTo>
                <a:cubicBezTo>
                  <a:pt x="1458053" y="1972719"/>
                  <a:pt x="1789213" y="2535035"/>
                  <a:pt x="1786280" y="3173765"/>
                </a:cubicBezTo>
                <a:lnTo>
                  <a:pt x="1784313" y="3211625"/>
                </a:lnTo>
                <a:lnTo>
                  <a:pt x="1798749" y="3237938"/>
                </a:lnTo>
                <a:lnTo>
                  <a:pt x="1782946" y="3237938"/>
                </a:lnTo>
                <a:lnTo>
                  <a:pt x="1777340" y="3345871"/>
                </a:lnTo>
                <a:cubicBezTo>
                  <a:pt x="1692551" y="4195311"/>
                  <a:pt x="1015847" y="4869217"/>
                  <a:pt x="167183" y="4951469"/>
                </a:cubicBezTo>
                <a:lnTo>
                  <a:pt x="0" y="4959142"/>
                </a:lnTo>
                <a:lnTo>
                  <a:pt x="16469" y="1372062"/>
                </a:lnTo>
                <a:lnTo>
                  <a:pt x="22361" y="13723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7386927" flipV="1">
            <a:off x="1366613" y="3511752"/>
            <a:ext cx="272692" cy="737467"/>
          </a:xfrm>
          <a:custGeom>
            <a:avLst/>
            <a:gdLst>
              <a:gd name="connsiteX0" fmla="*/ 22361 w 1798749"/>
              <a:gd name="connsiteY0" fmla="*/ 0 h 4959142"/>
              <a:gd name="connsiteX1" fmla="*/ 915953 w 1798749"/>
              <a:gd name="connsiteY1" fmla="*/ 1628808 h 4959142"/>
              <a:gd name="connsiteX2" fmla="*/ 956907 w 1798749"/>
              <a:gd name="connsiteY2" fmla="*/ 1652439 h 4959142"/>
              <a:gd name="connsiteX3" fmla="*/ 1786280 w 1798749"/>
              <a:gd name="connsiteY3" fmla="*/ 3173765 h 4959142"/>
              <a:gd name="connsiteX4" fmla="*/ 1784313 w 1798749"/>
              <a:gd name="connsiteY4" fmla="*/ 3211625 h 4959142"/>
              <a:gd name="connsiteX5" fmla="*/ 1798749 w 1798749"/>
              <a:gd name="connsiteY5" fmla="*/ 3237938 h 4959142"/>
              <a:gd name="connsiteX6" fmla="*/ 1782946 w 1798749"/>
              <a:gd name="connsiteY6" fmla="*/ 3237938 h 4959142"/>
              <a:gd name="connsiteX7" fmla="*/ 1777340 w 1798749"/>
              <a:gd name="connsiteY7" fmla="*/ 3345871 h 4959142"/>
              <a:gd name="connsiteX8" fmla="*/ 167183 w 1798749"/>
              <a:gd name="connsiteY8" fmla="*/ 4951469 h 4959142"/>
              <a:gd name="connsiteX9" fmla="*/ 0 w 1798749"/>
              <a:gd name="connsiteY9" fmla="*/ 4959142 h 4959142"/>
              <a:gd name="connsiteX10" fmla="*/ 16469 w 1798749"/>
              <a:gd name="connsiteY10" fmla="*/ 1372062 h 4959142"/>
              <a:gd name="connsiteX11" fmla="*/ 22361 w 1798749"/>
              <a:gd name="connsiteY11" fmla="*/ 1372386 h 495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8749" h="4959142">
                <a:moveTo>
                  <a:pt x="22361" y="0"/>
                </a:moveTo>
                <a:lnTo>
                  <a:pt x="915953" y="1628808"/>
                </a:lnTo>
                <a:lnTo>
                  <a:pt x="956907" y="1652439"/>
                </a:lnTo>
                <a:cubicBezTo>
                  <a:pt x="1458053" y="1972719"/>
                  <a:pt x="1789213" y="2535035"/>
                  <a:pt x="1786280" y="3173765"/>
                </a:cubicBezTo>
                <a:lnTo>
                  <a:pt x="1784313" y="3211625"/>
                </a:lnTo>
                <a:lnTo>
                  <a:pt x="1798749" y="3237938"/>
                </a:lnTo>
                <a:lnTo>
                  <a:pt x="1782946" y="3237938"/>
                </a:lnTo>
                <a:lnTo>
                  <a:pt x="1777340" y="3345871"/>
                </a:lnTo>
                <a:cubicBezTo>
                  <a:pt x="1692551" y="4195311"/>
                  <a:pt x="1015847" y="4869217"/>
                  <a:pt x="167183" y="4951469"/>
                </a:cubicBezTo>
                <a:lnTo>
                  <a:pt x="0" y="4959142"/>
                </a:lnTo>
                <a:lnTo>
                  <a:pt x="16469" y="1372062"/>
                </a:lnTo>
                <a:lnTo>
                  <a:pt x="22361" y="13723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Rectangle 11"/>
          <p:cNvSpPr>
            <a:spLocks noChangeArrowheads="1"/>
          </p:cNvSpPr>
          <p:nvPr/>
        </p:nvSpPr>
        <p:spPr bwMode="auto">
          <a:xfrm>
            <a:off x="0" y="4248150"/>
            <a:ext cx="93599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4" name="文本框 1"/>
          <p:cNvSpPr txBox="1"/>
          <p:nvPr/>
        </p:nvSpPr>
        <p:spPr>
          <a:xfrm>
            <a:off x="1228726" y="720725"/>
            <a:ext cx="7987728" cy="2862322"/>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lnSpc>
                <a:spcPct val="150000"/>
              </a:lnSpc>
              <a:spcBef>
                <a:spcPct val="0"/>
              </a:spcBef>
              <a:buNone/>
            </a:pPr>
            <a:r>
              <a:rPr lang="zh-CN" altLang="en-US" sz="1800" b="1" dirty="0" smtClean="0">
                <a:solidFill>
                  <a:srgbClr val="C00000"/>
                </a:solidFill>
                <a:latin typeface="宋体" panose="02010600030101010101" pitchFamily="2" charset="-122"/>
                <a:ea typeface="宋体" panose="02010600030101010101" pitchFamily="2" charset="-122"/>
              </a:rPr>
              <a:t>煤</a:t>
            </a:r>
            <a:r>
              <a:rPr lang="zh-CN" altLang="en-US" sz="1800" b="1" dirty="0">
                <a:solidFill>
                  <a:srgbClr val="C00000"/>
                </a:solidFill>
                <a:latin typeface="宋体" panose="02010600030101010101" pitchFamily="2" charset="-122"/>
                <a:ea typeface="宋体" panose="02010600030101010101" pitchFamily="2" charset="-122"/>
              </a:rPr>
              <a:t>制焦过程</a:t>
            </a:r>
            <a:r>
              <a:rPr lang="zh-CN" altLang="en-US" sz="1800" b="1" dirty="0" smtClean="0">
                <a:solidFill>
                  <a:srgbClr val="C00000"/>
                </a:solidFill>
                <a:latin typeface="宋体" panose="02010600030101010101" pitchFamily="2" charset="-122"/>
                <a:ea typeface="宋体" panose="02010600030101010101" pitchFamily="2" charset="-122"/>
              </a:rPr>
              <a:t>废气</a:t>
            </a:r>
            <a:endParaRPr lang="en-US" altLang="zh-CN" sz="1800" b="1" dirty="0" smtClean="0">
              <a:solidFill>
                <a:srgbClr val="C00000"/>
              </a:solidFill>
              <a:latin typeface="宋体" panose="02010600030101010101" pitchFamily="2" charset="-122"/>
              <a:ea typeface="宋体" panose="02010600030101010101" pitchFamily="2" charset="-122"/>
            </a:endParaRPr>
          </a:p>
          <a:p>
            <a:pPr marL="0" lvl="0" indent="0" eaLnBrk="1" hangingPunct="1">
              <a:lnSpc>
                <a:spcPct val="150000"/>
              </a:lnSpc>
              <a:spcBef>
                <a:spcPct val="0"/>
              </a:spcBef>
              <a:buNone/>
            </a:pPr>
            <a:r>
              <a:rPr lang="zh-CN" altLang="en-US" sz="1800" dirty="0" smtClean="0">
                <a:latin typeface="宋体" panose="02010600030101010101" pitchFamily="2" charset="-122"/>
                <a:ea typeface="宋体" panose="02010600030101010101" pitchFamily="2" charset="-122"/>
              </a:rPr>
              <a:t>焦化</a:t>
            </a:r>
            <a:r>
              <a:rPr lang="zh-CN" altLang="en-US" sz="1800" dirty="0">
                <a:latin typeface="宋体" panose="02010600030101010101" pitchFamily="2" charset="-122"/>
                <a:ea typeface="宋体" panose="02010600030101010101" pitchFamily="2" charset="-122"/>
              </a:rPr>
              <a:t>废气主要来源于</a:t>
            </a:r>
            <a:r>
              <a:rPr lang="zh-CN" altLang="en-US" sz="1800" b="1" dirty="0">
                <a:latin typeface="宋体" panose="02010600030101010101" pitchFamily="2" charset="-122"/>
                <a:ea typeface="宋体" panose="02010600030101010101" pitchFamily="2" charset="-122"/>
              </a:rPr>
              <a:t>装煤、炼焦、化产回收</a:t>
            </a:r>
            <a:r>
              <a:rPr lang="zh-CN" altLang="en-US" sz="1800" dirty="0">
                <a:latin typeface="宋体" panose="02010600030101010101" pitchFamily="2" charset="-122"/>
                <a:ea typeface="宋体" panose="02010600030101010101" pitchFamily="2" charset="-122"/>
              </a:rPr>
              <a:t>等</a:t>
            </a:r>
            <a:r>
              <a:rPr lang="zh-CN" altLang="en-US" sz="1800" dirty="0" smtClean="0">
                <a:latin typeface="宋体" panose="02010600030101010101" pitchFamily="2" charset="-122"/>
                <a:ea typeface="宋体" panose="02010600030101010101" pitchFamily="2" charset="-122"/>
              </a:rPr>
              <a:t>过程</a:t>
            </a:r>
            <a:endParaRPr lang="en-US" altLang="zh-CN" sz="1800" dirty="0" smtClean="0">
              <a:latin typeface="宋体" panose="02010600030101010101" pitchFamily="2" charset="-122"/>
              <a:ea typeface="宋体" panose="02010600030101010101" pitchFamily="2" charset="-122"/>
            </a:endParaRPr>
          </a:p>
          <a:p>
            <a:pPr marL="0" lvl="0" indent="0" eaLnBrk="1" hangingPunct="1">
              <a:lnSpc>
                <a:spcPct val="150000"/>
              </a:lnSpc>
              <a:spcBef>
                <a:spcPct val="0"/>
              </a:spcBef>
              <a:buNone/>
            </a:pPr>
            <a:r>
              <a:rPr lang="zh-CN" altLang="en-US" sz="1400" b="1" dirty="0" smtClean="0">
                <a:latin typeface="宋体" panose="02010600030101010101" pitchFamily="2" charset="-122"/>
                <a:ea typeface="宋体" panose="02010600030101010101" pitchFamily="2" charset="-122"/>
              </a:rPr>
              <a:t>装煤初期</a:t>
            </a:r>
            <a:endParaRPr lang="en-US" altLang="zh-CN" sz="1400" dirty="0" smtClean="0">
              <a:latin typeface="宋体" panose="02010600030101010101" pitchFamily="2" charset="-122"/>
              <a:ea typeface="宋体" panose="02010600030101010101" pitchFamily="2" charset="-122"/>
            </a:endParaRPr>
          </a:p>
          <a:p>
            <a:pPr marL="0" lvl="0" indent="0" eaLnBrk="1" hangingPunct="1">
              <a:lnSpc>
                <a:spcPct val="150000"/>
              </a:lnSpc>
              <a:spcBef>
                <a:spcPct val="0"/>
              </a:spcBef>
              <a:buNone/>
            </a:pPr>
            <a:r>
              <a:rPr lang="zh-CN" altLang="en-US" sz="1400" dirty="0" smtClean="0">
                <a:latin typeface="宋体" panose="02010600030101010101" pitchFamily="2" charset="-122"/>
                <a:ea typeface="宋体" panose="02010600030101010101" pitchFamily="2" charset="-122"/>
              </a:rPr>
              <a:t>煤</a:t>
            </a:r>
            <a:r>
              <a:rPr lang="zh-CN" altLang="en-US" sz="1400" dirty="0">
                <a:latin typeface="宋体" panose="02010600030101010101" pitchFamily="2" charset="-122"/>
                <a:ea typeface="宋体" panose="02010600030101010101" pitchFamily="2" charset="-122"/>
              </a:rPr>
              <a:t>料在高温条件下与空气接触，形成大量黑烟及烟尘、荒煤气及对人体健康有害的多环</a:t>
            </a:r>
            <a:r>
              <a:rPr lang="zh-CN" altLang="en-US" sz="1400" dirty="0" smtClean="0">
                <a:latin typeface="宋体" panose="02010600030101010101" pitchFamily="2" charset="-122"/>
                <a:ea typeface="宋体" panose="02010600030101010101" pitchFamily="2" charset="-122"/>
              </a:rPr>
              <a:t>芳烃</a:t>
            </a:r>
            <a:endParaRPr lang="en-US" altLang="zh-CN" sz="1400" dirty="0" smtClean="0">
              <a:latin typeface="宋体" panose="02010600030101010101" pitchFamily="2" charset="-122"/>
              <a:ea typeface="宋体" panose="02010600030101010101" pitchFamily="2" charset="-122"/>
            </a:endParaRPr>
          </a:p>
          <a:p>
            <a:pPr marL="0" lvl="0" indent="0" eaLnBrk="1" hangingPunct="1">
              <a:lnSpc>
                <a:spcPct val="150000"/>
              </a:lnSpc>
              <a:spcBef>
                <a:spcPct val="0"/>
              </a:spcBef>
              <a:buNone/>
            </a:pPr>
            <a:r>
              <a:rPr lang="zh-CN" altLang="en-US" sz="1400" b="1" dirty="0" smtClean="0">
                <a:latin typeface="宋体" panose="02010600030101010101" pitchFamily="2" charset="-122"/>
                <a:ea typeface="宋体" panose="02010600030101010101" pitchFamily="2" charset="-122"/>
              </a:rPr>
              <a:t>炼焦</a:t>
            </a:r>
            <a:endParaRPr lang="en-US" altLang="zh-CN" sz="1400" dirty="0" smtClean="0">
              <a:latin typeface="宋体" panose="02010600030101010101" pitchFamily="2" charset="-122"/>
              <a:ea typeface="宋体" panose="02010600030101010101" pitchFamily="2" charset="-122"/>
            </a:endParaRPr>
          </a:p>
          <a:p>
            <a:pPr eaLnBrk="1" hangingPunct="1">
              <a:lnSpc>
                <a:spcPct val="150000"/>
              </a:lnSpc>
              <a:spcBef>
                <a:spcPct val="0"/>
              </a:spcBef>
              <a:buFont typeface="Wingdings" panose="05000000000000000000" pitchFamily="2" charset="2"/>
              <a:buChar char="p"/>
            </a:pPr>
            <a:r>
              <a:rPr lang="zh-CN" altLang="en-US" sz="1400" dirty="0" smtClean="0">
                <a:latin typeface="宋体" panose="02010600030101010101" pitchFamily="2" charset="-122"/>
                <a:ea typeface="宋体" panose="02010600030101010101" pitchFamily="2" charset="-122"/>
              </a:rPr>
              <a:t>化学</a:t>
            </a:r>
            <a:r>
              <a:rPr lang="zh-CN" altLang="en-US" sz="1400" dirty="0">
                <a:latin typeface="宋体" panose="02010600030101010101" pitchFamily="2" charset="-122"/>
                <a:ea typeface="宋体" panose="02010600030101010101" pitchFamily="2" charset="-122"/>
              </a:rPr>
              <a:t>转化过程中未完全炭化的细煤粉及其析出的挥发组分、焦油、飞灰和泄漏的粗</a:t>
            </a:r>
            <a:r>
              <a:rPr lang="zh-CN" altLang="en-US" sz="1400" dirty="0" smtClean="0">
                <a:latin typeface="宋体" panose="02010600030101010101" pitchFamily="2" charset="-122"/>
                <a:ea typeface="宋体" panose="02010600030101010101" pitchFamily="2" charset="-122"/>
              </a:rPr>
              <a:t>煤气</a:t>
            </a:r>
            <a:endParaRPr lang="en-US" altLang="zh-CN" sz="1400" dirty="0" smtClean="0">
              <a:latin typeface="宋体" panose="02010600030101010101" pitchFamily="2" charset="-122"/>
              <a:ea typeface="宋体" panose="02010600030101010101" pitchFamily="2" charset="-122"/>
            </a:endParaRPr>
          </a:p>
          <a:p>
            <a:pPr eaLnBrk="1" hangingPunct="1">
              <a:lnSpc>
                <a:spcPct val="150000"/>
              </a:lnSpc>
              <a:spcBef>
                <a:spcPct val="0"/>
              </a:spcBef>
              <a:buFont typeface="Wingdings" panose="05000000000000000000" pitchFamily="2" charset="2"/>
              <a:buChar char="p"/>
            </a:pPr>
            <a:r>
              <a:rPr lang="zh-CN" altLang="en-US" sz="1400" dirty="0" smtClean="0">
                <a:latin typeface="宋体" panose="02010600030101010101" pitchFamily="2" charset="-122"/>
                <a:ea typeface="宋体" panose="02010600030101010101" pitchFamily="2" charset="-122"/>
              </a:rPr>
              <a:t>出</a:t>
            </a:r>
            <a:r>
              <a:rPr lang="zh-CN" altLang="en-US" sz="1400" dirty="0">
                <a:latin typeface="宋体" panose="02010600030101010101" pitchFamily="2" charset="-122"/>
                <a:ea typeface="宋体" panose="02010600030101010101" pitchFamily="2" charset="-122"/>
              </a:rPr>
              <a:t>焦时灼热的焦炭与空气接触生成的CO、CO2、NOx等,主要污染物包括苯系物（如苯并芘）、酚、氰、硫氧化物以及碳氢化合物等</a:t>
            </a:r>
            <a:r>
              <a:rPr lang="zh-CN" altLang="en-US" sz="1400" dirty="0" smtClean="0">
                <a:latin typeface="宋体" panose="02010600030101010101" pitchFamily="2" charset="-122"/>
                <a:ea typeface="宋体" panose="02010600030101010101" pitchFamily="2" charset="-122"/>
              </a:rPr>
              <a:t>。</a:t>
            </a:r>
            <a:endParaRPr lang="zh-CN" altLang="en-US" sz="1200" dirty="0">
              <a:latin typeface="宋体" panose="02010600030101010101" pitchFamily="2" charset="-122"/>
              <a:ea typeface="宋体" panose="02010600030101010101" pitchFamily="2" charset="-122"/>
            </a:endParaRPr>
          </a:p>
        </p:txBody>
      </p:sp>
      <p:sp>
        <p:nvSpPr>
          <p:cNvPr id="4" name="TextBox 3"/>
          <p:cNvSpPr txBox="1"/>
          <p:nvPr/>
        </p:nvSpPr>
        <p:spPr>
          <a:xfrm>
            <a:off x="1228726" y="3503585"/>
            <a:ext cx="7559932" cy="2081788"/>
          </a:xfrm>
          <a:prstGeom prst="rect">
            <a:avLst/>
          </a:prstGeom>
          <a:noFill/>
        </p:spPr>
        <p:txBody>
          <a:bodyPr wrap="square" rtlCol="0">
            <a:spAutoFit/>
          </a:bodyPr>
          <a:lstStyle/>
          <a:p>
            <a:pPr rtl="0" eaLnBrk="1" hangingPunct="1">
              <a:lnSpc>
                <a:spcPct val="150000"/>
              </a:lnSpc>
            </a:pPr>
            <a:r>
              <a:rPr lang="zh-CN" altLang="en-US" sz="1800" b="1" dirty="0">
                <a:solidFill>
                  <a:srgbClr val="C00000"/>
                </a:solidFill>
                <a:latin typeface="宋体" panose="02010600030101010101" pitchFamily="2" charset="-122"/>
                <a:ea typeface="宋体" panose="02010600030101010101" pitchFamily="2" charset="-122"/>
                <a:cs typeface="微软雅黑" panose="020B0503020204020204" pitchFamily="34" charset="-122"/>
              </a:rPr>
              <a:t>煤制气过程中废气</a:t>
            </a:r>
            <a:endParaRPr lang="en-US" altLang="zh-CN" sz="1800" b="1" dirty="0">
              <a:solidFill>
                <a:srgbClr val="C00000"/>
              </a:solidFill>
              <a:latin typeface="宋体" panose="02010600030101010101" pitchFamily="2" charset="-122"/>
              <a:ea typeface="宋体" panose="02010600030101010101" pitchFamily="2" charset="-122"/>
              <a:cs typeface="微软雅黑" panose="020B0503020204020204" pitchFamily="34" charset="-122"/>
            </a:endParaRPr>
          </a:p>
          <a:p>
            <a:pPr marL="285750" lvl="0" indent="-285750" rtl="0" eaLnBrk="1" hangingPunct="1">
              <a:lnSpc>
                <a:spcPct val="150000"/>
              </a:lnSpc>
              <a:buFont typeface="Wingdings" panose="05000000000000000000" pitchFamily="2" charset="2"/>
              <a:buChar char="p"/>
            </a:pPr>
            <a:r>
              <a:rPr lang="zh-CN" altLang="en-US" sz="1400" dirty="0" smtClean="0">
                <a:latin typeface="宋体" panose="02010600030101010101" pitchFamily="2" charset="-122"/>
                <a:ea typeface="宋体" panose="02010600030101010101" pitchFamily="2" charset="-122"/>
                <a:cs typeface="微软雅黑" panose="020B0503020204020204" pitchFamily="34" charset="-122"/>
              </a:rPr>
              <a:t>气化</a:t>
            </a:r>
            <a:r>
              <a:rPr lang="zh-CN" altLang="en-US" sz="1400" dirty="0">
                <a:latin typeface="宋体" panose="02010600030101010101" pitchFamily="2" charset="-122"/>
                <a:ea typeface="宋体" panose="02010600030101010101" pitchFamily="2" charset="-122"/>
                <a:cs typeface="微软雅黑" panose="020B0503020204020204" pitchFamily="34" charset="-122"/>
              </a:rPr>
              <a:t>炉</a:t>
            </a:r>
            <a:r>
              <a:rPr lang="zh-CN" altLang="en-US" sz="1400" b="1" dirty="0">
                <a:latin typeface="宋体" panose="02010600030101010101" pitchFamily="2" charset="-122"/>
                <a:ea typeface="宋体" panose="02010600030101010101" pitchFamily="2" charset="-122"/>
                <a:cs typeface="微软雅黑" panose="020B0503020204020204" pitchFamily="34" charset="-122"/>
              </a:rPr>
              <a:t>开车过程</a:t>
            </a:r>
            <a:r>
              <a:rPr lang="zh-CN" altLang="en-US" sz="1400" dirty="0">
                <a:latin typeface="宋体" panose="02010600030101010101" pitchFamily="2" charset="-122"/>
                <a:ea typeface="宋体" panose="02010600030101010101" pitchFamily="2" charset="-122"/>
                <a:cs typeface="微软雅黑" panose="020B0503020204020204" pitchFamily="34" charset="-122"/>
              </a:rPr>
              <a:t>中由于炉内结渣、火层倾斜等非正常停车而产生的逸</a:t>
            </a:r>
            <a:r>
              <a:rPr lang="zh-CN" altLang="en-US" sz="1400" dirty="0" smtClean="0">
                <a:latin typeface="宋体" panose="02010600030101010101" pitchFamily="2" charset="-122"/>
                <a:ea typeface="宋体" panose="02010600030101010101" pitchFamily="2" charset="-122"/>
                <a:cs typeface="微软雅黑" panose="020B0503020204020204" pitchFamily="34" charset="-122"/>
              </a:rPr>
              <a:t>散</a:t>
            </a:r>
            <a:endParaRPr lang="en-US" altLang="zh-CN" sz="1400" dirty="0" smtClean="0">
              <a:latin typeface="宋体" panose="02010600030101010101" pitchFamily="2" charset="-122"/>
              <a:ea typeface="宋体" panose="02010600030101010101" pitchFamily="2" charset="-122"/>
              <a:cs typeface="微软雅黑" panose="020B0503020204020204" pitchFamily="34" charset="-122"/>
            </a:endParaRPr>
          </a:p>
          <a:p>
            <a:pPr marL="285750" lvl="0" indent="-285750" rtl="0" eaLnBrk="1" hangingPunct="1">
              <a:lnSpc>
                <a:spcPct val="150000"/>
              </a:lnSpc>
              <a:buFont typeface="Wingdings" panose="05000000000000000000" pitchFamily="2" charset="2"/>
              <a:buChar char="p"/>
            </a:pPr>
            <a:r>
              <a:rPr lang="zh-CN" altLang="en-US" sz="1400" dirty="0" smtClean="0">
                <a:latin typeface="宋体" panose="02010600030101010101" pitchFamily="2" charset="-122"/>
                <a:ea typeface="宋体" panose="02010600030101010101" pitchFamily="2" charset="-122"/>
                <a:cs typeface="微软雅黑" panose="020B0503020204020204" pitchFamily="34" charset="-122"/>
              </a:rPr>
              <a:t>炉</a:t>
            </a:r>
            <a:r>
              <a:rPr lang="zh-CN" altLang="en-US" sz="1400" dirty="0">
                <a:latin typeface="宋体" panose="02010600030101010101" pitchFamily="2" charset="-122"/>
                <a:ea typeface="宋体" panose="02010600030101010101" pitchFamily="2" charset="-122"/>
                <a:cs typeface="微软雅黑" panose="020B0503020204020204" pitchFamily="34" charset="-122"/>
              </a:rPr>
              <a:t>内的排空气形成部分废气、固定床气化炉的卸压废气、粗煤气净化工序中的部分尾气、硫酚类物质回收装置的尾气及酸性气体、氨回收吸收塔的排放</a:t>
            </a:r>
            <a:r>
              <a:rPr lang="zh-CN" altLang="en-US" sz="1400" dirty="0" smtClean="0">
                <a:latin typeface="宋体" panose="02010600030101010101" pitchFamily="2" charset="-122"/>
                <a:ea typeface="宋体" panose="02010600030101010101" pitchFamily="2" charset="-122"/>
                <a:cs typeface="微软雅黑" panose="020B0503020204020204" pitchFamily="34" charset="-122"/>
              </a:rPr>
              <a:t>气</a:t>
            </a:r>
            <a:endParaRPr lang="en-US" altLang="zh-CN" sz="1400" dirty="0" smtClean="0">
              <a:latin typeface="宋体" panose="02010600030101010101" pitchFamily="2" charset="-122"/>
              <a:ea typeface="宋体" panose="02010600030101010101" pitchFamily="2" charset="-122"/>
              <a:cs typeface="微软雅黑" panose="020B0503020204020204" pitchFamily="34" charset="-122"/>
            </a:endParaRPr>
          </a:p>
          <a:p>
            <a:pPr marL="285750" lvl="0" indent="-285750" rtl="0" eaLnBrk="1" hangingPunct="1">
              <a:lnSpc>
                <a:spcPct val="150000"/>
              </a:lnSpc>
              <a:buFont typeface="Wingdings" panose="05000000000000000000" pitchFamily="2" charset="2"/>
              <a:buChar char="p"/>
            </a:pPr>
            <a:r>
              <a:rPr lang="zh-CN" altLang="en-US" sz="1400" dirty="0" smtClean="0">
                <a:latin typeface="宋体" panose="02010600030101010101" pitchFamily="2" charset="-122"/>
                <a:ea typeface="宋体" panose="02010600030101010101" pitchFamily="2" charset="-122"/>
                <a:cs typeface="微软雅黑" panose="020B0503020204020204" pitchFamily="34" charset="-122"/>
              </a:rPr>
              <a:t>主要</a:t>
            </a:r>
            <a:r>
              <a:rPr lang="zh-CN" altLang="en-US" sz="1400" dirty="0">
                <a:latin typeface="宋体" panose="02010600030101010101" pitchFamily="2" charset="-122"/>
                <a:ea typeface="宋体" panose="02010600030101010101" pitchFamily="2" charset="-122"/>
                <a:cs typeface="微软雅黑" panose="020B0503020204020204" pitchFamily="34" charset="-122"/>
              </a:rPr>
              <a:t>成分包括碳氧化物、硫氧化物、氨气、苯并芘、CO、CH4等，有些还夹杂了煤中的砷、镉、汞、铅等有害物质，对环境及人体健康有较大的</a:t>
            </a:r>
            <a:r>
              <a:rPr lang="zh-CN" altLang="en-US" sz="1400" dirty="0" smtClean="0">
                <a:latin typeface="宋体" panose="02010600030101010101" pitchFamily="2" charset="-122"/>
                <a:ea typeface="宋体" panose="02010600030101010101" pitchFamily="2" charset="-122"/>
                <a:cs typeface="微软雅黑" panose="020B0503020204020204" pitchFamily="34" charset="-122"/>
              </a:rPr>
              <a:t>危害</a:t>
            </a:r>
            <a:endParaRPr lang="zh-CN" altLang="en-US" dirty="0"/>
          </a:p>
        </p:txBody>
      </p:sp>
      <p:sp>
        <p:nvSpPr>
          <p:cNvPr id="10" name="文本框 9"/>
          <p:cNvSpPr txBox="1"/>
          <p:nvPr/>
        </p:nvSpPr>
        <p:spPr>
          <a:xfrm>
            <a:off x="1319601" y="216218"/>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rPr>
              <a:t>二、陕西煤化工、焦化与雾霾关系</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Rectangle 11"/>
          <p:cNvSpPr>
            <a:spLocks noChangeArrowheads="1"/>
          </p:cNvSpPr>
          <p:nvPr/>
        </p:nvSpPr>
        <p:spPr bwMode="auto">
          <a:xfrm>
            <a:off x="0" y="4248150"/>
            <a:ext cx="93599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4" name="文本框 1"/>
          <p:cNvSpPr txBox="1"/>
          <p:nvPr/>
        </p:nvSpPr>
        <p:spPr>
          <a:xfrm>
            <a:off x="1344274" y="779120"/>
            <a:ext cx="7800933" cy="1661993"/>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lnSpc>
                <a:spcPct val="150000"/>
              </a:lnSpc>
              <a:spcBef>
                <a:spcPct val="0"/>
              </a:spcBef>
              <a:buNone/>
            </a:pPr>
            <a:r>
              <a:rPr lang="zh-CN" altLang="en-US" sz="2000" b="1" dirty="0">
                <a:solidFill>
                  <a:srgbClr val="C00000"/>
                </a:solidFill>
                <a:latin typeface="宋体" panose="02010600030101010101" pitchFamily="2" charset="-122"/>
                <a:ea typeface="宋体" panose="02010600030101010101" pitchFamily="2" charset="-122"/>
              </a:rPr>
              <a:t>煤制油过程</a:t>
            </a:r>
            <a:r>
              <a:rPr lang="zh-CN" altLang="en-US" sz="2000" b="1" dirty="0" smtClean="0">
                <a:solidFill>
                  <a:srgbClr val="C00000"/>
                </a:solidFill>
                <a:latin typeface="宋体" panose="02010600030101010101" pitchFamily="2" charset="-122"/>
                <a:ea typeface="宋体" panose="02010600030101010101" pitchFamily="2" charset="-122"/>
              </a:rPr>
              <a:t>废气</a:t>
            </a:r>
            <a:endParaRPr lang="en-US" altLang="zh-CN" sz="2000" b="1" dirty="0" smtClean="0">
              <a:solidFill>
                <a:srgbClr val="C00000"/>
              </a:solidFill>
              <a:latin typeface="宋体" panose="02010600030101010101" pitchFamily="2" charset="-122"/>
              <a:ea typeface="宋体" panose="02010600030101010101" pitchFamily="2" charset="-122"/>
            </a:endParaRPr>
          </a:p>
          <a:p>
            <a:pPr marL="0" indent="0" eaLnBrk="1" hangingPunct="1">
              <a:lnSpc>
                <a:spcPct val="150000"/>
              </a:lnSpc>
              <a:spcBef>
                <a:spcPct val="0"/>
              </a:spcBef>
              <a:buNone/>
            </a:pPr>
            <a:r>
              <a:rPr lang="zh-CN" altLang="en-US" sz="1800" dirty="0" smtClean="0">
                <a:latin typeface="宋体" panose="02010600030101010101" pitchFamily="2" charset="-122"/>
                <a:ea typeface="宋体" panose="02010600030101010101" pitchFamily="2" charset="-122"/>
              </a:rPr>
              <a:t>主要是</a:t>
            </a:r>
            <a:r>
              <a:rPr lang="zh-CN" altLang="en-US" sz="1800" dirty="0">
                <a:latin typeface="宋体" panose="02010600030101010101" pitchFamily="2" charset="-122"/>
                <a:ea typeface="宋体" panose="02010600030101010101" pitchFamily="2" charset="-122"/>
              </a:rPr>
              <a:t>液化残渣，这是一种高碳、高灰和高硫物质，在某些工艺中占到液化原料煤总量的</a:t>
            </a:r>
            <a:r>
              <a:rPr lang="en-US" altLang="zh-CN" sz="1800" dirty="0">
                <a:latin typeface="宋体" panose="02010600030101010101" pitchFamily="2" charset="-122"/>
                <a:ea typeface="宋体" panose="02010600030101010101" pitchFamily="2" charset="-122"/>
              </a:rPr>
              <a:t>40</a:t>
            </a:r>
            <a:r>
              <a:rPr lang="zh-CN" altLang="en-US" sz="1800" dirty="0">
                <a:latin typeface="宋体" panose="02010600030101010101" pitchFamily="2" charset="-122"/>
                <a:ea typeface="宋体" panose="02010600030101010101" pitchFamily="2" charset="-122"/>
              </a:rPr>
              <a:t>％左右，需进一步处理。</a:t>
            </a:r>
            <a:endParaRPr lang="zh-CN" altLang="en-US" sz="1800" dirty="0">
              <a:latin typeface="宋体" panose="02010600030101010101" pitchFamily="2" charset="-122"/>
              <a:ea typeface="宋体" panose="02010600030101010101" pitchFamily="2" charset="-122"/>
            </a:endParaRPr>
          </a:p>
          <a:p>
            <a:pPr marL="0" indent="0" eaLnBrk="1" hangingPunct="1">
              <a:lnSpc>
                <a:spcPct val="150000"/>
              </a:lnSpc>
              <a:spcBef>
                <a:spcPct val="0"/>
              </a:spcBef>
              <a:buNone/>
            </a:pPr>
            <a:endParaRPr lang="zh-CN" altLang="en-US" sz="1200" dirty="0">
              <a:latin typeface="宋体" panose="02010600030101010101" pitchFamily="2" charset="-122"/>
              <a:ea typeface="宋体" panose="02010600030101010101" pitchFamily="2" charset="-122"/>
            </a:endParaRPr>
          </a:p>
        </p:txBody>
      </p:sp>
      <p:sp>
        <p:nvSpPr>
          <p:cNvPr id="4" name="TextBox 3"/>
          <p:cNvSpPr txBox="1"/>
          <p:nvPr/>
        </p:nvSpPr>
        <p:spPr>
          <a:xfrm>
            <a:off x="1343513" y="2429312"/>
            <a:ext cx="7559932" cy="2215991"/>
          </a:xfrm>
          <a:prstGeom prst="rect">
            <a:avLst/>
          </a:prstGeom>
          <a:noFill/>
        </p:spPr>
        <p:txBody>
          <a:bodyPr wrap="square" rtlCol="0">
            <a:spAutoFit/>
          </a:bodyPr>
          <a:lstStyle/>
          <a:p>
            <a:pPr rtl="0" eaLnBrk="1" hangingPunct="1">
              <a:lnSpc>
                <a:spcPct val="150000"/>
              </a:lnSpc>
            </a:pPr>
            <a:r>
              <a:rPr lang="zh-CN" altLang="en-US" sz="2000" b="1" dirty="0" smtClean="0">
                <a:solidFill>
                  <a:srgbClr val="C00000"/>
                </a:solidFill>
                <a:latin typeface="宋体" panose="02010600030101010101" pitchFamily="2" charset="-122"/>
                <a:ea typeface="宋体" panose="02010600030101010101" pitchFamily="2" charset="-122"/>
                <a:cs typeface="微软雅黑" panose="020B0503020204020204" pitchFamily="34" charset="-122"/>
              </a:rPr>
              <a:t>煤燃烧过程</a:t>
            </a:r>
            <a:r>
              <a:rPr lang="zh-CN" altLang="en-US" sz="2000" b="1" dirty="0">
                <a:solidFill>
                  <a:srgbClr val="C00000"/>
                </a:solidFill>
                <a:latin typeface="宋体" panose="02010600030101010101" pitchFamily="2" charset="-122"/>
                <a:ea typeface="宋体" panose="02010600030101010101" pitchFamily="2" charset="-122"/>
                <a:cs typeface="微软雅黑" panose="020B0503020204020204" pitchFamily="34" charset="-122"/>
              </a:rPr>
              <a:t>中废气</a:t>
            </a:r>
            <a:endParaRPr lang="en-US" altLang="zh-CN" sz="2000" b="1" dirty="0">
              <a:solidFill>
                <a:srgbClr val="C00000"/>
              </a:solidFill>
              <a:latin typeface="宋体" panose="02010600030101010101" pitchFamily="2" charset="-122"/>
              <a:ea typeface="宋体" panose="02010600030101010101" pitchFamily="2" charset="-122"/>
              <a:cs typeface="微软雅黑" panose="020B0503020204020204" pitchFamily="34" charset="-122"/>
            </a:endParaRPr>
          </a:p>
          <a:p>
            <a:pPr lvl="0" rtl="0" eaLnBrk="1" hangingPunct="1">
              <a:lnSpc>
                <a:spcPct val="150000"/>
              </a:lnSpc>
            </a:pPr>
            <a:r>
              <a:rPr lang="zh-CN" altLang="en-US" sz="1800" dirty="0" smtClean="0">
                <a:latin typeface="宋体" panose="02010600030101010101" pitchFamily="2" charset="-122"/>
                <a:ea typeface="宋体" panose="02010600030101010101" pitchFamily="2" charset="-122"/>
                <a:cs typeface="微软雅黑" panose="020B0503020204020204" pitchFamily="34" charset="-122"/>
              </a:rPr>
              <a:t>主要</a:t>
            </a:r>
            <a:r>
              <a:rPr lang="zh-CN" altLang="en-US" sz="1800" dirty="0">
                <a:latin typeface="宋体" panose="02010600030101010101" pitchFamily="2" charset="-122"/>
                <a:ea typeface="宋体" panose="02010600030101010101" pitchFamily="2" charset="-122"/>
                <a:cs typeface="微软雅黑" panose="020B0503020204020204" pitchFamily="34" charset="-122"/>
              </a:rPr>
              <a:t>污染物有</a:t>
            </a:r>
            <a:r>
              <a:rPr lang="zh-CN" altLang="en-US" sz="1800" b="1" dirty="0">
                <a:latin typeface="宋体" panose="02010600030101010101" pitchFamily="2" charset="-122"/>
                <a:ea typeface="宋体" panose="02010600030101010101" pitchFamily="2" charset="-122"/>
                <a:cs typeface="微软雅黑" panose="020B0503020204020204" pitchFamily="34" charset="-122"/>
              </a:rPr>
              <a:t>粉尘与烟雾</a:t>
            </a:r>
            <a:r>
              <a:rPr lang="zh-CN" altLang="en-US" sz="1800" dirty="0">
                <a:latin typeface="宋体" panose="02010600030101010101" pitchFamily="2" charset="-122"/>
                <a:ea typeface="宋体" panose="02010600030101010101" pitchFamily="2" charset="-122"/>
                <a:cs typeface="微软雅黑" panose="020B0503020204020204" pitchFamily="34" charset="-122"/>
              </a:rPr>
              <a:t>、</a:t>
            </a:r>
            <a:r>
              <a:rPr lang="en-US" altLang="zh-CN" sz="1800" dirty="0">
                <a:latin typeface="宋体" panose="02010600030101010101" pitchFamily="2" charset="-122"/>
                <a:ea typeface="宋体" panose="02010600030101010101" pitchFamily="2" charset="-122"/>
                <a:cs typeface="微软雅黑" panose="020B0503020204020204" pitchFamily="34" charset="-122"/>
              </a:rPr>
              <a:t>SO2</a:t>
            </a:r>
            <a:r>
              <a:rPr lang="zh-CN" altLang="en-US" sz="1800" dirty="0">
                <a:latin typeface="宋体" panose="02010600030101010101" pitchFamily="2" charset="-122"/>
                <a:ea typeface="宋体" panose="02010600030101010101" pitchFamily="2" charset="-122"/>
                <a:cs typeface="微软雅黑" panose="020B0503020204020204" pitchFamily="34" charset="-122"/>
              </a:rPr>
              <a:t>为主的硫</a:t>
            </a:r>
            <a:r>
              <a:rPr lang="zh-CN" altLang="en-US" sz="1800" b="1" dirty="0">
                <a:latin typeface="宋体" panose="02010600030101010101" pitchFamily="2" charset="-122"/>
                <a:ea typeface="宋体" panose="02010600030101010101" pitchFamily="2" charset="-122"/>
                <a:cs typeface="微软雅黑" panose="020B0503020204020204" pitchFamily="34" charset="-122"/>
              </a:rPr>
              <a:t>化物</a:t>
            </a:r>
            <a:r>
              <a:rPr lang="zh-CN" altLang="en-US" sz="1800" dirty="0">
                <a:latin typeface="宋体" panose="02010600030101010101" pitchFamily="2" charset="-122"/>
                <a:ea typeface="宋体" panose="02010600030101010101" pitchFamily="2" charset="-122"/>
                <a:cs typeface="微软雅黑" panose="020B0503020204020204" pitchFamily="34" charset="-122"/>
              </a:rPr>
              <a:t>、</a:t>
            </a:r>
            <a:r>
              <a:rPr lang="en-US" altLang="zh-CN" sz="1800" dirty="0">
                <a:latin typeface="宋体" panose="02010600030101010101" pitchFamily="2" charset="-122"/>
                <a:ea typeface="宋体" panose="02010600030101010101" pitchFamily="2" charset="-122"/>
                <a:cs typeface="微软雅黑" panose="020B0503020204020204" pitchFamily="34" charset="-122"/>
              </a:rPr>
              <a:t>N2O</a:t>
            </a:r>
            <a:r>
              <a:rPr lang="zh-CN" altLang="en-US" sz="1800" dirty="0">
                <a:latin typeface="宋体" panose="02010600030101010101" pitchFamily="2" charset="-122"/>
                <a:ea typeface="宋体" panose="02010600030101010101" pitchFamily="2" charset="-122"/>
                <a:cs typeface="微软雅黑" panose="020B0503020204020204" pitchFamily="34" charset="-122"/>
              </a:rPr>
              <a:t>、 </a:t>
            </a:r>
            <a:r>
              <a:rPr lang="en-US" altLang="zh-CN" sz="1800" dirty="0">
                <a:latin typeface="宋体" panose="02010600030101010101" pitchFamily="2" charset="-122"/>
                <a:ea typeface="宋体" panose="02010600030101010101" pitchFamily="2" charset="-122"/>
                <a:cs typeface="微软雅黑" panose="020B0503020204020204" pitchFamily="34" charset="-122"/>
              </a:rPr>
              <a:t>NO</a:t>
            </a:r>
            <a:r>
              <a:rPr lang="zh-CN" altLang="en-US" sz="1800" dirty="0">
                <a:latin typeface="宋体" panose="02010600030101010101" pitchFamily="2" charset="-122"/>
                <a:ea typeface="宋体" panose="02010600030101010101" pitchFamily="2" charset="-122"/>
                <a:cs typeface="微软雅黑" panose="020B0503020204020204" pitchFamily="34" charset="-122"/>
              </a:rPr>
              <a:t>、</a:t>
            </a:r>
            <a:r>
              <a:rPr lang="en-US" altLang="zh-CN" sz="1800" dirty="0">
                <a:latin typeface="宋体" panose="02010600030101010101" pitchFamily="2" charset="-122"/>
                <a:ea typeface="宋体" panose="02010600030101010101" pitchFamily="2" charset="-122"/>
                <a:cs typeface="微软雅黑" panose="020B0503020204020204" pitchFamily="34" charset="-122"/>
              </a:rPr>
              <a:t>NO2</a:t>
            </a:r>
            <a:r>
              <a:rPr lang="zh-CN" altLang="en-US" sz="1800" dirty="0">
                <a:latin typeface="宋体" panose="02010600030101010101" pitchFamily="2" charset="-122"/>
                <a:ea typeface="宋体" panose="02010600030101010101" pitchFamily="2" charset="-122"/>
                <a:cs typeface="微软雅黑" panose="020B0503020204020204" pitchFamily="34" charset="-122"/>
              </a:rPr>
              <a:t>、</a:t>
            </a:r>
            <a:r>
              <a:rPr lang="en-US" altLang="zh-CN" sz="1800" dirty="0">
                <a:latin typeface="宋体" panose="02010600030101010101" pitchFamily="2" charset="-122"/>
                <a:ea typeface="宋体" panose="02010600030101010101" pitchFamily="2" charset="-122"/>
                <a:cs typeface="微软雅黑" panose="020B0503020204020204" pitchFamily="34" charset="-122"/>
              </a:rPr>
              <a:t>N2O3</a:t>
            </a:r>
            <a:r>
              <a:rPr lang="zh-CN" altLang="en-US" sz="1800" dirty="0">
                <a:latin typeface="宋体" panose="02010600030101010101" pitchFamily="2" charset="-122"/>
                <a:ea typeface="宋体" panose="02010600030101010101" pitchFamily="2" charset="-122"/>
                <a:cs typeface="微软雅黑" panose="020B0503020204020204" pitchFamily="34" charset="-122"/>
              </a:rPr>
              <a:t>、</a:t>
            </a:r>
            <a:r>
              <a:rPr lang="en-US" altLang="zh-CN" sz="1800" dirty="0">
                <a:latin typeface="宋体" panose="02010600030101010101" pitchFamily="2" charset="-122"/>
                <a:ea typeface="宋体" panose="02010600030101010101" pitchFamily="2" charset="-122"/>
                <a:cs typeface="微软雅黑" panose="020B0503020204020204" pitchFamily="34" charset="-122"/>
              </a:rPr>
              <a:t>N2O4</a:t>
            </a:r>
            <a:r>
              <a:rPr lang="zh-CN" altLang="en-US" sz="1800" dirty="0">
                <a:latin typeface="宋体" panose="02010600030101010101" pitchFamily="2" charset="-122"/>
                <a:ea typeface="宋体" panose="02010600030101010101" pitchFamily="2" charset="-122"/>
                <a:cs typeface="微软雅黑" panose="020B0503020204020204" pitchFamily="34" charset="-122"/>
              </a:rPr>
              <a:t>等</a:t>
            </a:r>
            <a:r>
              <a:rPr lang="zh-CN" altLang="en-US" sz="1800" b="1" dirty="0">
                <a:latin typeface="宋体" panose="02010600030101010101" pitchFamily="2" charset="-122"/>
                <a:ea typeface="宋体" panose="02010600030101010101" pitchFamily="2" charset="-122"/>
                <a:cs typeface="微软雅黑" panose="020B0503020204020204" pitchFamily="34" charset="-122"/>
              </a:rPr>
              <a:t>氮氧化物</a:t>
            </a:r>
            <a:r>
              <a:rPr lang="zh-CN" altLang="en-US" sz="1800" dirty="0">
                <a:latin typeface="宋体" panose="02010600030101010101" pitchFamily="2" charset="-122"/>
                <a:ea typeface="宋体" panose="02010600030101010101" pitchFamily="2" charset="-122"/>
                <a:cs typeface="微软雅黑" panose="020B0503020204020204" pitchFamily="34" charset="-122"/>
              </a:rPr>
              <a:t>、</a:t>
            </a:r>
            <a:r>
              <a:rPr lang="en-US" altLang="zh-CN" sz="1800" dirty="0">
                <a:latin typeface="宋体" panose="02010600030101010101" pitchFamily="2" charset="-122"/>
                <a:ea typeface="宋体" panose="02010600030101010101" pitchFamily="2" charset="-122"/>
                <a:cs typeface="微软雅黑" panose="020B0503020204020204" pitchFamily="34" charset="-122"/>
              </a:rPr>
              <a:t>Hg</a:t>
            </a:r>
            <a:r>
              <a:rPr lang="zh-CN" altLang="en-US" sz="1800" dirty="0">
                <a:latin typeface="宋体" panose="02010600030101010101" pitchFamily="2" charset="-122"/>
                <a:ea typeface="宋体" panose="02010600030101010101" pitchFamily="2" charset="-122"/>
                <a:cs typeface="微软雅黑" panose="020B0503020204020204" pitchFamily="34" charset="-122"/>
              </a:rPr>
              <a:t>、</a:t>
            </a:r>
            <a:r>
              <a:rPr lang="en-US" altLang="zh-CN" sz="1800" dirty="0">
                <a:latin typeface="宋体" panose="02010600030101010101" pitchFamily="2" charset="-122"/>
                <a:ea typeface="宋体" panose="02010600030101010101" pitchFamily="2" charset="-122"/>
                <a:cs typeface="微软雅黑" panose="020B0503020204020204" pitchFamily="34" charset="-122"/>
              </a:rPr>
              <a:t>Cd</a:t>
            </a:r>
            <a:r>
              <a:rPr lang="zh-CN" altLang="en-US" sz="1800" dirty="0">
                <a:latin typeface="宋体" panose="02010600030101010101" pitchFamily="2" charset="-122"/>
                <a:ea typeface="宋体" panose="02010600030101010101" pitchFamily="2" charset="-122"/>
                <a:cs typeface="微软雅黑" panose="020B0503020204020204" pitchFamily="34" charset="-122"/>
              </a:rPr>
              <a:t>、</a:t>
            </a:r>
            <a:r>
              <a:rPr lang="en-US" altLang="zh-CN" sz="1800" dirty="0" err="1">
                <a:latin typeface="宋体" panose="02010600030101010101" pitchFamily="2" charset="-122"/>
                <a:ea typeface="宋体" panose="02010600030101010101" pitchFamily="2" charset="-122"/>
                <a:cs typeface="微软雅黑" panose="020B0503020204020204" pitchFamily="34" charset="-122"/>
              </a:rPr>
              <a:t>Pb</a:t>
            </a:r>
            <a:r>
              <a:rPr lang="zh-CN" altLang="en-US" sz="1800" dirty="0">
                <a:latin typeface="宋体" panose="02010600030101010101" pitchFamily="2" charset="-122"/>
                <a:ea typeface="宋体" panose="02010600030101010101" pitchFamily="2" charset="-122"/>
                <a:cs typeface="微软雅黑" panose="020B0503020204020204" pitchFamily="34" charset="-122"/>
              </a:rPr>
              <a:t>、</a:t>
            </a:r>
            <a:r>
              <a:rPr lang="en-US" altLang="zh-CN" sz="1800" dirty="0">
                <a:latin typeface="宋体" panose="02010600030101010101" pitchFamily="2" charset="-122"/>
                <a:ea typeface="宋体" panose="02010600030101010101" pitchFamily="2" charset="-122"/>
                <a:cs typeface="微软雅黑" panose="020B0503020204020204" pitchFamily="34" charset="-122"/>
              </a:rPr>
              <a:t>Cr</a:t>
            </a:r>
            <a:r>
              <a:rPr lang="zh-CN" altLang="en-US" sz="1800" dirty="0">
                <a:latin typeface="宋体" panose="02010600030101010101" pitchFamily="2" charset="-122"/>
                <a:ea typeface="宋体" panose="02010600030101010101" pitchFamily="2" charset="-122"/>
                <a:cs typeface="微软雅黑" panose="020B0503020204020204" pitchFamily="34" charset="-122"/>
              </a:rPr>
              <a:t>、</a:t>
            </a:r>
            <a:r>
              <a:rPr lang="en-US" altLang="zh-CN" sz="1800" dirty="0">
                <a:latin typeface="宋体" panose="02010600030101010101" pitchFamily="2" charset="-122"/>
                <a:ea typeface="宋体" panose="02010600030101010101" pitchFamily="2" charset="-122"/>
                <a:cs typeface="微软雅黑" panose="020B0503020204020204" pitchFamily="34" charset="-122"/>
              </a:rPr>
              <a:t>As</a:t>
            </a:r>
            <a:r>
              <a:rPr lang="zh-CN" altLang="en-US" sz="1800" dirty="0">
                <a:latin typeface="宋体" panose="02010600030101010101" pitchFamily="2" charset="-122"/>
                <a:ea typeface="宋体" panose="02010600030101010101" pitchFamily="2" charset="-122"/>
                <a:cs typeface="微软雅黑" panose="020B0503020204020204" pitchFamily="34" charset="-122"/>
              </a:rPr>
              <a:t>、</a:t>
            </a:r>
            <a:r>
              <a:rPr lang="en-US" altLang="zh-CN" sz="1800" dirty="0">
                <a:latin typeface="宋体" panose="02010600030101010101" pitchFamily="2" charset="-122"/>
                <a:ea typeface="宋体" panose="02010600030101010101" pitchFamily="2" charset="-122"/>
                <a:cs typeface="微软雅黑" panose="020B0503020204020204" pitchFamily="34" charset="-122"/>
              </a:rPr>
              <a:t>Se</a:t>
            </a:r>
            <a:r>
              <a:rPr lang="zh-CN" altLang="en-US" sz="1800" dirty="0">
                <a:latin typeface="宋体" panose="02010600030101010101" pitchFamily="2" charset="-122"/>
                <a:ea typeface="宋体" panose="02010600030101010101" pitchFamily="2" charset="-122"/>
                <a:cs typeface="微软雅黑" panose="020B0503020204020204" pitchFamily="34" charset="-122"/>
              </a:rPr>
              <a:t>、</a:t>
            </a:r>
            <a:r>
              <a:rPr lang="en-US" altLang="zh-CN" sz="1800" dirty="0">
                <a:latin typeface="宋体" panose="02010600030101010101" pitchFamily="2" charset="-122"/>
                <a:ea typeface="宋体" panose="02010600030101010101" pitchFamily="2" charset="-122"/>
                <a:cs typeface="微软雅黑" panose="020B0503020204020204" pitchFamily="34" charset="-122"/>
              </a:rPr>
              <a:t>F</a:t>
            </a:r>
            <a:r>
              <a:rPr lang="zh-CN" altLang="en-US" sz="1800" dirty="0">
                <a:latin typeface="宋体" panose="02010600030101010101" pitchFamily="2" charset="-122"/>
                <a:ea typeface="宋体" panose="02010600030101010101" pitchFamily="2" charset="-122"/>
                <a:cs typeface="微软雅黑" panose="020B0503020204020204" pitchFamily="34" charset="-122"/>
              </a:rPr>
              <a:t>等有害微量元素、产生温室效应的</a:t>
            </a:r>
            <a:r>
              <a:rPr lang="en-US" altLang="zh-CN" sz="1800" b="1" dirty="0">
                <a:latin typeface="宋体" panose="02010600030101010101" pitchFamily="2" charset="-122"/>
                <a:ea typeface="宋体" panose="02010600030101010101" pitchFamily="2" charset="-122"/>
                <a:cs typeface="微软雅黑" panose="020B0503020204020204" pitchFamily="34" charset="-122"/>
              </a:rPr>
              <a:t>CO2</a:t>
            </a:r>
            <a:r>
              <a:rPr lang="zh-CN" altLang="en-US" sz="1800" dirty="0">
                <a:latin typeface="宋体" panose="02010600030101010101" pitchFamily="2" charset="-122"/>
                <a:ea typeface="宋体" panose="02010600030101010101" pitchFamily="2" charset="-122"/>
                <a:cs typeface="微软雅黑" panose="020B0503020204020204" pitchFamily="34" charset="-122"/>
              </a:rPr>
              <a:t>等</a:t>
            </a:r>
            <a:r>
              <a:rPr lang="zh-CN" altLang="en-US" sz="1800" dirty="0" smtClean="0">
                <a:latin typeface="宋体" panose="02010600030101010101" pitchFamily="2" charset="-122"/>
                <a:ea typeface="宋体" panose="02010600030101010101" pitchFamily="2" charset="-122"/>
                <a:cs typeface="微软雅黑" panose="020B0503020204020204" pitchFamily="34" charset="-122"/>
              </a:rPr>
              <a:t>。</a:t>
            </a:r>
            <a:endParaRPr lang="en-US" altLang="zh-CN" sz="1800" dirty="0" smtClean="0">
              <a:latin typeface="宋体" panose="02010600030101010101" pitchFamily="2" charset="-122"/>
              <a:ea typeface="宋体" panose="02010600030101010101" pitchFamily="2" charset="-122"/>
              <a:cs typeface="微软雅黑" panose="020B0503020204020204" pitchFamily="34" charset="-122"/>
            </a:endParaRPr>
          </a:p>
          <a:p>
            <a:pPr lvl="0" rtl="0" eaLnBrk="1" hangingPunct="1">
              <a:lnSpc>
                <a:spcPct val="150000"/>
              </a:lnSpc>
            </a:pPr>
            <a:r>
              <a:rPr lang="zh-CN" altLang="en-US" sz="1800" dirty="0" smtClean="0">
                <a:latin typeface="宋体" panose="02010600030101010101" pitchFamily="2" charset="-122"/>
                <a:ea typeface="宋体" panose="02010600030101010101" pitchFamily="2" charset="-122"/>
                <a:cs typeface="微软雅黑" panose="020B0503020204020204" pitchFamily="34" charset="-122"/>
              </a:rPr>
              <a:t>煤</a:t>
            </a:r>
            <a:r>
              <a:rPr lang="zh-CN" altLang="en-US" sz="1800" dirty="0">
                <a:latin typeface="宋体" panose="02010600030101010101" pitchFamily="2" charset="-122"/>
                <a:ea typeface="宋体" panose="02010600030101010101" pitchFamily="2" charset="-122"/>
                <a:cs typeface="微软雅黑" panose="020B0503020204020204" pitchFamily="34" charset="-122"/>
              </a:rPr>
              <a:t>直接燃烧的能量利用率低，环境污染严重。</a:t>
            </a:r>
            <a:endParaRPr lang="zh-CN" altLang="en-US" sz="1800" dirty="0">
              <a:latin typeface="宋体" panose="02010600030101010101" pitchFamily="2" charset="-122"/>
              <a:ea typeface="宋体" panose="02010600030101010101" pitchFamily="2" charset="-122"/>
              <a:cs typeface="微软雅黑" panose="020B0503020204020204" pitchFamily="34" charset="-122"/>
            </a:endParaRPr>
          </a:p>
        </p:txBody>
      </p:sp>
      <p:sp>
        <p:nvSpPr>
          <p:cNvPr id="7" name="文本框 9"/>
          <p:cNvSpPr txBox="1"/>
          <p:nvPr/>
        </p:nvSpPr>
        <p:spPr>
          <a:xfrm>
            <a:off x="1319601" y="216218"/>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rPr>
              <a:t>二、陕西煤化工、焦化与雾霾关系</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t="8403"/>
          <a:stretch>
            <a:fillRect/>
          </a:stretch>
        </p:blipFill>
        <p:spPr bwMode="auto">
          <a:xfrm>
            <a:off x="1250926" y="1275266"/>
            <a:ext cx="8015766" cy="41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标题 1"/>
          <p:cNvSpPr txBox="1"/>
          <p:nvPr/>
        </p:nvSpPr>
        <p:spPr bwMode="auto">
          <a:xfrm>
            <a:off x="1374708" y="619586"/>
            <a:ext cx="3593274" cy="655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400" b="1" dirty="0">
                <a:latin typeface="黑体" panose="02010609060101010101" pitchFamily="49" charset="-122"/>
                <a:ea typeface="黑体" panose="02010609060101010101" pitchFamily="49" charset="-122"/>
              </a:rPr>
              <a:t>焦化产业技术节点</a:t>
            </a:r>
            <a:endParaRPr lang="zh-CN" altLang="en-US" sz="2400" b="1" dirty="0">
              <a:latin typeface="黑体" panose="02010609060101010101" pitchFamily="49" charset="-122"/>
              <a:ea typeface="黑体" panose="02010609060101010101" pitchFamily="49" charset="-122"/>
            </a:endParaRPr>
          </a:p>
        </p:txBody>
      </p:sp>
      <p:sp>
        <p:nvSpPr>
          <p:cNvPr id="5" name="文本框 9"/>
          <p:cNvSpPr txBox="1"/>
          <p:nvPr/>
        </p:nvSpPr>
        <p:spPr>
          <a:xfrm>
            <a:off x="1319601" y="216218"/>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rPr>
              <a:t>二、陕西煤化工、焦化与雾霾关系</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5"/>
          <p:cNvSpPr txBox="1"/>
          <p:nvPr/>
        </p:nvSpPr>
        <p:spPr>
          <a:xfrm>
            <a:off x="1282408" y="646994"/>
            <a:ext cx="7532213" cy="1623906"/>
          </a:xfrm>
          <a:prstGeom prst="rect">
            <a:avLst/>
          </a:prstGeom>
          <a:noFill/>
        </p:spPr>
        <p:txBody>
          <a:bodyPr wrap="square" rtlCol="0">
            <a:spAutoFit/>
          </a:bodyPr>
          <a:lstStyle/>
          <a:p>
            <a:pPr lvl="0">
              <a:lnSpc>
                <a:spcPct val="150000"/>
              </a:lnSpc>
            </a:pPr>
            <a:r>
              <a:rPr lang="zh-CN" altLang="en-US" sz="1800" dirty="0">
                <a:latin typeface="宋体" panose="02010600030101010101" pitchFamily="2" charset="-122"/>
                <a:ea typeface="宋体" panose="02010600030101010101" pitchFamily="2" charset="-122"/>
                <a:sym typeface="Arial" panose="020B0604020202020204" pitchFamily="34" charset="0"/>
              </a:rPr>
              <a:t>以</a:t>
            </a:r>
            <a:r>
              <a:rPr lang="zh-CN" altLang="en-US" sz="1800" b="1" dirty="0">
                <a:latin typeface="宋体" panose="02010600030101010101" pitchFamily="2" charset="-122"/>
                <a:ea typeface="宋体" panose="02010600030101010101" pitchFamily="2" charset="-122"/>
                <a:sym typeface="Arial" panose="020B0604020202020204" pitchFamily="34" charset="0"/>
              </a:rPr>
              <a:t>低温甲醇洗</a:t>
            </a:r>
            <a:r>
              <a:rPr lang="zh-CN" altLang="en-US" sz="1800" b="1" dirty="0" smtClean="0">
                <a:latin typeface="宋体" panose="02010600030101010101" pitchFamily="2" charset="-122"/>
                <a:ea typeface="宋体" panose="02010600030101010101" pitchFamily="2" charset="-122"/>
                <a:sym typeface="Arial" panose="020B0604020202020204" pitchFamily="34" charset="0"/>
              </a:rPr>
              <a:t>制</a:t>
            </a:r>
            <a:r>
              <a:rPr lang="zh-CN" altLang="en-US" sz="1800" dirty="0" smtClean="0">
                <a:latin typeface="宋体" panose="02010600030101010101" pitchFamily="2" charset="-122"/>
                <a:ea typeface="宋体" panose="02010600030101010101" pitchFamily="2" charset="-122"/>
                <a:sym typeface="Arial" panose="020B0604020202020204" pitchFamily="34" charset="0"/>
              </a:rPr>
              <a:t>为例</a:t>
            </a:r>
            <a:endParaRPr lang="en-US" altLang="zh-CN" sz="1800" dirty="0" smtClean="0">
              <a:latin typeface="宋体" panose="02010600030101010101" pitchFamily="2" charset="-122"/>
              <a:ea typeface="宋体" panose="02010600030101010101" pitchFamily="2" charset="-122"/>
              <a:sym typeface="Arial" panose="020B0604020202020204" pitchFamily="34" charset="0"/>
            </a:endParaRPr>
          </a:p>
          <a:p>
            <a:pPr lvl="0">
              <a:lnSpc>
                <a:spcPct val="150000"/>
              </a:lnSpc>
            </a:pPr>
            <a:r>
              <a:rPr lang="zh-CN" altLang="en-US" sz="1800" dirty="0" smtClean="0">
                <a:latin typeface="宋体" panose="02010600030101010101" pitchFamily="2" charset="-122"/>
                <a:ea typeface="宋体" panose="02010600030101010101" pitchFamily="2" charset="-122"/>
                <a:sym typeface="Arial" panose="020B0604020202020204" pitchFamily="34" charset="0"/>
              </a:rPr>
              <a:t>主要</a:t>
            </a:r>
            <a:r>
              <a:rPr lang="zh-CN" altLang="en-US" sz="1800" dirty="0">
                <a:latin typeface="宋体" panose="02010600030101010101" pitchFamily="2" charset="-122"/>
                <a:ea typeface="宋体" panose="02010600030101010101" pitchFamily="2" charset="-122"/>
                <a:sym typeface="Arial" panose="020B0604020202020204" pitchFamily="34" charset="0"/>
              </a:rPr>
              <a:t>成分中以氮气、二氧化碳、氧气、甲烷、甲醇、氢气、乙烯、乙烷、丙烯、丙烷、硫化氢等</a:t>
            </a:r>
            <a:r>
              <a:rPr lang="zh-CN" altLang="en-US" sz="1800" dirty="0" smtClean="0">
                <a:latin typeface="宋体" panose="02010600030101010101" pitchFamily="2" charset="-122"/>
                <a:ea typeface="宋体" panose="02010600030101010101" pitchFamily="2" charset="-122"/>
                <a:sym typeface="Arial" panose="020B0604020202020204" pitchFamily="34" charset="0"/>
              </a:rPr>
              <a:t>。废气</a:t>
            </a:r>
            <a:r>
              <a:rPr lang="zh-CN" altLang="en-US" sz="1800" dirty="0">
                <a:latin typeface="宋体" panose="02010600030101010101" pitchFamily="2" charset="-122"/>
                <a:ea typeface="宋体" panose="02010600030101010101" pitchFamily="2" charset="-122"/>
                <a:sym typeface="Arial" panose="020B0604020202020204" pitchFamily="34" charset="0"/>
              </a:rPr>
              <a:t>中VOCs含量高，可燃气体浓度高。</a:t>
            </a:r>
            <a:endParaRPr lang="zh-CN" altLang="en-US" sz="1800" dirty="0">
              <a:latin typeface="宋体" panose="02010600030101010101" pitchFamily="2" charset="-122"/>
              <a:ea typeface="宋体" panose="02010600030101010101" pitchFamily="2" charset="-122"/>
              <a:sym typeface="Arial" panose="020B0604020202020204" pitchFamily="34" charset="0"/>
            </a:endParaRPr>
          </a:p>
          <a:p>
            <a:pPr>
              <a:lnSpc>
                <a:spcPct val="150000"/>
              </a:lnSpc>
            </a:pPr>
            <a:r>
              <a:rPr lang="en-US" altLang="zh-CN" sz="1400" dirty="0" smtClean="0">
                <a:solidFill>
                  <a:schemeClr val="bg1"/>
                </a:solidFill>
                <a:latin typeface="冬青黑体简体中文 W3" panose="020B0300000000000000" pitchFamily="34" charset="-122"/>
                <a:ea typeface="冬青黑体简体中文 W3" panose="020B0300000000000000" pitchFamily="34" charset="-122"/>
              </a:rPr>
              <a:t>2.5</a:t>
            </a:r>
            <a:endParaRPr lang="zh-CN" altLang="en-US" sz="14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3" name="Rectangle 11"/>
          <p:cNvSpPr>
            <a:spLocks noChangeArrowheads="1"/>
          </p:cNvSpPr>
          <p:nvPr/>
        </p:nvSpPr>
        <p:spPr bwMode="auto">
          <a:xfrm>
            <a:off x="0" y="4248150"/>
            <a:ext cx="93599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7193" y="1861996"/>
            <a:ext cx="4776782" cy="3786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标题 1"/>
          <p:cNvSpPr>
            <a:spLocks noGrp="1"/>
          </p:cNvSpPr>
          <p:nvPr>
            <p:ph type="title"/>
          </p:nvPr>
        </p:nvSpPr>
        <p:spPr>
          <a:xfrm>
            <a:off x="1034825" y="2284546"/>
            <a:ext cx="3312368" cy="2304256"/>
          </a:xfrm>
        </p:spPr>
        <p:txBody>
          <a:bodyPr vert="horz" wrap="square" lIns="91440" tIns="45720" rIns="91440" bIns="45720" anchor="ctr"/>
          <a:lstStyle/>
          <a:p>
            <a:pPr algn="ctr"/>
            <a:r>
              <a:rPr lang="zh-CN" altLang="en-US" sz="2400" i="0" dirty="0" smtClean="0">
                <a:solidFill>
                  <a:srgbClr val="FF0000"/>
                </a:solidFill>
                <a:sym typeface="Arial" panose="020B0604020202020204" pitchFamily="34" charset="0"/>
              </a:rPr>
              <a:t>低温</a:t>
            </a:r>
            <a:r>
              <a:rPr lang="zh-CN" altLang="en-US" sz="2400" i="0" dirty="0">
                <a:solidFill>
                  <a:srgbClr val="FF0000"/>
                </a:solidFill>
                <a:sym typeface="Arial" panose="020B0604020202020204" pitchFamily="34" charset="0"/>
              </a:rPr>
              <a:t>甲醇洗 </a:t>
            </a:r>
            <a:br>
              <a:rPr lang="en-US" altLang="zh-CN" sz="2400" i="0" dirty="0" smtClean="0">
                <a:solidFill>
                  <a:srgbClr val="FF0000"/>
                </a:solidFill>
                <a:sym typeface="Arial" panose="020B0604020202020204" pitchFamily="34" charset="0"/>
              </a:rPr>
            </a:br>
            <a:br>
              <a:rPr lang="en-US" altLang="zh-CN" sz="2400" i="0" dirty="0" smtClean="0">
                <a:solidFill>
                  <a:srgbClr val="FF0000"/>
                </a:solidFill>
                <a:sym typeface="Arial" panose="020B0604020202020204" pitchFamily="34" charset="0"/>
              </a:rPr>
            </a:br>
            <a:r>
              <a:rPr lang="zh-CN" altLang="en-US" sz="2400" i="0" dirty="0" smtClean="0">
                <a:solidFill>
                  <a:srgbClr val="FF0000"/>
                </a:solidFill>
                <a:sym typeface="Arial" panose="020B0604020202020204" pitchFamily="34" charset="0"/>
              </a:rPr>
              <a:t>二氧化碳排放废气</a:t>
            </a:r>
            <a:br>
              <a:rPr lang="en-US" altLang="zh-CN" sz="2400" i="0" dirty="0" smtClean="0">
                <a:solidFill>
                  <a:srgbClr val="FF0000"/>
                </a:solidFill>
                <a:sym typeface="Arial" panose="020B0604020202020204" pitchFamily="34" charset="0"/>
              </a:rPr>
            </a:br>
            <a:br>
              <a:rPr lang="en-US" altLang="zh-CN" sz="2400" i="0" dirty="0">
                <a:solidFill>
                  <a:srgbClr val="FF0000"/>
                </a:solidFill>
                <a:sym typeface="Arial" panose="020B0604020202020204" pitchFamily="34" charset="0"/>
              </a:rPr>
            </a:br>
            <a:r>
              <a:rPr lang="zh-CN" altLang="en-US" sz="2400" i="0" dirty="0" smtClean="0">
                <a:solidFill>
                  <a:srgbClr val="FF0000"/>
                </a:solidFill>
                <a:sym typeface="Arial" panose="020B0604020202020204" pitchFamily="34" charset="0"/>
              </a:rPr>
              <a:t>实际</a:t>
            </a:r>
            <a:r>
              <a:rPr lang="zh-CN" altLang="en-US" sz="2400" i="0" dirty="0">
                <a:solidFill>
                  <a:srgbClr val="FF0000"/>
                </a:solidFill>
                <a:sym typeface="Arial" panose="020B0604020202020204" pitchFamily="34" charset="0"/>
              </a:rPr>
              <a:t>运行成分数值</a:t>
            </a:r>
            <a:endParaRPr lang="zh-CN" altLang="en-US" sz="2400" i="0" dirty="0">
              <a:solidFill>
                <a:srgbClr val="FF0000"/>
              </a:solidFill>
              <a:sym typeface="Arial" panose="020B0604020202020204" pitchFamily="34" charset="0"/>
            </a:endParaRPr>
          </a:p>
        </p:txBody>
      </p:sp>
      <p:sp>
        <p:nvSpPr>
          <p:cNvPr id="12" name="文本框 9"/>
          <p:cNvSpPr txBox="1"/>
          <p:nvPr/>
        </p:nvSpPr>
        <p:spPr>
          <a:xfrm>
            <a:off x="1319601" y="216218"/>
            <a:ext cx="6526213" cy="4619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宋体" panose="02010600030101010101" pitchFamily="2" charset="-122"/>
                <a:ea typeface="宋体" panose="02010600030101010101" pitchFamily="2" charset="-122"/>
              </a:rPr>
              <a:t>二、陕西煤化工、焦化与雾霾关系</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标题 3"/>
          <p:cNvSpPr>
            <a:spLocks noGrp="1"/>
          </p:cNvSpPr>
          <p:nvPr>
            <p:ph type="title"/>
          </p:nvPr>
        </p:nvSpPr>
        <p:spPr>
          <a:xfrm>
            <a:off x="1174750" y="125388"/>
            <a:ext cx="7886700" cy="508000"/>
          </a:xfrm>
        </p:spPr>
        <p:txBody>
          <a:bodyPr vert="horz" wrap="square" lIns="91440" tIns="45720" rIns="91440" bIns="45720" anchor="ctr"/>
          <a:lstStyle/>
          <a:p>
            <a:r>
              <a:rPr lang="zh-CN" altLang="en-US" sz="2400" i="0" dirty="0">
                <a:solidFill>
                  <a:srgbClr val="FF0000"/>
                </a:solidFill>
              </a:rPr>
              <a:t>最低排放浓度设计  低温甲醇洗排放废气</a:t>
            </a:r>
            <a:endParaRPr lang="zh-CN" altLang="en-US" sz="2400" i="0" dirty="0">
              <a:solidFill>
                <a:srgbClr val="FF0000"/>
              </a:solidFill>
            </a:endParaRPr>
          </a:p>
        </p:txBody>
      </p:sp>
      <p:graphicFrame>
        <p:nvGraphicFramePr>
          <p:cNvPr id="5" name="表格 4"/>
          <p:cNvGraphicFramePr>
            <a:graphicFrameLocks noGrp="1"/>
          </p:cNvGraphicFramePr>
          <p:nvPr/>
        </p:nvGraphicFramePr>
        <p:xfrm>
          <a:off x="1367582" y="845468"/>
          <a:ext cx="5256585" cy="4821461"/>
        </p:xfrm>
        <a:graphic>
          <a:graphicData uri="http://schemas.openxmlformats.org/drawingml/2006/table">
            <a:tbl>
              <a:tblPr/>
              <a:tblGrid>
                <a:gridCol w="2137156"/>
                <a:gridCol w="1463245"/>
                <a:gridCol w="1656184"/>
              </a:tblGrid>
              <a:tr h="413524">
                <a:tc>
                  <a:txBody>
                    <a:bodyPr/>
                    <a:lstStyle/>
                    <a:p>
                      <a:pPr algn="ctr" fontAlgn="base">
                        <a:lnSpc>
                          <a:spcPts val="1560"/>
                        </a:lnSpc>
                        <a:spcAft>
                          <a:spcPts val="0"/>
                        </a:spcAft>
                      </a:pPr>
                      <a:r>
                        <a:rPr lang="zh-CN" sz="1400" kern="0" dirty="0">
                          <a:latin typeface="Times New Roman" panose="02020603050405020304"/>
                          <a:ea typeface="宋体" panose="02010600030101010101" pitchFamily="2" charset="-122"/>
                          <a:cs typeface="Times New Roman" panose="02020603050405020304"/>
                        </a:rPr>
                        <a:t>组分</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zh-CN" sz="1400" kern="0" dirty="0" smtClean="0">
                          <a:latin typeface="Times New Roman" panose="02020603050405020304"/>
                          <a:ea typeface="宋体" panose="02010600030101010101" pitchFamily="2" charset="-122"/>
                          <a:cs typeface="Times New Roman" panose="02020603050405020304"/>
                        </a:rPr>
                        <a:t>排放浓度</a:t>
                      </a:r>
                      <a:endParaRPr lang="en-US" altLang="zh-CN" sz="1400" kern="100" baseline="0" dirty="0" smtClean="0">
                        <a:latin typeface="Calibri" panose="020F0502020204030204"/>
                        <a:ea typeface="宋体" panose="02010600030101010101" pitchFamily="2" charset="-122"/>
                        <a:cs typeface="Times New Roman" panose="02020603050405020304"/>
                      </a:endParaRPr>
                    </a:p>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V</a:t>
                      </a:r>
                      <a:r>
                        <a:rPr lang="en-US" sz="1400" kern="0" dirty="0">
                          <a:latin typeface="Times New Roman" panose="02020603050405020304"/>
                          <a:ea typeface="宋体" panose="02010600030101010101" pitchFamily="2" charset="-122"/>
                          <a:cs typeface="Times New Roman" panose="02020603050405020304"/>
                        </a:rPr>
                        <a:t>%</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zh-CN" altLang="en-US" sz="1400" kern="0" dirty="0" smtClean="0">
                          <a:latin typeface="Times New Roman" panose="02020603050405020304"/>
                          <a:ea typeface="宋体" panose="02010600030101010101" pitchFamily="2" charset="-122"/>
                          <a:cs typeface="Times New Roman" panose="02020603050405020304"/>
                        </a:rPr>
                        <a:t>排放浓度</a:t>
                      </a:r>
                      <a:endParaRPr lang="en-US" altLang="zh-CN" sz="1400" kern="0" dirty="0" smtClean="0">
                        <a:latin typeface="Times New Roman" panose="02020603050405020304"/>
                        <a:ea typeface="宋体" panose="02010600030101010101" pitchFamily="2" charset="-122"/>
                        <a:cs typeface="Times New Roman" panose="02020603050405020304"/>
                      </a:endParaRPr>
                    </a:p>
                    <a:p>
                      <a:pPr algn="ctr" fontAlgn="base">
                        <a:lnSpc>
                          <a:spcPts val="1560"/>
                        </a:lnSpc>
                        <a:spcAft>
                          <a:spcPts val="0"/>
                        </a:spcAft>
                      </a:pPr>
                      <a:r>
                        <a:rPr lang="en-US" altLang="zh-CN" sz="1400" kern="0" baseline="0" dirty="0" smtClean="0">
                          <a:latin typeface="Times New Roman" panose="02020603050405020304"/>
                          <a:ea typeface="宋体" panose="02010600030101010101" pitchFamily="2" charset="-122"/>
                          <a:cs typeface="Times New Roman" panose="02020603050405020304"/>
                        </a:rPr>
                        <a:t> mg/Nm3</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30033">
                <a:tc>
                  <a:txBody>
                    <a:bodyPr/>
                    <a:lstStyle/>
                    <a:p>
                      <a:pPr algn="ctr" fontAlgn="base">
                        <a:lnSpc>
                          <a:spcPts val="1560"/>
                        </a:lnSpc>
                        <a:spcAft>
                          <a:spcPts val="0"/>
                        </a:spcAft>
                      </a:pPr>
                      <a:r>
                        <a:rPr lang="zh-CN" sz="1400" kern="0" dirty="0">
                          <a:latin typeface="Times New Roman" panose="02020603050405020304"/>
                          <a:ea typeface="宋体" panose="02010600030101010101" pitchFamily="2" charset="-122"/>
                          <a:cs typeface="Times New Roman" panose="02020603050405020304"/>
                        </a:rPr>
                        <a:t>硫</a:t>
                      </a:r>
                      <a:endParaRPr lang="zh-CN" sz="1400" kern="100" dirty="0">
                        <a:latin typeface="Calibri" panose="020F0502020204030204"/>
                        <a:ea typeface="宋体" panose="02010600030101010101" pitchFamily="2" charset="-122"/>
                        <a:cs typeface="Times New Roman" panose="02020603050405020304"/>
                      </a:endParaRPr>
                    </a:p>
                    <a:p>
                      <a:pPr algn="ctr" fontAlgn="base">
                        <a:lnSpc>
                          <a:spcPts val="1560"/>
                        </a:lnSpc>
                        <a:spcAft>
                          <a:spcPts val="0"/>
                        </a:spcAft>
                      </a:pPr>
                      <a:r>
                        <a:rPr lang="en-US" sz="1400" kern="0" dirty="0">
                          <a:latin typeface="Times New Roman" panose="02020603050405020304"/>
                          <a:ea typeface="宋体" panose="02010600030101010101" pitchFamily="2" charset="-122"/>
                          <a:cs typeface="Times New Roman" panose="02020603050405020304"/>
                        </a:rPr>
                        <a:t>H2S+COS+C2S+</a:t>
                      </a:r>
                      <a:r>
                        <a:rPr lang="zh-CN" sz="1400" kern="0" dirty="0">
                          <a:latin typeface="Times New Roman" panose="02020603050405020304"/>
                          <a:ea typeface="宋体" panose="02010600030101010101" pitchFamily="2" charset="-122"/>
                          <a:cs typeface="Times New Roman" panose="02020603050405020304"/>
                        </a:rPr>
                        <a:t>甲硫醇</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20ppm</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4738">
                <a:tc>
                  <a:txBody>
                    <a:bodyPr/>
                    <a:lstStyle/>
                    <a:p>
                      <a:pPr algn="ctr" fontAlgn="base">
                        <a:lnSpc>
                          <a:spcPts val="1560"/>
                        </a:lnSpc>
                        <a:spcAft>
                          <a:spcPts val="0"/>
                        </a:spcAft>
                      </a:pPr>
                      <a:r>
                        <a:rPr lang="zh-CN" sz="1400" kern="0" dirty="0" smtClean="0">
                          <a:latin typeface="Times New Roman" panose="02020603050405020304"/>
                          <a:ea typeface="宋体" panose="02010600030101010101" pitchFamily="2" charset="-122"/>
                          <a:cs typeface="Times New Roman" panose="02020603050405020304"/>
                        </a:rPr>
                        <a:t>一氧化碳</a:t>
                      </a:r>
                      <a:r>
                        <a:rPr lang="en-US" altLang="zh-CN" sz="1400" kern="100" baseline="0" dirty="0" smtClean="0">
                          <a:latin typeface="Calibri" panose="020F0502020204030204"/>
                          <a:ea typeface="宋体" panose="02010600030101010101" pitchFamily="2" charset="-122"/>
                          <a:cs typeface="Times New Roman" panose="02020603050405020304"/>
                        </a:rPr>
                        <a:t>    </a:t>
                      </a:r>
                      <a:r>
                        <a:rPr lang="en-US" sz="1400" kern="0" dirty="0" smtClean="0">
                          <a:latin typeface="Times New Roman" panose="02020603050405020304"/>
                          <a:ea typeface="宋体" panose="02010600030101010101" pitchFamily="2" charset="-122"/>
                          <a:cs typeface="Times New Roman" panose="02020603050405020304"/>
                        </a:rPr>
                        <a:t>CO</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0.5</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3750</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4738">
                <a:tc>
                  <a:txBody>
                    <a:bodyPr/>
                    <a:lstStyle/>
                    <a:p>
                      <a:pPr algn="ctr" fontAlgn="base">
                        <a:lnSpc>
                          <a:spcPts val="1560"/>
                        </a:lnSpc>
                        <a:spcAft>
                          <a:spcPts val="0"/>
                        </a:spcAft>
                      </a:pPr>
                      <a:r>
                        <a:rPr lang="zh-CN" sz="1400" kern="0" dirty="0" smtClean="0">
                          <a:latin typeface="Times New Roman" panose="02020603050405020304"/>
                          <a:ea typeface="宋体" panose="02010600030101010101" pitchFamily="2" charset="-122"/>
                          <a:cs typeface="Times New Roman" panose="02020603050405020304"/>
                        </a:rPr>
                        <a:t>氢气</a:t>
                      </a:r>
                      <a:r>
                        <a:rPr lang="en-US" altLang="zh-CN" sz="1400" kern="100" baseline="0" dirty="0" smtClean="0">
                          <a:latin typeface="Calibri" panose="020F0502020204030204"/>
                          <a:ea typeface="宋体" panose="02010600030101010101" pitchFamily="2" charset="-122"/>
                          <a:cs typeface="Times New Roman" panose="02020603050405020304"/>
                        </a:rPr>
                        <a:t>    </a:t>
                      </a:r>
                      <a:r>
                        <a:rPr lang="en-US" sz="1400" kern="0" dirty="0" smtClean="0">
                          <a:latin typeface="Times New Roman" panose="02020603050405020304"/>
                          <a:ea typeface="宋体" panose="02010600030101010101" pitchFamily="2" charset="-122"/>
                          <a:cs typeface="Times New Roman" panose="02020603050405020304"/>
                        </a:rPr>
                        <a:t>H2</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0.1</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266700"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89.29</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4738">
                <a:tc>
                  <a:txBody>
                    <a:bodyPr/>
                    <a:lstStyle/>
                    <a:p>
                      <a:pPr algn="ctr" fontAlgn="base">
                        <a:lnSpc>
                          <a:spcPts val="1560"/>
                        </a:lnSpc>
                        <a:spcAft>
                          <a:spcPts val="0"/>
                        </a:spcAft>
                      </a:pPr>
                      <a:r>
                        <a:rPr lang="zh-CN" sz="1400" kern="0" dirty="0" smtClean="0">
                          <a:latin typeface="Times New Roman" panose="02020603050405020304"/>
                          <a:ea typeface="宋体" panose="02010600030101010101" pitchFamily="2" charset="-122"/>
                          <a:cs typeface="Times New Roman" panose="02020603050405020304"/>
                        </a:rPr>
                        <a:t>甲烷</a:t>
                      </a:r>
                      <a:r>
                        <a:rPr lang="en-US" altLang="zh-CN" sz="1400" kern="100" baseline="0" dirty="0" smtClean="0">
                          <a:latin typeface="Calibri" panose="020F0502020204030204"/>
                          <a:ea typeface="宋体" panose="02010600030101010101" pitchFamily="2" charset="-122"/>
                          <a:cs typeface="Times New Roman" panose="02020603050405020304"/>
                        </a:rPr>
                        <a:t>    </a:t>
                      </a:r>
                      <a:r>
                        <a:rPr lang="en-US" sz="1400" kern="0" dirty="0" smtClean="0">
                          <a:latin typeface="Times New Roman" panose="02020603050405020304"/>
                          <a:ea typeface="宋体" panose="02010600030101010101" pitchFamily="2" charset="-122"/>
                          <a:cs typeface="Times New Roman" panose="02020603050405020304"/>
                        </a:rPr>
                        <a:t>CH4</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1.5</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107.14</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4738">
                <a:tc>
                  <a:txBody>
                    <a:bodyPr/>
                    <a:lstStyle/>
                    <a:p>
                      <a:pPr algn="ctr" fontAlgn="base">
                        <a:lnSpc>
                          <a:spcPts val="1560"/>
                        </a:lnSpc>
                        <a:spcAft>
                          <a:spcPts val="0"/>
                        </a:spcAft>
                      </a:pPr>
                      <a:r>
                        <a:rPr lang="zh-CN" sz="1400" kern="0" dirty="0" smtClean="0">
                          <a:latin typeface="Times New Roman" panose="02020603050405020304"/>
                          <a:ea typeface="宋体" panose="02010600030101010101" pitchFamily="2" charset="-122"/>
                          <a:cs typeface="Times New Roman" panose="02020603050405020304"/>
                        </a:rPr>
                        <a:t>甲醇</a:t>
                      </a:r>
                      <a:r>
                        <a:rPr lang="en-US" altLang="zh-CN" sz="1400" kern="100" baseline="0" dirty="0" smtClean="0">
                          <a:latin typeface="Calibri" panose="020F0502020204030204"/>
                          <a:ea typeface="宋体" panose="02010600030101010101" pitchFamily="2" charset="-122"/>
                          <a:cs typeface="Times New Roman" panose="02020603050405020304"/>
                        </a:rPr>
                        <a:t>    </a:t>
                      </a:r>
                      <a:r>
                        <a:rPr lang="en-US" sz="1400" kern="0" dirty="0" smtClean="0">
                          <a:latin typeface="Times New Roman" panose="02020603050405020304"/>
                          <a:ea typeface="宋体" panose="02010600030101010101" pitchFamily="2" charset="-122"/>
                          <a:cs typeface="Times New Roman" panose="02020603050405020304"/>
                        </a:rPr>
                        <a:t>CH4O</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80</a:t>
                      </a:r>
                      <a:r>
                        <a:rPr lang="en-US" sz="1400" kern="0" baseline="0" dirty="0" smtClean="0">
                          <a:latin typeface="Times New Roman" panose="02020603050405020304"/>
                          <a:ea typeface="宋体" panose="02010600030101010101" pitchFamily="2" charset="-122"/>
                          <a:cs typeface="Times New Roman" panose="02020603050405020304"/>
                        </a:rPr>
                        <a:t> </a:t>
                      </a:r>
                      <a:r>
                        <a:rPr lang="en-US" sz="1400" kern="0" dirty="0" err="1" smtClean="0">
                          <a:latin typeface="Times New Roman" panose="02020603050405020304"/>
                          <a:ea typeface="宋体" panose="02010600030101010101" pitchFamily="2" charset="-122"/>
                          <a:cs typeface="Times New Roman" panose="02020603050405020304"/>
                        </a:rPr>
                        <a:t>ppm</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114.29</a:t>
                      </a:r>
                      <a:r>
                        <a:rPr lang="en-US" sz="1400" kern="0" baseline="0" dirty="0" smtClean="0">
                          <a:latin typeface="Times New Roman" panose="02020603050405020304"/>
                          <a:ea typeface="宋体" panose="02010600030101010101" pitchFamily="2" charset="-122"/>
                          <a:cs typeface="Times New Roman" panose="02020603050405020304"/>
                        </a:rPr>
                        <a:t> </a:t>
                      </a:r>
                      <a:endParaRPr lang="en-US" sz="1400" kern="100" baseline="0" dirty="0" smtClean="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4738">
                <a:tc>
                  <a:txBody>
                    <a:bodyPr/>
                    <a:lstStyle/>
                    <a:p>
                      <a:pPr algn="ctr" fontAlgn="base">
                        <a:lnSpc>
                          <a:spcPts val="1560"/>
                        </a:lnSpc>
                        <a:spcAft>
                          <a:spcPts val="0"/>
                        </a:spcAft>
                      </a:pPr>
                      <a:r>
                        <a:rPr lang="zh-CN" sz="1400" kern="0" dirty="0" smtClean="0">
                          <a:latin typeface="Times New Roman" panose="02020603050405020304"/>
                          <a:ea typeface="宋体" panose="02010600030101010101" pitchFamily="2" charset="-122"/>
                          <a:cs typeface="Times New Roman" panose="02020603050405020304"/>
                        </a:rPr>
                        <a:t>乙烯</a:t>
                      </a:r>
                      <a:r>
                        <a:rPr lang="en-US" altLang="zh-CN" sz="1400" kern="100" baseline="0" dirty="0" smtClean="0">
                          <a:latin typeface="Calibri" panose="020F0502020204030204"/>
                          <a:ea typeface="宋体" panose="02010600030101010101" pitchFamily="2" charset="-122"/>
                          <a:cs typeface="Times New Roman" panose="02020603050405020304"/>
                        </a:rPr>
                        <a:t>    </a:t>
                      </a:r>
                      <a:r>
                        <a:rPr lang="en-US" sz="1400" kern="0" dirty="0" smtClean="0">
                          <a:latin typeface="Times New Roman" panose="02020603050405020304"/>
                          <a:ea typeface="宋体" panose="02010600030101010101" pitchFamily="2" charset="-122"/>
                          <a:cs typeface="Times New Roman" panose="02020603050405020304"/>
                        </a:rPr>
                        <a:t>C2H4</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0.1</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1250</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4738">
                <a:tc>
                  <a:txBody>
                    <a:bodyPr/>
                    <a:lstStyle/>
                    <a:p>
                      <a:pPr algn="ctr" fontAlgn="base">
                        <a:lnSpc>
                          <a:spcPts val="1560"/>
                        </a:lnSpc>
                        <a:spcAft>
                          <a:spcPts val="0"/>
                        </a:spcAft>
                      </a:pPr>
                      <a:r>
                        <a:rPr lang="zh-CN" sz="1400" kern="0" dirty="0" smtClean="0">
                          <a:latin typeface="Times New Roman" panose="02020603050405020304"/>
                          <a:ea typeface="宋体" panose="02010600030101010101" pitchFamily="2" charset="-122"/>
                          <a:cs typeface="Times New Roman" panose="02020603050405020304"/>
                        </a:rPr>
                        <a:t>乙烷</a:t>
                      </a:r>
                      <a:r>
                        <a:rPr lang="en-US" altLang="zh-CN" sz="1400" kern="100" baseline="0" dirty="0" smtClean="0">
                          <a:latin typeface="Calibri" panose="020F0502020204030204"/>
                          <a:ea typeface="宋体" panose="02010600030101010101" pitchFamily="2" charset="-122"/>
                          <a:cs typeface="Times New Roman" panose="02020603050405020304"/>
                        </a:rPr>
                        <a:t>    </a:t>
                      </a:r>
                      <a:r>
                        <a:rPr lang="en-US" sz="1400" kern="0" dirty="0" smtClean="0">
                          <a:latin typeface="Times New Roman" panose="02020603050405020304"/>
                          <a:ea typeface="宋体" panose="02010600030101010101" pitchFamily="2" charset="-122"/>
                          <a:cs typeface="Times New Roman" panose="02020603050405020304"/>
                        </a:rPr>
                        <a:t>C2H6</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0.7</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9375</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4738">
                <a:tc>
                  <a:txBody>
                    <a:bodyPr/>
                    <a:lstStyle/>
                    <a:p>
                      <a:pPr algn="ctr" fontAlgn="base">
                        <a:lnSpc>
                          <a:spcPts val="1560"/>
                        </a:lnSpc>
                        <a:spcAft>
                          <a:spcPts val="0"/>
                        </a:spcAft>
                      </a:pPr>
                      <a:r>
                        <a:rPr lang="zh-CN" sz="1400" kern="0" dirty="0" smtClean="0">
                          <a:latin typeface="Times New Roman" panose="02020603050405020304"/>
                          <a:ea typeface="宋体" panose="02010600030101010101" pitchFamily="2" charset="-122"/>
                          <a:cs typeface="Times New Roman" panose="02020603050405020304"/>
                        </a:rPr>
                        <a:t>丙烷</a:t>
                      </a:r>
                      <a:r>
                        <a:rPr lang="en-US" altLang="zh-CN" sz="1400" kern="100" baseline="0" dirty="0" smtClean="0">
                          <a:latin typeface="Calibri" panose="020F0502020204030204"/>
                          <a:ea typeface="宋体" panose="02010600030101010101" pitchFamily="2" charset="-122"/>
                          <a:cs typeface="Times New Roman" panose="02020603050405020304"/>
                        </a:rPr>
                        <a:t>    </a:t>
                      </a:r>
                      <a:r>
                        <a:rPr lang="en-US" sz="1400" kern="0" dirty="0" smtClean="0">
                          <a:latin typeface="Times New Roman" panose="02020603050405020304"/>
                          <a:ea typeface="宋体" panose="02010600030101010101" pitchFamily="2" charset="-122"/>
                          <a:cs typeface="Times New Roman" panose="02020603050405020304"/>
                        </a:rPr>
                        <a:t>C3H8</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0.15</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2946</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84738">
                <a:tc>
                  <a:txBody>
                    <a:bodyPr/>
                    <a:lstStyle/>
                    <a:p>
                      <a:pPr algn="ctr" fontAlgn="base">
                        <a:lnSpc>
                          <a:spcPts val="1560"/>
                        </a:lnSpc>
                        <a:spcAft>
                          <a:spcPts val="0"/>
                        </a:spcAft>
                      </a:pPr>
                      <a:r>
                        <a:rPr lang="zh-CN" sz="1400" kern="0" dirty="0" smtClean="0">
                          <a:latin typeface="Times New Roman" panose="02020603050405020304"/>
                          <a:ea typeface="宋体" panose="02010600030101010101" pitchFamily="2" charset="-122"/>
                          <a:cs typeface="Times New Roman" panose="02020603050405020304"/>
                        </a:rPr>
                        <a:t>丙烯</a:t>
                      </a:r>
                      <a:r>
                        <a:rPr lang="en-US" altLang="zh-CN" sz="1400" kern="100" baseline="0" dirty="0" smtClean="0">
                          <a:latin typeface="Calibri" panose="020F0502020204030204"/>
                          <a:ea typeface="宋体" panose="02010600030101010101" pitchFamily="2" charset="-122"/>
                          <a:cs typeface="Times New Roman" panose="02020603050405020304"/>
                        </a:rPr>
                        <a:t>    </a:t>
                      </a:r>
                      <a:r>
                        <a:rPr lang="en-US" sz="1400" kern="0" dirty="0" smtClean="0">
                          <a:latin typeface="Times New Roman" panose="02020603050405020304"/>
                          <a:ea typeface="宋体" panose="02010600030101010101" pitchFamily="2" charset="-122"/>
                          <a:cs typeface="Times New Roman" panose="02020603050405020304"/>
                        </a:rPr>
                        <a:t>C3H6</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0.05</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560"/>
                        </a:lnSpc>
                        <a:spcAft>
                          <a:spcPts val="0"/>
                        </a:spcAft>
                      </a:pPr>
                      <a:r>
                        <a:rPr lang="en-US" sz="1400" kern="0" dirty="0" smtClean="0">
                          <a:latin typeface="Times New Roman" panose="02020603050405020304"/>
                          <a:ea typeface="宋体" panose="02010600030101010101" pitchFamily="2" charset="-122"/>
                          <a:cs typeface="Times New Roman" panose="02020603050405020304"/>
                        </a:rPr>
                        <a:t>937.5</a:t>
                      </a:r>
                      <a:endParaRPr lang="zh-CN" sz="1400" kern="100" dirty="0">
                        <a:latin typeface="Calibri" panose="020F0502020204030204"/>
                        <a:ea typeface="宋体" panose="02010600030101010101" pitchFamily="2" charset="-122"/>
                        <a:cs typeface="Times New Roman" panose="02020603050405020304"/>
                      </a:endParaRPr>
                    </a:p>
                  </a:txBody>
                  <a:tcPr marL="51314" marR="51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71729" name="TextBox 3"/>
          <p:cNvSpPr txBox="1"/>
          <p:nvPr/>
        </p:nvSpPr>
        <p:spPr>
          <a:xfrm>
            <a:off x="6751652" y="1076312"/>
            <a:ext cx="2055172" cy="646331"/>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spcBef>
                <a:spcPct val="0"/>
              </a:spcBef>
              <a:buNone/>
            </a:pPr>
            <a:r>
              <a:rPr lang="en-US" altLang="zh-CN" sz="1800" dirty="0" smtClean="0">
                <a:latin typeface="Arial" panose="020B0604020202020204" pitchFamily="34" charset="0"/>
              </a:rPr>
              <a:t>VOCs</a:t>
            </a:r>
            <a:r>
              <a:rPr lang="zh-CN" altLang="en-US" sz="1800" dirty="0" smtClean="0">
                <a:latin typeface="Arial" panose="020B0604020202020204" pitchFamily="34" charset="0"/>
              </a:rPr>
              <a:t>：</a:t>
            </a:r>
            <a:r>
              <a:rPr lang="en-US" altLang="zh-CN" sz="1800" b="1" dirty="0" smtClean="0">
                <a:solidFill>
                  <a:srgbClr val="FF0000"/>
                </a:solidFill>
                <a:latin typeface="Arial" panose="020B0604020202020204" pitchFamily="34" charset="0"/>
              </a:rPr>
              <a:t>18462.96 mg/Nm</a:t>
            </a:r>
            <a:r>
              <a:rPr lang="en-US" altLang="zh-CN" sz="1800" b="1" baseline="30000" dirty="0" smtClean="0">
                <a:solidFill>
                  <a:srgbClr val="FF0000"/>
                </a:solidFill>
                <a:latin typeface="Arial" panose="020B0604020202020204" pitchFamily="34" charset="0"/>
              </a:rPr>
              <a:t>3</a:t>
            </a:r>
            <a:endParaRPr lang="zh-CN" altLang="en-US" sz="1800" b="1" baseline="30000" dirty="0">
              <a:solidFill>
                <a:srgbClr val="FF0000"/>
              </a:solidFill>
              <a:latin typeface="Arial" panose="020B0604020202020204" pitchFamily="34" charset="0"/>
            </a:endParaRPr>
          </a:p>
        </p:txBody>
      </p:sp>
      <p:sp>
        <p:nvSpPr>
          <p:cNvPr id="71730" name="TextBox 5"/>
          <p:cNvSpPr txBox="1"/>
          <p:nvPr/>
        </p:nvSpPr>
        <p:spPr>
          <a:xfrm>
            <a:off x="6894528" y="2933700"/>
            <a:ext cx="1776215" cy="64770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spcBef>
                <a:spcPct val="0"/>
              </a:spcBef>
              <a:buNone/>
            </a:pPr>
            <a:r>
              <a:rPr lang="zh-CN" altLang="en-US" sz="1800" dirty="0">
                <a:latin typeface="Arial" panose="020B0604020202020204" pitchFamily="34" charset="0"/>
              </a:rPr>
              <a:t>甲烷</a:t>
            </a:r>
            <a:r>
              <a:rPr lang="zh-CN" altLang="en-US" sz="1800" dirty="0" smtClean="0">
                <a:latin typeface="Arial" panose="020B0604020202020204" pitchFamily="34" charset="0"/>
              </a:rPr>
              <a:t>浓度</a:t>
            </a:r>
            <a:r>
              <a:rPr lang="en-US" altLang="zh-CN" sz="1800" b="1" dirty="0" smtClean="0">
                <a:latin typeface="Arial" panose="020B0604020202020204" pitchFamily="34" charset="0"/>
              </a:rPr>
              <a:t>10714 </a:t>
            </a:r>
            <a:r>
              <a:rPr lang="en-US" altLang="zh-CN" sz="1800" b="1" dirty="0">
                <a:latin typeface="Arial" panose="020B0604020202020204" pitchFamily="34" charset="0"/>
              </a:rPr>
              <a:t>mg/Nm</a:t>
            </a:r>
            <a:r>
              <a:rPr lang="en-US" altLang="zh-CN" sz="1800" b="1" baseline="30000" dirty="0">
                <a:latin typeface="Arial" panose="020B0604020202020204" pitchFamily="34" charset="0"/>
              </a:rPr>
              <a:t>3</a:t>
            </a:r>
            <a:endParaRPr lang="zh-CN" altLang="en-US" sz="1800" b="1" baseline="30000" dirty="0">
              <a:latin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9"/>
          <p:cNvSpPr txBox="1"/>
          <p:nvPr/>
        </p:nvSpPr>
        <p:spPr>
          <a:xfrm>
            <a:off x="1384300" y="157163"/>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Times New Roman" panose="02020603050405020304" pitchFamily="18" charset="0"/>
                <a:ea typeface="仿宋" panose="02010609060101010101" pitchFamily="49" charset="-122"/>
              </a:rPr>
              <a:t>煤化工</a:t>
            </a:r>
            <a:r>
              <a:rPr lang="en-US" altLang="zh-CN" sz="2400" b="1" dirty="0" smtClean="0">
                <a:solidFill>
                  <a:srgbClr val="FF0000"/>
                </a:solidFill>
                <a:latin typeface="Times New Roman" panose="02020603050405020304" pitchFamily="18" charset="0"/>
                <a:ea typeface="仿宋" panose="02010609060101010101" pitchFamily="49" charset="-122"/>
              </a:rPr>
              <a:t>VOCs</a:t>
            </a:r>
            <a:r>
              <a:rPr lang="zh-CN" altLang="en-US" sz="2400" b="1" dirty="0" smtClean="0">
                <a:solidFill>
                  <a:srgbClr val="FF0000"/>
                </a:solidFill>
                <a:latin typeface="Times New Roman" panose="02020603050405020304" pitchFamily="18" charset="0"/>
                <a:ea typeface="仿宋" panose="02010609060101010101" pitchFamily="49" charset="-122"/>
              </a:rPr>
              <a:t>治理缺陷与发展趋势</a:t>
            </a:r>
            <a:endParaRPr lang="zh-CN" altLang="en-US" sz="2400" b="1" dirty="0">
              <a:solidFill>
                <a:srgbClr val="FF0000"/>
              </a:solidFill>
              <a:latin typeface="Times New Roman" panose="02020603050405020304" pitchFamily="18" charset="0"/>
              <a:ea typeface="仿宋" panose="02010609060101010101" pitchFamily="49" charset="-122"/>
            </a:endParaRPr>
          </a:p>
        </p:txBody>
      </p:sp>
      <p:sp>
        <p:nvSpPr>
          <p:cNvPr id="8" name="文本框 9"/>
          <p:cNvSpPr txBox="1"/>
          <p:nvPr/>
        </p:nvSpPr>
        <p:spPr>
          <a:xfrm>
            <a:off x="1169986" y="1219188"/>
            <a:ext cx="3795716" cy="150810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b="1" dirty="0" smtClean="0"/>
              <a:t>1</a:t>
            </a:r>
            <a:r>
              <a:rPr lang="zh-CN" altLang="en-US" sz="2000" b="1" dirty="0" smtClean="0"/>
              <a:t>、自主创新能力薄弱</a:t>
            </a:r>
            <a:endParaRPr lang="en-US" altLang="zh-CN" sz="2000" b="1" dirty="0" smtClean="0"/>
          </a:p>
          <a:p>
            <a:pPr marL="0" lvl="0" indent="0">
              <a:spcBef>
                <a:spcPct val="0"/>
              </a:spcBef>
              <a:buFont typeface="Wingdings" panose="05000000000000000000" pitchFamily="2" charset="2"/>
              <a:buChar char="u"/>
            </a:pPr>
            <a:r>
              <a:rPr lang="zh-CN" altLang="en-US" sz="1600" b="1" dirty="0" smtClean="0"/>
              <a:t>核心材料、技术与装备研发水平低</a:t>
            </a:r>
            <a:endParaRPr lang="en-US" altLang="zh-CN" sz="1600" b="1" dirty="0" smtClean="0"/>
          </a:p>
          <a:p>
            <a:pPr marL="0" lvl="0" indent="0">
              <a:spcBef>
                <a:spcPct val="0"/>
              </a:spcBef>
              <a:buFont typeface="Wingdings" panose="05000000000000000000" pitchFamily="2" charset="2"/>
              <a:buChar char="u"/>
            </a:pPr>
            <a:r>
              <a:rPr lang="zh-CN" altLang="en-US" sz="1600" b="1" dirty="0" smtClean="0"/>
              <a:t>试验检测手段不足</a:t>
            </a:r>
            <a:endParaRPr lang="en-US" altLang="zh-CN" sz="1600" b="1" dirty="0" smtClean="0"/>
          </a:p>
          <a:p>
            <a:pPr marL="0" lvl="0" indent="0">
              <a:spcBef>
                <a:spcPct val="0"/>
              </a:spcBef>
              <a:buFont typeface="Wingdings" panose="05000000000000000000" pitchFamily="2" charset="2"/>
              <a:buChar char="u"/>
            </a:pPr>
            <a:r>
              <a:rPr lang="zh-CN" altLang="en-US" sz="1600" b="1" dirty="0" smtClean="0"/>
              <a:t>关键共性技术缺失</a:t>
            </a:r>
            <a:endParaRPr lang="en-US" altLang="zh-CN" sz="1600" b="1" dirty="0" smtClean="0"/>
          </a:p>
          <a:p>
            <a:pPr marL="0" lvl="0" indent="0">
              <a:spcBef>
                <a:spcPct val="0"/>
              </a:spcBef>
              <a:buNone/>
            </a:pPr>
            <a:endParaRPr lang="zh-CN" altLang="en-US" sz="2400" b="1" dirty="0">
              <a:solidFill>
                <a:srgbClr val="FF0000"/>
              </a:solidFill>
            </a:endParaRPr>
          </a:p>
        </p:txBody>
      </p:sp>
      <p:sp>
        <p:nvSpPr>
          <p:cNvPr id="11" name="文本框 9"/>
          <p:cNvSpPr txBox="1"/>
          <p:nvPr/>
        </p:nvSpPr>
        <p:spPr>
          <a:xfrm>
            <a:off x="5429288" y="1182390"/>
            <a:ext cx="3822694" cy="150810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b="1" dirty="0" smtClean="0"/>
              <a:t>2</a:t>
            </a:r>
            <a:r>
              <a:rPr lang="zh-CN" altLang="en-US" sz="2000" b="1" dirty="0" smtClean="0"/>
              <a:t>、基础配套能力不足</a:t>
            </a:r>
            <a:endParaRPr lang="en-US" altLang="zh-CN" sz="2000" b="1" dirty="0" smtClean="0"/>
          </a:p>
          <a:p>
            <a:pPr marL="0" lvl="0" indent="0">
              <a:spcBef>
                <a:spcPct val="0"/>
              </a:spcBef>
              <a:buFont typeface="Wingdings" panose="05000000000000000000" pitchFamily="2" charset="2"/>
              <a:buChar char="u"/>
            </a:pPr>
            <a:r>
              <a:rPr lang="zh-CN" altLang="en-US" sz="1600" b="1" dirty="0" smtClean="0"/>
              <a:t>基础原料、核心零部件严重依赖进口</a:t>
            </a:r>
            <a:endParaRPr lang="en-US" altLang="zh-CN" sz="1600" b="1" dirty="0" smtClean="0"/>
          </a:p>
          <a:p>
            <a:pPr marL="0" lvl="0" indent="0">
              <a:spcBef>
                <a:spcPct val="0"/>
              </a:spcBef>
              <a:buFont typeface="Wingdings" panose="05000000000000000000" pitchFamily="2" charset="2"/>
              <a:buChar char="u"/>
            </a:pPr>
            <a:r>
              <a:rPr lang="zh-CN" altLang="en-US" sz="1600" b="1" dirty="0" smtClean="0"/>
              <a:t>先进工艺、配套系统薄弱</a:t>
            </a:r>
            <a:endParaRPr lang="en-US" altLang="zh-CN" sz="1600" b="1" dirty="0" smtClean="0"/>
          </a:p>
          <a:p>
            <a:pPr marL="0" lvl="0" indent="0">
              <a:spcBef>
                <a:spcPct val="0"/>
              </a:spcBef>
              <a:buFont typeface="Wingdings" panose="05000000000000000000" pitchFamily="2" charset="2"/>
              <a:buChar char="u"/>
            </a:pPr>
            <a:r>
              <a:rPr lang="zh-CN" altLang="en-US" sz="1600" b="1" dirty="0" smtClean="0"/>
              <a:t>技术系统集成能力跟不上</a:t>
            </a:r>
            <a:endParaRPr lang="en-US" altLang="zh-CN" sz="1600" b="1" dirty="0" smtClean="0"/>
          </a:p>
          <a:p>
            <a:pPr marL="0" lvl="0" indent="0">
              <a:spcBef>
                <a:spcPct val="0"/>
              </a:spcBef>
              <a:buNone/>
            </a:pPr>
            <a:endParaRPr lang="zh-CN" altLang="en-US" sz="2400" b="1" dirty="0">
              <a:solidFill>
                <a:srgbClr val="FF0000"/>
              </a:solidFill>
            </a:endParaRPr>
          </a:p>
        </p:txBody>
      </p:sp>
      <p:sp>
        <p:nvSpPr>
          <p:cNvPr id="12" name="文本框 9"/>
          <p:cNvSpPr txBox="1"/>
          <p:nvPr/>
        </p:nvSpPr>
        <p:spPr>
          <a:xfrm>
            <a:off x="1169986" y="3290890"/>
            <a:ext cx="3938592" cy="138499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b="1" dirty="0" smtClean="0"/>
              <a:t>3</a:t>
            </a:r>
            <a:r>
              <a:rPr lang="zh-CN" altLang="en-US" sz="2000" b="1" dirty="0" smtClean="0"/>
              <a:t>、技术评估与标准规范不完善</a:t>
            </a:r>
            <a:endParaRPr lang="en-US" altLang="zh-CN" sz="2000" b="1" dirty="0" smtClean="0"/>
          </a:p>
          <a:p>
            <a:pPr marL="0" lvl="0" indent="0">
              <a:spcBef>
                <a:spcPct val="0"/>
              </a:spcBef>
              <a:buFont typeface="Wingdings" panose="05000000000000000000" pitchFamily="2" charset="2"/>
              <a:buChar char="u"/>
            </a:pPr>
            <a:r>
              <a:rPr lang="zh-CN" altLang="en-US" sz="1600" b="1" dirty="0" smtClean="0"/>
              <a:t>技术水平良莠不齐</a:t>
            </a:r>
            <a:endParaRPr lang="en-US" altLang="zh-CN" sz="1600" b="1" dirty="0" smtClean="0"/>
          </a:p>
          <a:p>
            <a:pPr marL="0" lvl="0" indent="0">
              <a:spcBef>
                <a:spcPct val="0"/>
              </a:spcBef>
              <a:buFont typeface="Wingdings" panose="05000000000000000000" pitchFamily="2" charset="2"/>
              <a:buChar char="u"/>
            </a:pPr>
            <a:r>
              <a:rPr lang="zh-CN" altLang="en-US" sz="1600" b="1" dirty="0" smtClean="0"/>
              <a:t>低端技术鱼龙混杂</a:t>
            </a:r>
            <a:endParaRPr lang="en-US" altLang="zh-CN" sz="1600" b="1" dirty="0" smtClean="0"/>
          </a:p>
          <a:p>
            <a:pPr marL="0" indent="0">
              <a:spcBef>
                <a:spcPct val="0"/>
              </a:spcBef>
              <a:buFont typeface="Wingdings" panose="05000000000000000000" pitchFamily="2" charset="2"/>
              <a:buChar char="u"/>
            </a:pPr>
            <a:r>
              <a:rPr lang="zh-CN" altLang="en-US" sz="1600" b="1" dirty="0" smtClean="0"/>
              <a:t>控制技术选择盲目</a:t>
            </a:r>
            <a:endParaRPr lang="zh-CN" altLang="en-US" sz="1600" b="1" dirty="0" smtClean="0"/>
          </a:p>
          <a:p>
            <a:pPr marL="0" lvl="0" indent="0">
              <a:spcBef>
                <a:spcPct val="0"/>
              </a:spcBef>
              <a:buFont typeface="Wingdings" panose="05000000000000000000" pitchFamily="2" charset="2"/>
              <a:buChar char="u"/>
            </a:pPr>
            <a:r>
              <a:rPr lang="zh-CN" altLang="en-US" sz="1600" b="1" dirty="0" smtClean="0"/>
              <a:t>技术安装后成为摆设</a:t>
            </a:r>
            <a:endParaRPr lang="en-US" altLang="zh-CN" sz="1600" b="1" dirty="0" smtClean="0"/>
          </a:p>
        </p:txBody>
      </p:sp>
      <p:sp>
        <p:nvSpPr>
          <p:cNvPr id="14" name="文本框 9"/>
          <p:cNvSpPr txBox="1"/>
          <p:nvPr/>
        </p:nvSpPr>
        <p:spPr>
          <a:xfrm>
            <a:off x="5537206" y="3290890"/>
            <a:ext cx="3714776" cy="138499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b="1" dirty="0" smtClean="0"/>
              <a:t>4</a:t>
            </a:r>
            <a:r>
              <a:rPr lang="zh-CN" altLang="en-US" sz="2000" b="1" dirty="0" smtClean="0"/>
              <a:t>、产业结构不合理</a:t>
            </a:r>
            <a:endParaRPr lang="en-US" altLang="zh-CN" sz="2000" b="1" dirty="0" smtClean="0"/>
          </a:p>
          <a:p>
            <a:pPr marL="0" lvl="0" indent="0">
              <a:spcBef>
                <a:spcPct val="0"/>
              </a:spcBef>
              <a:buFont typeface="Wingdings" panose="05000000000000000000" pitchFamily="2" charset="2"/>
              <a:buChar char="u"/>
            </a:pPr>
            <a:r>
              <a:rPr lang="zh-CN" altLang="en-US" sz="1600" b="1" dirty="0" smtClean="0"/>
              <a:t>低端产能过剩</a:t>
            </a:r>
            <a:endParaRPr lang="en-US" altLang="zh-CN" sz="1600" b="1" dirty="0" smtClean="0"/>
          </a:p>
          <a:p>
            <a:pPr marL="0" indent="0">
              <a:spcBef>
                <a:spcPct val="0"/>
              </a:spcBef>
              <a:buFont typeface="Wingdings" panose="05000000000000000000" pitchFamily="2" charset="2"/>
              <a:buChar char="u"/>
            </a:pPr>
            <a:r>
              <a:rPr lang="zh-CN" altLang="en-US" sz="1600" b="1" dirty="0" smtClean="0"/>
              <a:t>高端产能不足</a:t>
            </a:r>
            <a:endParaRPr lang="en-US" altLang="zh-CN" sz="1600" b="1" dirty="0" smtClean="0"/>
          </a:p>
          <a:p>
            <a:pPr marL="0" lvl="0" indent="0">
              <a:spcBef>
                <a:spcPct val="0"/>
              </a:spcBef>
              <a:buFont typeface="Wingdings" panose="05000000000000000000" pitchFamily="2" charset="2"/>
              <a:buChar char="u"/>
            </a:pPr>
            <a:r>
              <a:rPr lang="zh-CN" altLang="en-US" sz="1600" b="1" dirty="0" smtClean="0"/>
              <a:t>产业同质化竞争突出</a:t>
            </a:r>
            <a:endParaRPr lang="en-US" altLang="zh-CN" sz="1600" b="1" dirty="0" smtClean="0"/>
          </a:p>
          <a:p>
            <a:pPr marL="0" lvl="0" indent="0">
              <a:spcBef>
                <a:spcPct val="0"/>
              </a:spcBef>
              <a:buFont typeface="Wingdings" panose="05000000000000000000" pitchFamily="2" charset="2"/>
              <a:buChar char="u"/>
            </a:pPr>
            <a:r>
              <a:rPr lang="zh-CN" altLang="en-US" sz="1600" b="1" dirty="0" smtClean="0"/>
              <a:t>品牌建设滞后</a:t>
            </a:r>
            <a:endParaRPr lang="en-US" altLang="zh-CN" sz="1600" b="1" dirty="0" smtClean="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a:graphicFrameLocks noGrp="1"/>
          </p:cNvGraphicFramePr>
          <p:nvPr/>
        </p:nvGraphicFramePr>
        <p:xfrm>
          <a:off x="935534" y="1222375"/>
          <a:ext cx="7561261" cy="4519616"/>
        </p:xfrm>
        <a:graphic>
          <a:graphicData uri="http://schemas.openxmlformats.org/drawingml/2006/table">
            <a:tbl>
              <a:tblPr/>
              <a:tblGrid>
                <a:gridCol w="792131"/>
                <a:gridCol w="504084"/>
                <a:gridCol w="432072"/>
                <a:gridCol w="648108"/>
                <a:gridCol w="864144"/>
                <a:gridCol w="576096"/>
                <a:gridCol w="1080180"/>
                <a:gridCol w="1454760"/>
                <a:gridCol w="1209686"/>
              </a:tblGrid>
              <a:tr h="487680">
                <a:tc>
                  <a:txBody>
                    <a:bodyPr/>
                    <a:lstStyle/>
                    <a:p>
                      <a:pPr algn="r">
                        <a:spcAft>
                          <a:spcPts val="0"/>
                        </a:spcAft>
                        <a:tabLst>
                          <a:tab pos="452120" algn="ctr"/>
                        </a:tabLst>
                      </a:pPr>
                      <a:r>
                        <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  </a:t>
                      </a:r>
                      <a:r>
                        <a:rPr 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工艺</a:t>
                      </a: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特</a:t>
                      </a: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点</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algn="just">
                        <a:spcAft>
                          <a:spcPts val="0"/>
                        </a:spcAft>
                        <a:tabLst>
                          <a:tab pos="452120" algn="ctr"/>
                        </a:tabLst>
                      </a:pPr>
                      <a:r>
                        <a:rPr lang="en-US"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 </a:t>
                      </a:r>
                      <a:endParaRPr lang="zh-CN" sz="800" kern="100" dirty="0">
                        <a:effectLst/>
                        <a:latin typeface="微软雅黑" panose="020B0503020204020204" pitchFamily="34" charset="-122"/>
                        <a:ea typeface="微软雅黑" panose="020B0503020204020204" pitchFamily="34" charset="-122"/>
                        <a:cs typeface="微软雅黑" panose="020B0503020204020204" pitchFamily="34" charset="-122"/>
                      </a:endParaRPr>
                    </a:p>
                    <a:p>
                      <a:pPr algn="just">
                        <a:spcAft>
                          <a:spcPts val="0"/>
                        </a:spcAft>
                        <a:tabLst>
                          <a:tab pos="452120" algn="ctr"/>
                        </a:tabLs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净化</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algn="just">
                        <a:spcAft>
                          <a:spcPts val="0"/>
                        </a:spcAft>
                        <a:tabLst>
                          <a:tab pos="452120" algn="ctr"/>
                        </a:tabLs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工艺</a:t>
                      </a:r>
                      <a:endParaRPr lang="zh-CN" sz="800" kern="100" dirty="0">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ctr">
                        <a:spcAft>
                          <a:spcPts val="0"/>
                        </a:spcAf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安全性</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净化效率</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建设费用（购买设备的总投资）</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运行成本（设备运行能耗、耗材费用及维护保养成本）</a:t>
                      </a:r>
                      <a:endPar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有无二次污染</a:t>
                      </a:r>
                      <a:endPar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优点</a:t>
                      </a:r>
                      <a:endParaRPr lang="zh-CN" altLang="en-US"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缺点</a:t>
                      </a:r>
                      <a:endParaRPr lang="zh-CN" altLang="en-US"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控制效率</a:t>
                      </a:r>
                      <a:endParaRPr lang="zh-CN" altLang="en-US"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653">
                <a:tc>
                  <a:txBody>
                    <a:bodyPr/>
                    <a:lstStyle/>
                    <a:p>
                      <a:pPr algn="ctr">
                        <a:spcAft>
                          <a:spcPts val="0"/>
                        </a:spcAf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活性炭吸附法（带脱附装置）</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altLang="zh-CN" sz="800" kern="100" dirty="0" smtClean="0">
                        <a:effectLst/>
                        <a:latin typeface="微软雅黑" panose="020B0503020204020204" pitchFamily="34" charset="-122"/>
                        <a:ea typeface="微软雅黑" panose="020B0503020204020204" pitchFamily="34" charset="-122"/>
                        <a:cs typeface="微软雅黑" panose="020B0503020204020204" pitchFamily="34" charset="-122"/>
                      </a:endParaRPr>
                    </a:p>
                    <a:p>
                      <a:pPr algn="ctr">
                        <a:spcAft>
                          <a:spcPts val="0"/>
                        </a:spcAf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安 全</a:t>
                      </a:r>
                      <a:endParaRPr lang="zh-CN" sz="800" kern="100" dirty="0">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高</a:t>
                      </a:r>
                      <a:endPar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中等</a:t>
                      </a:r>
                      <a:endPar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高</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固废需处理</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工艺成熟、设备简单</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255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处理设备庞大，吸附</a:t>
                      </a:r>
                      <a:endPar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12255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剂再生、运行费用高</a:t>
                      </a:r>
                      <a:endPar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同所使用</a:t>
                      </a:r>
                      <a:r>
                        <a:rPr kumimoji="0" lang="zh-CN" altLang="en-US"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吸附</a:t>
                      </a: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剂性质有关</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600">
                <a:tc>
                  <a:txBody>
                    <a:bodyPr/>
                    <a:lstStyle/>
                    <a:p>
                      <a:pPr algn="ctr">
                        <a:spcAft>
                          <a:spcPts val="0"/>
                        </a:spcAft>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蓄热式</a:t>
                      </a:r>
                      <a:r>
                        <a:rPr 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燃烧法</a:t>
                      </a:r>
                      <a:endParaRPr 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安 全</a:t>
                      </a:r>
                      <a:endParaRPr lang="zh-CN" alt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最</a:t>
                      </a:r>
                      <a:r>
                        <a:rPr 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高</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高</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高</a:t>
                      </a:r>
                      <a:endParaRPr 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无</a:t>
                      </a:r>
                      <a:endParaRPr lang="zh-CN" altLang="en-US"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2555" marR="0" lvl="0" indent="0" algn="l" defTabSz="914400" rtl="0" eaLnBrk="1" fontAlgn="base" latinLnBrk="0" hangingPunct="1">
                        <a:lnSpc>
                          <a:spcPts val="19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投资低</a:t>
                      </a:r>
                      <a:r>
                        <a:rPr kumimoji="0" lang="zh-CN" altLang="en-US"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;燃烧温度较低</a:t>
                      </a:r>
                      <a:r>
                        <a:rPr kumimoji="0" lang="zh-CN" altLang="en-US"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;无二次污染</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255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运行费用较高</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去除效率9</a:t>
                      </a:r>
                      <a:r>
                        <a:rPr kumimoji="0" lang="en-US"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9.</a:t>
                      </a: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5%以上</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600">
                <a:tc>
                  <a:txBody>
                    <a:bodyPr/>
                    <a:lstStyle/>
                    <a:p>
                      <a:pPr algn="ctr">
                        <a:spcAft>
                          <a:spcPts val="0"/>
                        </a:spcAft>
                        <a:buNone/>
                      </a:pPr>
                      <a:r>
                        <a:rPr lang="zh-CN" altLang="zh-CN" sz="800" smtClean="0">
                          <a:ln>
                            <a:noFill/>
                          </a:ln>
                          <a:effectLst/>
                          <a:latin typeface="微软雅黑" panose="020B0503020204020204" pitchFamily="34" charset="-122"/>
                          <a:ea typeface="微软雅黑" panose="020B0503020204020204" pitchFamily="34" charset="-122"/>
                          <a:cs typeface="微软雅黑" panose="020B0503020204020204" pitchFamily="34" charset="-122"/>
                          <a:sym typeface="+mn-ea"/>
                        </a:rPr>
                        <a:t>催化燃烧</a:t>
                      </a:r>
                      <a:endPar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zh-CN" altLang="zh-CN" sz="800" kern="100" dirty="0" smtClean="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buNone/>
                      </a:pPr>
                      <a:r>
                        <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安 全</a:t>
                      </a:r>
                      <a:endParaRPr lang="zh-CN" alt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zh-CN" alt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buNone/>
                      </a:pPr>
                      <a:r>
                        <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高</a:t>
                      </a:r>
                      <a:endPar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zh-CN" altLang="en-US"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buNone/>
                      </a:pPr>
                      <a:r>
                        <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高</a:t>
                      </a:r>
                      <a:endPar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zh-CN" altLang="en-US"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buNone/>
                      </a:pPr>
                      <a:r>
                        <a:rPr 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高</a:t>
                      </a:r>
                      <a:endParaRPr 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无</a:t>
                      </a:r>
                      <a:endParaRPr lang="zh-CN" altLang="en-US"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zh-CN" altLang="en-US"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2555" marR="0" lvl="0" indent="0" algn="l" defTabSz="914400" rtl="0" eaLnBrk="1" fontAlgn="base" latinLnBrk="0" hangingPunct="1">
                        <a:lnSpc>
                          <a:spcPts val="19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投资低;</a:t>
                      </a:r>
                      <a:r>
                        <a:rPr kumimoji="0" lang="zh-CN" altLang="en-US"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燃烧温度较低</a:t>
                      </a:r>
                      <a:r>
                        <a:rPr kumimoji="0" lang="zh-CN" altLang="en-US"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;无二次污染</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255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运行费用较高</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去除效率95%以上</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7286">
                <a:tc>
                  <a:txBody>
                    <a:bodyPr/>
                    <a:lstStyle/>
                    <a:p>
                      <a:pPr algn="ctr">
                        <a:spcAft>
                          <a:spcPts val="0"/>
                        </a:spcAft>
                      </a:pPr>
                      <a:r>
                        <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低温等离子法</a:t>
                      </a:r>
                      <a:endPar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800" kern="100" dirty="0" smtClean="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存在安全隐患</a:t>
                      </a:r>
                      <a:endParaRPr lang="zh-CN" altLang="en-US" sz="800" kern="100" dirty="0" smtClean="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中等</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较高</a:t>
                      </a:r>
                      <a:endPar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较高</a:t>
                      </a:r>
                      <a:endPar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无</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2555" marR="0" lvl="0" indent="0" algn="just" defTabSz="914400" rtl="0" eaLnBrk="1" fontAlgn="base" latinLnBrk="0" hangingPunct="1">
                        <a:lnSpc>
                          <a:spcPct val="98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能耗低 ，装置简单不需要预热，开启方便</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255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净化效率较低</a:t>
                      </a:r>
                      <a:endPar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ts val="1875"/>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净化效率较低，一般低于70%，</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600">
                <a:tc>
                  <a:txBody>
                    <a:bodyPr/>
                    <a:lstStyle/>
                    <a:p>
                      <a:pPr algn="ctr">
                        <a:spcAft>
                          <a:spcPts val="0"/>
                        </a:spcAft>
                      </a:pPr>
                      <a:r>
                        <a:rPr 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光触媒净化法</a:t>
                      </a:r>
                      <a:endParaRPr 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安 全</a:t>
                      </a:r>
                      <a:endPar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高</a:t>
                      </a:r>
                      <a:endParaRPr lang="zh-CN" sz="800" kern="10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中等</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中等</a:t>
                      </a:r>
                      <a:endPar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无</a:t>
                      </a:r>
                      <a:endParaRPr lang="zh-CN" sz="8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2555" marR="0" lvl="0" indent="0" algn="l" defTabSz="914400" rtl="0" eaLnBrk="1" fontAlgn="base" latinLnBrk="0" hangingPunct="1">
                        <a:lnSpc>
                          <a:spcPts val="1875"/>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适用范围广， 条件温和，成本低</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255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需要紫外光源</a:t>
                      </a:r>
                      <a:r>
                        <a:rPr kumimoji="0" lang="zh-CN" altLang="en-US"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、设备占地面积大</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ct val="100000"/>
                        </a:lnSpc>
                        <a:spcBef>
                          <a:spcPct val="0"/>
                        </a:spcBef>
                        <a:spcAft>
                          <a:spcPct val="0"/>
                        </a:spcAft>
                        <a:buClrTx/>
                        <a:buSzTx/>
                        <a:buFontTx/>
                        <a:buNone/>
                      </a:pPr>
                      <a:r>
                        <a:rPr kumimoji="0" lang="zh-CN" altLang="en-US"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一般在</a:t>
                      </a:r>
                      <a:r>
                        <a:rPr kumimoji="0" lang="en-US"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90%</a:t>
                      </a:r>
                      <a:r>
                        <a:rPr kumimoji="0" lang="zh-CN" altLang="en-US"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以上</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487680">
                <a:tc>
                  <a:txBody>
                    <a:bodyPr/>
                    <a:lstStyle/>
                    <a:p>
                      <a:pPr algn="ctr">
                        <a:spcAft>
                          <a:spcPts val="0"/>
                        </a:spcAft>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生物滤池</a:t>
                      </a:r>
                      <a:endPar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安全</a:t>
                      </a:r>
                      <a:endPar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高</a:t>
                      </a:r>
                      <a:endPar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高</a:t>
                      </a:r>
                      <a:endPar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高</a:t>
                      </a:r>
                      <a:endPar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可能使用一段时间后会有异味</a:t>
                      </a:r>
                      <a:endPar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2555" marR="0" lvl="0" indent="0" algn="l" defTabSz="914400" rtl="0" eaLnBrk="1" fontAlgn="base" latinLnBrk="0" hangingPunct="1">
                        <a:lnSpc>
                          <a:spcPts val="19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投资少 ， 运行费用低，处理效果好</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2555" marR="0" lvl="0" indent="0" algn="just" defTabSz="914400" rtl="0" eaLnBrk="1" fontAlgn="base" latinLnBrk="0" hangingPunct="1">
                        <a:lnSpc>
                          <a:spcPct val="98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降解速度慢； 占地面积广； 运行操作条件不易控制</a:t>
                      </a:r>
                      <a:r>
                        <a:rPr kumimoji="0" lang="zh-CN" altLang="en-US"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、对</a:t>
                      </a:r>
                      <a:r>
                        <a:rPr kumimoji="0" lang="en-US"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VOCs</a:t>
                      </a:r>
                      <a:r>
                        <a:rPr kumimoji="0" lang="zh-CN" altLang="en-US"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无明显去除效果</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去除率达到90%以上</a:t>
                      </a:r>
                      <a:endPar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32104">
                <a:tc>
                  <a:txBody>
                    <a:bodyPr/>
                    <a:lstStyle/>
                    <a:p>
                      <a:pPr algn="ctr">
                        <a:spcAft>
                          <a:spcPts val="0"/>
                        </a:spcAft>
                        <a:buNone/>
                      </a:pPr>
                      <a:r>
                        <a:rPr lang="zh-CN" altLang="zh-CN" sz="800" dirty="0" smtClean="0">
                          <a:ln>
                            <a:noFill/>
                          </a:ln>
                          <a:effectLst/>
                          <a:latin typeface="微软雅黑" panose="020B0503020204020204" pitchFamily="34" charset="-122"/>
                          <a:ea typeface="微软雅黑" panose="020B0503020204020204" pitchFamily="34" charset="-122"/>
                          <a:cs typeface="微软雅黑" panose="020B0503020204020204" pitchFamily="34" charset="-122"/>
                          <a:sym typeface="+mn-ea"/>
                        </a:rPr>
                        <a:t>吸收法</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zh-CN" altLang="zh-CN" sz="800" kern="100" dirty="0" smtClean="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安全</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低</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低</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高</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有</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可与其他方法联合使用</a:t>
                      </a:r>
                      <a:endPar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255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吸收液的净化效率降较快；后处理麻烦易造成二次污染</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与吸收溶剂有关</a:t>
                      </a:r>
                      <a:endPar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65760">
                <a:tc>
                  <a:txBody>
                    <a:bodyPr/>
                    <a:lstStyle/>
                    <a:p>
                      <a:pPr algn="ctr">
                        <a:spcAft>
                          <a:spcPts val="0"/>
                        </a:spcAft>
                        <a:buNone/>
                      </a:pPr>
                      <a:r>
                        <a:rPr lang="zh-CN" altLang="zh-CN" sz="800" smtClean="0">
                          <a:ln>
                            <a:noFill/>
                          </a:ln>
                          <a:effectLst/>
                          <a:latin typeface="微软雅黑" panose="020B0503020204020204" pitchFamily="34" charset="-122"/>
                          <a:ea typeface="微软雅黑" panose="020B0503020204020204" pitchFamily="34" charset="-122"/>
                          <a:cs typeface="微软雅黑" panose="020B0503020204020204" pitchFamily="34" charset="-122"/>
                          <a:sym typeface="+mn-ea"/>
                        </a:rPr>
                        <a:t>冷凝法</a:t>
                      </a:r>
                      <a:endPar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zh-CN" altLang="zh-CN" sz="800" kern="100" dirty="0" smtClean="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安全</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高</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低</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低</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有</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工艺简单，易操作、运行成本低，并且可以回收有机物</a:t>
                      </a:r>
                      <a:endPar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255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对低沸点气体效果不佳，对设备要求高，处理的费用高</a:t>
                      </a:r>
                      <a:endPar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去除效率80%~90%</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70653">
                <a:tc>
                  <a:txBody>
                    <a:bodyPr/>
                    <a:lstStyle/>
                    <a:p>
                      <a:pPr algn="ctr">
                        <a:spcAft>
                          <a:spcPts val="0"/>
                        </a:spcAft>
                        <a:buNone/>
                      </a:pPr>
                      <a:r>
                        <a:rPr lang="zh-CN" altLang="zh-CN" sz="800" dirty="0" smtClean="0">
                          <a:ln>
                            <a:noFill/>
                          </a:ln>
                          <a:effectLst/>
                          <a:latin typeface="微软雅黑" panose="020B0503020204020204" pitchFamily="34" charset="-122"/>
                          <a:ea typeface="微软雅黑" panose="020B0503020204020204" pitchFamily="34" charset="-122"/>
                          <a:cs typeface="微软雅黑" panose="020B0503020204020204" pitchFamily="34" charset="-122"/>
                          <a:sym typeface="+mn-ea"/>
                        </a:rPr>
                        <a:t>膜分离</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zh-CN" altLang="zh-CN" sz="800" kern="100" dirty="0" smtClean="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安全</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高</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低</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高</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buNone/>
                      </a:pPr>
                      <a:r>
                        <a:rPr lang="zh-CN" altLang="en-US"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无</a:t>
                      </a: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spcAft>
                          <a:spcPts val="0"/>
                        </a:spcAft>
                        <a:buNone/>
                      </a:pPr>
                      <a:endParaRPr lang="en-US" altLang="zh-CN" sz="800" kern="100" dirty="0" smtClean="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68587" marR="6858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技术流程简单，投资费用低，分离效果好耗能小，</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255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膜材料限制和运行成</a:t>
                      </a:r>
                      <a:r>
                        <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本较高</a:t>
                      </a:r>
                      <a:endPar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122555" marR="0" lvl="0" indent="0" algn="l" defTabSz="914400" rtl="0" eaLnBrk="1" fontAlgn="base" latinLnBrk="0" hangingPunct="1">
                        <a:lnSpc>
                          <a:spcPct val="100000"/>
                        </a:lnSpc>
                        <a:spcBef>
                          <a:spcPct val="0"/>
                        </a:spcBef>
                        <a:spcAft>
                          <a:spcPct val="0"/>
                        </a:spcAft>
                        <a:buClrTx/>
                        <a:buSzTx/>
                        <a:buFontTx/>
                        <a:buNone/>
                      </a:pPr>
                      <a:endParaRPr kumimoji="0" lang="zh-CN" altLang="zh-CN" sz="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23825" marR="0" lvl="0" indent="0" algn="l" defTabSz="914400" rtl="0" eaLnBrk="1" fontAlgn="base" latinLnBrk="0" hangingPunct="1">
                        <a:lnSpc>
                          <a:spcPct val="100000"/>
                        </a:lnSpc>
                        <a:spcBef>
                          <a:spcPct val="0"/>
                        </a:spcBef>
                        <a:spcAft>
                          <a:spcPct val="0"/>
                        </a:spcAft>
                        <a:buClrTx/>
                        <a:buSzTx/>
                        <a:buFontTx/>
                        <a:buNone/>
                      </a:pPr>
                      <a:r>
                        <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去除效率90</a:t>
                      </a:r>
                      <a:r>
                        <a:rPr kumimoji="0" lang="en-US"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以上</a:t>
                      </a:r>
                      <a:endParaRPr kumimoji="0" lang="zh-CN" altLang="zh-CN" sz="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44147" name="文本框 1"/>
          <p:cNvSpPr txBox="1"/>
          <p:nvPr/>
        </p:nvSpPr>
        <p:spPr>
          <a:xfrm>
            <a:off x="215454" y="701675"/>
            <a:ext cx="3384376" cy="40005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b="1" dirty="0">
                <a:latin typeface="Times New Roman" panose="02020603050405020304" pitchFamily="18" charset="0"/>
                <a:ea typeface="仿宋" panose="02010609060101010101" pitchFamily="49" charset="-122"/>
              </a:rPr>
              <a:t>VOCs</a:t>
            </a:r>
            <a:r>
              <a:rPr lang="zh-CN" altLang="en-US" sz="2000" b="1" dirty="0">
                <a:latin typeface="Times New Roman" panose="02020603050405020304" pitchFamily="18" charset="0"/>
                <a:ea typeface="仿宋" panose="02010609060101010101" pitchFamily="49" charset="-122"/>
              </a:rPr>
              <a:t>常用治理技术简介</a:t>
            </a:r>
            <a:endParaRPr lang="zh-CN" altLang="en-US" sz="2000" b="1" dirty="0">
              <a:latin typeface="Times New Roman" panose="02020603050405020304" pitchFamily="18" charset="0"/>
              <a:ea typeface="仿宋" panose="02010609060101010101" pitchFamily="49" charset="-122"/>
            </a:endParaRPr>
          </a:p>
        </p:txBody>
      </p:sp>
      <p:sp>
        <p:nvSpPr>
          <p:cNvPr id="5" name="object 39"/>
          <p:cNvSpPr/>
          <p:nvPr/>
        </p:nvSpPr>
        <p:spPr>
          <a:xfrm>
            <a:off x="288479"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4149" name="文本框 9"/>
          <p:cNvSpPr txBox="1"/>
          <p:nvPr/>
        </p:nvSpPr>
        <p:spPr>
          <a:xfrm>
            <a:off x="448816" y="157163"/>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Times New Roman" panose="02020603050405020304" pitchFamily="18" charset="0"/>
                <a:ea typeface="仿宋" panose="02010609060101010101" pitchFamily="49" charset="-122"/>
              </a:rPr>
              <a:t>三、</a:t>
            </a:r>
            <a:r>
              <a:rPr lang="en-US" altLang="zh-CN" sz="2400" b="1" dirty="0" err="1" smtClean="0">
                <a:solidFill>
                  <a:srgbClr val="FF0000"/>
                </a:solidFill>
                <a:latin typeface="Times New Roman" panose="02020603050405020304" pitchFamily="18" charset="0"/>
                <a:ea typeface="仿宋" panose="02010609060101010101" pitchFamily="49" charset="-122"/>
              </a:rPr>
              <a:t>VOCs</a:t>
            </a:r>
            <a:r>
              <a:rPr lang="zh-CN" altLang="en-US" sz="2400" b="1" dirty="0" smtClean="0">
                <a:solidFill>
                  <a:srgbClr val="FF0000"/>
                </a:solidFill>
                <a:latin typeface="Times New Roman" panose="02020603050405020304" pitchFamily="18" charset="0"/>
                <a:ea typeface="仿宋" panose="02010609060101010101" pitchFamily="49" charset="-122"/>
              </a:rPr>
              <a:t>治理技术</a:t>
            </a:r>
            <a:endParaRPr lang="zh-CN" altLang="en-US" sz="2400" b="1" dirty="0">
              <a:solidFill>
                <a:srgbClr val="FF0000"/>
              </a:solidFill>
              <a:latin typeface="Times New Roman" panose="02020603050405020304" pitchFamily="18" charset="0"/>
              <a:ea typeface="仿宋" panose="02010609060101010101" pitchFamily="49" charset="-122"/>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a:xfrm>
            <a:off x="1283335" y="875556"/>
            <a:ext cx="5911215" cy="508000"/>
          </a:xfrm>
        </p:spPr>
        <p:txBody>
          <a:bodyPr/>
          <a:lstStyle/>
          <a:p>
            <a:r>
              <a:rPr lang="zh-CN" altLang="en-US" sz="2400" i="0" dirty="0">
                <a:solidFill>
                  <a:schemeClr val="tx1"/>
                </a:solidFill>
                <a:latin typeface="宋体" panose="02010600030101010101" pitchFamily="2" charset="-122"/>
                <a:ea typeface="宋体" panose="02010600030101010101" pitchFamily="2" charset="-122"/>
              </a:rPr>
              <a:t>〖</a:t>
            </a:r>
            <a:r>
              <a:rPr lang="zh-CN" altLang="en-US" sz="2400" i="0" dirty="0">
                <a:solidFill>
                  <a:schemeClr val="tx1"/>
                </a:solidFill>
                <a:latin typeface="Calibri" panose="020F0502020204030204" pitchFamily="34" charset="0"/>
              </a:rPr>
              <a:t>"</a:t>
            </a:r>
            <a:r>
              <a:rPr lang="zh-CN" altLang="en-US" sz="2400" i="0" dirty="0">
                <a:solidFill>
                  <a:schemeClr val="tx1"/>
                </a:solidFill>
              </a:rPr>
              <a:t>十三五</a:t>
            </a:r>
            <a:r>
              <a:rPr lang="zh-CN" altLang="en-US" sz="2400" i="0" dirty="0">
                <a:solidFill>
                  <a:schemeClr val="tx1"/>
                </a:solidFill>
                <a:latin typeface="Calibri" panose="020F0502020204030204" pitchFamily="34" charset="0"/>
              </a:rPr>
              <a:t>"</a:t>
            </a:r>
            <a:r>
              <a:rPr lang="en-US" altLang="zh-CN" sz="2400" i="0" dirty="0">
                <a:solidFill>
                  <a:schemeClr val="tx1"/>
                </a:solidFill>
              </a:rPr>
              <a:t>VOCS</a:t>
            </a:r>
            <a:r>
              <a:rPr lang="zh-CN" altLang="en-US" sz="2400" i="0" dirty="0">
                <a:solidFill>
                  <a:schemeClr val="tx1"/>
                </a:solidFill>
              </a:rPr>
              <a:t>防治工作方案</a:t>
            </a:r>
            <a:r>
              <a:rPr lang="zh-CN" altLang="en-US" sz="2400" i="0" dirty="0">
                <a:solidFill>
                  <a:schemeClr val="tx1"/>
                </a:solidFill>
                <a:latin typeface="宋体" panose="02010600030101010101" pitchFamily="2" charset="-122"/>
                <a:ea typeface="宋体" panose="02010600030101010101" pitchFamily="2" charset="-122"/>
                <a:sym typeface="+mn-ea"/>
              </a:rPr>
              <a:t>〗</a:t>
            </a:r>
            <a:endParaRPr lang="zh-CN" altLang="en-US" sz="2400" i="0" dirty="0">
              <a:solidFill>
                <a:schemeClr val="tx1"/>
              </a:solidFill>
            </a:endParaRPr>
          </a:p>
        </p:txBody>
      </p:sp>
      <p:sp>
        <p:nvSpPr>
          <p:cNvPr id="3" name="内容占位符 2"/>
          <p:cNvSpPr>
            <a:spLocks noGrp="1"/>
          </p:cNvSpPr>
          <p:nvPr>
            <p:ph idx="1"/>
          </p:nvPr>
        </p:nvSpPr>
        <p:spPr>
          <a:xfrm>
            <a:off x="1322754" y="1393822"/>
            <a:ext cx="7662545" cy="2908030"/>
          </a:xfrm>
        </p:spPr>
        <p:txBody>
          <a:bodyPr/>
          <a:lstStyle/>
          <a:p>
            <a:pPr>
              <a:lnSpc>
                <a:spcPct val="150000"/>
              </a:lnSpc>
            </a:pPr>
            <a:r>
              <a:rPr lang="zh-CN" altLang="en-US" sz="1800" dirty="0">
                <a:latin typeface="宋体" panose="02010600030101010101" pitchFamily="2" charset="-122"/>
                <a:ea typeface="宋体" panose="02010600030101010101" pitchFamily="2" charset="-122"/>
              </a:rPr>
              <a:t>加强有组织工艺废气治理，工艺弛放气、酸性水罐工艺尾气、氧化尾气、重整催化剂再生尾气等工艺废气优先回收利用，难以利用的，应送火炬系统处理，或采用催化焚烧、热力焚烧等销毁措施。</a:t>
            </a:r>
            <a:endParaRPr lang="zh-CN" altLang="en-US" sz="1800" dirty="0">
              <a:latin typeface="宋体" panose="02010600030101010101" pitchFamily="2" charset="-122"/>
              <a:ea typeface="宋体" panose="02010600030101010101" pitchFamily="2" charset="-122"/>
            </a:endParaRPr>
          </a:p>
          <a:p>
            <a:endParaRPr lang="zh-CN" altLang="en-US" sz="1800" dirty="0">
              <a:latin typeface="宋体" panose="02010600030101010101" pitchFamily="2" charset="-122"/>
              <a:ea typeface="宋体" panose="02010600030101010101" pitchFamily="2" charset="-122"/>
            </a:endParaRPr>
          </a:p>
          <a:p>
            <a:pPr>
              <a:lnSpc>
                <a:spcPct val="150000"/>
              </a:lnSpc>
            </a:pPr>
            <a:r>
              <a:rPr lang="zh-CN" altLang="en-US" sz="1800" b="1" dirty="0">
                <a:latin typeface="宋体" panose="02010600030101010101" pitchFamily="2" charset="-122"/>
                <a:ea typeface="宋体" panose="02010600030101010101" pitchFamily="2" charset="-122"/>
              </a:rPr>
              <a:t>加快推进化工行业VOCs综合治理</a:t>
            </a:r>
            <a:r>
              <a:rPr lang="zh-CN" altLang="en-US" sz="1800" dirty="0">
                <a:latin typeface="宋体" panose="02010600030101010101" pitchFamily="2" charset="-122"/>
                <a:ea typeface="宋体" panose="02010600030101010101" pitchFamily="2" charset="-122"/>
              </a:rPr>
              <a:t>。加大制药、农药、</a:t>
            </a:r>
            <a:r>
              <a:rPr lang="zh-CN" altLang="en-US" sz="1800" b="1" dirty="0">
                <a:latin typeface="宋体" panose="02010600030101010101" pitchFamily="2" charset="-122"/>
                <a:ea typeface="宋体" panose="02010600030101010101" pitchFamily="2" charset="-122"/>
              </a:rPr>
              <a:t>煤化工(含现代煤化工、炼焦、合成氨等)</a:t>
            </a:r>
            <a:r>
              <a:rPr lang="zh-CN" altLang="en-US" sz="1800" dirty="0">
                <a:latin typeface="宋体" panose="02010600030101010101" pitchFamily="2" charset="-122"/>
                <a:ea typeface="宋体" panose="02010600030101010101" pitchFamily="2" charset="-122"/>
              </a:rPr>
              <a:t>、橡胶制品、涂料、油墨、胶粘剂、染料、化学助剂(塑料助剂和橡胶助剂)、日用化工等化工行业</a:t>
            </a:r>
            <a:r>
              <a:rPr lang="zh-CN" altLang="en-US" sz="1800" b="1" dirty="0">
                <a:latin typeface="宋体" panose="02010600030101010101" pitchFamily="2" charset="-122"/>
                <a:ea typeface="宋体" panose="02010600030101010101" pitchFamily="2" charset="-122"/>
              </a:rPr>
              <a:t>VOCs治理力度</a:t>
            </a:r>
            <a:r>
              <a:rPr lang="zh-CN" altLang="en-US" sz="1800" dirty="0">
                <a:latin typeface="宋体" panose="02010600030101010101" pitchFamily="2" charset="-122"/>
                <a:ea typeface="宋体" panose="02010600030101010101" pitchFamily="2" charset="-122"/>
              </a:rPr>
              <a:t>。</a:t>
            </a:r>
            <a:endParaRPr lang="zh-CN" altLang="en-US" sz="1800" dirty="0">
              <a:latin typeface="宋体" panose="02010600030101010101" pitchFamily="2" charset="-122"/>
              <a:ea typeface="宋体" panose="02010600030101010101" pitchFamily="2" charset="-122"/>
            </a:endParaRPr>
          </a:p>
        </p:txBody>
      </p:sp>
      <p:sp>
        <p:nvSpPr>
          <p:cNvPr id="6"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9"/>
          <p:cNvSpPr txBox="1"/>
          <p:nvPr/>
        </p:nvSpPr>
        <p:spPr>
          <a:xfrm>
            <a:off x="1319601" y="216218"/>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a:solidFill>
                  <a:srgbClr val="FF0000"/>
                </a:solidFill>
                <a:latin typeface="宋体" panose="02010600030101010101" pitchFamily="2" charset="-122"/>
                <a:ea typeface="宋体" panose="02010600030101010101" pitchFamily="2" charset="-122"/>
              </a:rPr>
              <a:t>三、</a:t>
            </a:r>
            <a:r>
              <a:rPr lang="en-US" altLang="zh-CN" sz="2400" b="1" dirty="0">
                <a:solidFill>
                  <a:srgbClr val="FF0000"/>
                </a:solidFill>
                <a:latin typeface="宋体" panose="02010600030101010101" pitchFamily="2" charset="-122"/>
                <a:ea typeface="宋体" panose="02010600030101010101" pitchFamily="2" charset="-122"/>
              </a:rPr>
              <a:t>VOCs</a:t>
            </a:r>
            <a:r>
              <a:rPr lang="zh-CN" altLang="en-US" sz="2400" b="1" dirty="0">
                <a:solidFill>
                  <a:srgbClr val="FF0000"/>
                </a:solidFill>
                <a:latin typeface="宋体" panose="02010600030101010101" pitchFamily="2" charset="-122"/>
                <a:ea typeface="宋体" panose="02010600030101010101" pitchFamily="2" charset="-122"/>
              </a:rPr>
              <a:t>治理技术</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TextBox 15"/>
          <p:cNvSpPr txBox="1"/>
          <p:nvPr/>
        </p:nvSpPr>
        <p:spPr>
          <a:xfrm>
            <a:off x="1365250" y="1147763"/>
            <a:ext cx="6339036" cy="156966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lgn="just" eaLnBrk="1" hangingPunct="1">
              <a:lnSpc>
                <a:spcPct val="150000"/>
              </a:lnSpc>
              <a:spcBef>
                <a:spcPct val="0"/>
              </a:spcBef>
              <a:buNone/>
            </a:pPr>
            <a:r>
              <a:rPr lang="zh-CN" altLang="en-US" sz="1600" dirty="0" smtClean="0">
                <a:latin typeface="宋体" panose="02010600030101010101" pitchFamily="2" charset="-122"/>
                <a:ea typeface="宋体" panose="02010600030101010101" pitchFamily="2" charset="-122"/>
              </a:rPr>
              <a:t>一定</a:t>
            </a:r>
            <a:r>
              <a:rPr lang="zh-CN" altLang="en-US" sz="1600" b="1" dirty="0">
                <a:latin typeface="宋体" panose="02010600030101010101" pitchFamily="2" charset="-122"/>
                <a:ea typeface="宋体" panose="02010600030101010101" pitchFamily="2" charset="-122"/>
              </a:rPr>
              <a:t>温度</a:t>
            </a:r>
            <a:r>
              <a:rPr lang="zh-CN" altLang="en-US" sz="1600" dirty="0">
                <a:latin typeface="宋体" panose="02010600030101010101" pitchFamily="2" charset="-122"/>
                <a:ea typeface="宋体" panose="02010600030101010101" pitchFamily="2" charset="-122"/>
              </a:rPr>
              <a:t>及</a:t>
            </a:r>
            <a:r>
              <a:rPr lang="zh-CN" altLang="en-US" sz="1600" b="1" dirty="0">
                <a:latin typeface="宋体" panose="02010600030101010101" pitchFamily="2" charset="-122"/>
                <a:ea typeface="宋体" panose="02010600030101010101" pitchFamily="2" charset="-122"/>
              </a:rPr>
              <a:t>停留时间</a:t>
            </a:r>
            <a:r>
              <a:rPr lang="zh-CN" altLang="en-US" sz="1600" dirty="0">
                <a:latin typeface="宋体" panose="02010600030101010101" pitchFamily="2" charset="-122"/>
                <a:ea typeface="宋体" panose="02010600030101010101" pitchFamily="2" charset="-122"/>
              </a:rPr>
              <a:t>下</a:t>
            </a:r>
            <a:r>
              <a:rPr lang="zh-CN" altLang="en-US" sz="1600" b="1" dirty="0">
                <a:latin typeface="宋体" panose="02010600030101010101" pitchFamily="2" charset="-122"/>
                <a:ea typeface="宋体" panose="02010600030101010101" pitchFamily="2" charset="-122"/>
              </a:rPr>
              <a:t>热力</a:t>
            </a:r>
            <a:r>
              <a:rPr lang="en-US" altLang="zh-CN" sz="1600" b="1" dirty="0">
                <a:latin typeface="宋体" panose="02010600030101010101" pitchFamily="2" charset="-122"/>
                <a:ea typeface="宋体" panose="02010600030101010101" pitchFamily="2" charset="-122"/>
              </a:rPr>
              <a:t>(</a:t>
            </a:r>
            <a:r>
              <a:rPr lang="zh-CN" altLang="en-US" sz="1600" b="1" dirty="0">
                <a:latin typeface="宋体" panose="02010600030101010101" pitchFamily="2" charset="-122"/>
                <a:ea typeface="宋体" panose="02010600030101010101" pitchFamily="2" charset="-122"/>
              </a:rPr>
              <a:t>催化</a:t>
            </a:r>
            <a:r>
              <a:rPr lang="en-US" altLang="zh-CN" sz="1600" b="1" dirty="0">
                <a:latin typeface="宋体" panose="02010600030101010101" pitchFamily="2" charset="-122"/>
                <a:ea typeface="宋体" panose="02010600030101010101" pitchFamily="2" charset="-122"/>
              </a:rPr>
              <a:t>)</a:t>
            </a:r>
            <a:r>
              <a:rPr lang="zh-CN" altLang="en-US" sz="1600" b="1" dirty="0">
                <a:latin typeface="宋体" panose="02010600030101010101" pitchFamily="2" charset="-122"/>
                <a:ea typeface="宋体" panose="02010600030101010101" pitchFamily="2" charset="-122"/>
              </a:rPr>
              <a:t>氧化</a:t>
            </a:r>
            <a:r>
              <a:rPr lang="zh-CN" altLang="en-US" sz="1600" dirty="0">
                <a:latin typeface="宋体" panose="02010600030101010101" pitchFamily="2" charset="-122"/>
                <a:ea typeface="宋体" panose="02010600030101010101" pitchFamily="2" charset="-122"/>
              </a:rPr>
              <a:t>消除</a:t>
            </a:r>
            <a:r>
              <a:rPr lang="en-US" altLang="zh-CN" sz="1600" dirty="0">
                <a:latin typeface="宋体" panose="02010600030101010101" pitchFamily="2" charset="-122"/>
                <a:ea typeface="宋体" panose="02010600030101010101" pitchFamily="2" charset="-122"/>
              </a:rPr>
              <a:t>VOCs</a:t>
            </a:r>
            <a:r>
              <a:rPr lang="zh-CN" altLang="en-US" sz="1600" dirty="0">
                <a:latin typeface="宋体" panose="02010600030101010101" pitchFamily="2" charset="-122"/>
                <a:ea typeface="宋体" panose="02010600030101010101" pitchFamily="2" charset="-122"/>
              </a:rPr>
              <a:t>的技术</a:t>
            </a:r>
            <a:r>
              <a:rPr lang="zh-CN" altLang="en-US" sz="1600" dirty="0" smtClean="0">
                <a:latin typeface="宋体" panose="02010600030101010101" pitchFamily="2" charset="-122"/>
                <a:ea typeface="宋体" panose="02010600030101010101" pitchFamily="2" charset="-122"/>
              </a:rPr>
              <a:t>。</a:t>
            </a:r>
            <a:endParaRPr lang="en-US" altLang="zh-CN" sz="1600" dirty="0" smtClean="0">
              <a:latin typeface="宋体" panose="02010600030101010101" pitchFamily="2" charset="-122"/>
              <a:ea typeface="宋体" panose="02010600030101010101" pitchFamily="2" charset="-122"/>
            </a:endParaRPr>
          </a:p>
          <a:p>
            <a:pPr marL="0" lvl="0" indent="0" algn="just" eaLnBrk="1" hangingPunct="1">
              <a:lnSpc>
                <a:spcPct val="150000"/>
              </a:lnSpc>
              <a:spcBef>
                <a:spcPct val="0"/>
              </a:spcBef>
              <a:buNone/>
            </a:pPr>
            <a:r>
              <a:rPr lang="en-US" altLang="zh-CN" sz="1600" b="1" dirty="0" smtClean="0">
                <a:latin typeface="宋体" panose="02010600030101010101" pitchFamily="2" charset="-122"/>
                <a:ea typeface="宋体" panose="02010600030101010101" pitchFamily="2" charset="-122"/>
              </a:rPr>
              <a:t>RTO</a:t>
            </a:r>
            <a:r>
              <a:rPr lang="zh-CN" altLang="en-US" sz="1600" b="1" dirty="0" smtClean="0">
                <a:latin typeface="宋体" panose="02010600030101010101" pitchFamily="2" charset="-122"/>
                <a:ea typeface="宋体" panose="02010600030101010101" pitchFamily="2" charset="-122"/>
              </a:rPr>
              <a:t> </a:t>
            </a:r>
            <a:r>
              <a:rPr lang="en-US" altLang="zh-CN" sz="1600" b="1" dirty="0">
                <a:latin typeface="宋体" panose="02010600030101010101" pitchFamily="2" charset="-122"/>
                <a:ea typeface="宋体" panose="02010600030101010101" pitchFamily="2" charset="-122"/>
              </a:rPr>
              <a:t>(</a:t>
            </a:r>
            <a:r>
              <a:rPr lang="zh-CN" altLang="en-US" sz="1600" b="1" dirty="0">
                <a:latin typeface="宋体" panose="02010600030101010101" pitchFamily="2" charset="-122"/>
                <a:ea typeface="宋体" panose="02010600030101010101" pitchFamily="2" charset="-122"/>
              </a:rPr>
              <a:t>蓄热式氧化</a:t>
            </a:r>
            <a:r>
              <a:rPr lang="en-US" altLang="zh-CN" sz="1600" b="1"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将废气中的 </a:t>
            </a:r>
            <a:r>
              <a:rPr lang="en-US" altLang="zh-CN" sz="1600" dirty="0">
                <a:latin typeface="宋体" panose="02010600030101010101" pitchFamily="2" charset="-122"/>
                <a:ea typeface="宋体" panose="02010600030101010101" pitchFamily="2" charset="-122"/>
              </a:rPr>
              <a:t>VOCs</a:t>
            </a:r>
            <a:r>
              <a:rPr lang="zh-CN" altLang="en-US" sz="1600" dirty="0">
                <a:latin typeface="宋体" panose="02010600030101010101" pitchFamily="2" charset="-122"/>
                <a:ea typeface="宋体" panose="02010600030101010101" pitchFamily="2" charset="-122"/>
              </a:rPr>
              <a:t>热力氧化裂解并放出热量后加热蓄热体，被加热后的蓄热体再加热待处理的低温 废气，从而节省废气升温所需的燃料消耗。</a:t>
            </a:r>
            <a:endParaRPr lang="zh-CN" altLang="en-US" sz="1600" dirty="0">
              <a:latin typeface="宋体" panose="02010600030101010101" pitchFamily="2" charset="-122"/>
              <a:ea typeface="宋体" panose="02010600030101010101" pitchFamily="2" charset="-122"/>
            </a:endParaRPr>
          </a:p>
        </p:txBody>
      </p:sp>
      <p:sp>
        <p:nvSpPr>
          <p:cNvPr id="17" name="TextBox 15"/>
          <p:cNvSpPr txBox="1"/>
          <p:nvPr/>
        </p:nvSpPr>
        <p:spPr>
          <a:xfrm>
            <a:off x="1457325" y="2789238"/>
            <a:ext cx="1824038" cy="2308324"/>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lgn="just" eaLnBrk="1" hangingPunct="1">
              <a:lnSpc>
                <a:spcPct val="150000"/>
              </a:lnSpc>
              <a:spcBef>
                <a:spcPct val="0"/>
              </a:spcBef>
              <a:buNone/>
            </a:pPr>
            <a:r>
              <a:rPr lang="zh-CN" altLang="en-US" sz="1600" b="1" dirty="0" smtClean="0">
                <a:latin typeface="Times New Roman" panose="02020603050405020304" pitchFamily="18" charset="0"/>
                <a:ea typeface="仿宋" panose="02010609060101010101" pitchFamily="49" charset="-122"/>
              </a:rPr>
              <a:t>优点：</a:t>
            </a:r>
            <a:endParaRPr lang="en-US" altLang="zh-CN" sz="1600" b="1" dirty="0">
              <a:latin typeface="Times New Roman" panose="02020603050405020304" pitchFamily="18" charset="0"/>
              <a:ea typeface="仿宋" panose="02010609060101010101" pitchFamily="49" charset="-122"/>
            </a:endParaRPr>
          </a:p>
          <a:p>
            <a:pPr lvl="0" eaLnBrk="1" hangingPunct="1">
              <a:lnSpc>
                <a:spcPct val="150000"/>
              </a:lnSpc>
              <a:spcBef>
                <a:spcPct val="0"/>
              </a:spcBef>
              <a:buFont typeface="Wingdings" panose="05000000000000000000" pitchFamily="2" charset="2"/>
              <a:buChar char="ü"/>
            </a:pPr>
            <a:r>
              <a:rPr lang="zh-CN" altLang="en-US" sz="1600" b="1" dirty="0">
                <a:solidFill>
                  <a:srgbClr val="000000"/>
                </a:solidFill>
                <a:latin typeface="Times New Roman" panose="02020603050405020304" pitchFamily="18" charset="0"/>
                <a:ea typeface="仿宋" panose="02010609060101010101" pitchFamily="49" charset="-122"/>
                <a:sym typeface="Avenir Next"/>
              </a:rPr>
              <a:t>性能稳定</a:t>
            </a:r>
            <a:endParaRPr lang="zh-CN" altLang="en-US" sz="1600" b="1" dirty="0">
              <a:solidFill>
                <a:srgbClr val="000000"/>
              </a:solidFill>
              <a:latin typeface="Times New Roman" panose="02020603050405020304" pitchFamily="18" charset="0"/>
              <a:ea typeface="仿宋" panose="02010609060101010101" pitchFamily="49" charset="-122"/>
              <a:sym typeface="Avenir Next"/>
            </a:endParaRPr>
          </a:p>
          <a:p>
            <a:pPr lvl="0" eaLnBrk="1" hangingPunct="1">
              <a:lnSpc>
                <a:spcPct val="150000"/>
              </a:lnSpc>
              <a:spcBef>
                <a:spcPct val="0"/>
              </a:spcBef>
              <a:buFont typeface="Wingdings" panose="05000000000000000000" pitchFamily="2" charset="2"/>
              <a:buChar char="ü"/>
            </a:pPr>
            <a:r>
              <a:rPr lang="zh-CN" altLang="en-US" sz="1600" b="1" dirty="0">
                <a:solidFill>
                  <a:srgbClr val="000000"/>
                </a:solidFill>
                <a:latin typeface="Times New Roman" panose="02020603050405020304" pitchFamily="18" charset="0"/>
                <a:ea typeface="仿宋" panose="02010609060101010101" pitchFamily="49" charset="-122"/>
                <a:sym typeface="Avenir Next"/>
              </a:rPr>
              <a:t>效率高</a:t>
            </a:r>
            <a:endParaRPr lang="zh-CN" altLang="en-US" sz="1600" b="1" dirty="0">
              <a:solidFill>
                <a:srgbClr val="000000"/>
              </a:solidFill>
              <a:latin typeface="Times New Roman" panose="02020603050405020304" pitchFamily="18" charset="0"/>
              <a:ea typeface="仿宋" panose="02010609060101010101" pitchFamily="49" charset="-122"/>
              <a:sym typeface="Avenir Next"/>
            </a:endParaRPr>
          </a:p>
          <a:p>
            <a:pPr lvl="0" eaLnBrk="1" hangingPunct="1">
              <a:lnSpc>
                <a:spcPct val="150000"/>
              </a:lnSpc>
              <a:spcBef>
                <a:spcPct val="0"/>
              </a:spcBef>
              <a:buFont typeface="Wingdings" panose="05000000000000000000" pitchFamily="2" charset="2"/>
              <a:buChar char="ü"/>
            </a:pPr>
            <a:r>
              <a:rPr lang="zh-CN" altLang="en-US" sz="1600" b="1" dirty="0">
                <a:solidFill>
                  <a:srgbClr val="000000"/>
                </a:solidFill>
                <a:latin typeface="Times New Roman" panose="02020603050405020304" pitchFamily="18" charset="0"/>
                <a:ea typeface="仿宋" panose="02010609060101010101" pitchFamily="49" charset="-122"/>
                <a:sym typeface="Avenir Next"/>
              </a:rPr>
              <a:t>运行成本低</a:t>
            </a:r>
            <a:endParaRPr lang="en-US" altLang="zh-CN" sz="1600" b="1" dirty="0">
              <a:solidFill>
                <a:srgbClr val="000000"/>
              </a:solidFill>
              <a:latin typeface="Times New Roman" panose="02020603050405020304" pitchFamily="18" charset="0"/>
              <a:ea typeface="仿宋" panose="02010609060101010101" pitchFamily="49" charset="-122"/>
              <a:sym typeface="Avenir Next"/>
            </a:endParaRPr>
          </a:p>
          <a:p>
            <a:pPr lvl="0" eaLnBrk="1" hangingPunct="1">
              <a:lnSpc>
                <a:spcPct val="150000"/>
              </a:lnSpc>
              <a:spcBef>
                <a:spcPct val="0"/>
              </a:spcBef>
              <a:buFont typeface="Wingdings" panose="05000000000000000000" pitchFamily="2" charset="2"/>
              <a:buChar char="ü"/>
            </a:pPr>
            <a:r>
              <a:rPr lang="zh-CN" altLang="en-US" sz="1600" b="1" dirty="0">
                <a:solidFill>
                  <a:srgbClr val="000000"/>
                </a:solidFill>
                <a:latin typeface="Times New Roman" panose="02020603050405020304" pitchFamily="18" charset="0"/>
                <a:ea typeface="仿宋" panose="02010609060101010101" pitchFamily="49" charset="-122"/>
                <a:sym typeface="Avenir Next"/>
              </a:rPr>
              <a:t>抗波动性强</a:t>
            </a:r>
            <a:endParaRPr lang="en-US" altLang="zh-CN" sz="1600" b="1" dirty="0">
              <a:solidFill>
                <a:srgbClr val="000000"/>
              </a:solidFill>
              <a:latin typeface="Times New Roman" panose="02020603050405020304" pitchFamily="18" charset="0"/>
              <a:ea typeface="仿宋" panose="02010609060101010101" pitchFamily="49" charset="-122"/>
              <a:sym typeface="Avenir Next"/>
            </a:endParaRPr>
          </a:p>
          <a:p>
            <a:pPr lvl="0" eaLnBrk="1" hangingPunct="1">
              <a:lnSpc>
                <a:spcPct val="150000"/>
              </a:lnSpc>
              <a:spcBef>
                <a:spcPct val="0"/>
              </a:spcBef>
              <a:buFont typeface="Wingdings" panose="05000000000000000000" pitchFamily="2" charset="2"/>
              <a:buChar char="ü"/>
            </a:pPr>
            <a:r>
              <a:rPr lang="zh-CN" altLang="en-US" sz="1600" b="1" dirty="0">
                <a:solidFill>
                  <a:srgbClr val="000000"/>
                </a:solidFill>
                <a:latin typeface="Times New Roman" panose="02020603050405020304" pitchFamily="18" charset="0"/>
                <a:ea typeface="仿宋" panose="02010609060101010101" pitchFamily="49" charset="-122"/>
                <a:sym typeface="Avenir Next"/>
              </a:rPr>
              <a:t>维护少</a:t>
            </a:r>
            <a:endParaRPr lang="zh-CN" altLang="en-US" sz="1600" b="1" dirty="0">
              <a:solidFill>
                <a:srgbClr val="000000"/>
              </a:solidFill>
              <a:latin typeface="Times New Roman" panose="02020603050405020304" pitchFamily="18" charset="0"/>
              <a:ea typeface="仿宋" panose="02010609060101010101" pitchFamily="49" charset="-122"/>
              <a:sym typeface="Avenir Next"/>
            </a:endParaRPr>
          </a:p>
        </p:txBody>
      </p:sp>
      <p:sp>
        <p:nvSpPr>
          <p:cNvPr id="57348" name="文本框 1"/>
          <p:cNvSpPr txBox="1"/>
          <p:nvPr/>
        </p:nvSpPr>
        <p:spPr>
          <a:xfrm>
            <a:off x="1150938" y="701675"/>
            <a:ext cx="71628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dirty="0">
                <a:latin typeface="Times New Roman" panose="02020603050405020304" pitchFamily="18" charset="0"/>
                <a:ea typeface="仿宋" panose="02010609060101010101" pitchFamily="49" charset="-122"/>
              </a:rPr>
              <a:t> VOCs</a:t>
            </a:r>
            <a:r>
              <a:rPr lang="zh-CN" altLang="en-US" sz="2000" dirty="0">
                <a:latin typeface="Times New Roman" panose="02020603050405020304" pitchFamily="18" charset="0"/>
                <a:ea typeface="仿宋" panose="02010609060101010101" pitchFamily="49" charset="-122"/>
              </a:rPr>
              <a:t>常用治理技术之</a:t>
            </a:r>
            <a:r>
              <a:rPr lang="en-US" altLang="zh-CN" sz="2000" dirty="0">
                <a:latin typeface="Times New Roman" panose="02020603050405020304" pitchFamily="18" charset="0"/>
                <a:ea typeface="仿宋" panose="02010609060101010101" pitchFamily="49" charset="-122"/>
              </a:rPr>
              <a:t>—</a:t>
            </a:r>
            <a:r>
              <a:rPr lang="zh-CN" altLang="en-US" sz="2000" b="1" dirty="0">
                <a:solidFill>
                  <a:srgbClr val="FF0000"/>
                </a:solidFill>
                <a:latin typeface="Times New Roman" panose="02020603050405020304" pitchFamily="18" charset="0"/>
                <a:ea typeface="仿宋" panose="02010609060101010101" pitchFamily="49" charset="-122"/>
              </a:rPr>
              <a:t>蓄热焚烧技术</a:t>
            </a:r>
            <a:endParaRPr lang="zh-CN" altLang="en-US" sz="2000" b="1" dirty="0">
              <a:solidFill>
                <a:srgbClr val="FF0000"/>
              </a:solidFill>
              <a:latin typeface="Times New Roman" panose="02020603050405020304" pitchFamily="18" charset="0"/>
              <a:ea typeface="仿宋" panose="02010609060101010101" pitchFamily="49" charset="-122"/>
            </a:endParaRPr>
          </a:p>
        </p:txBody>
      </p:sp>
      <p:sp>
        <p:nvSpPr>
          <p:cNvPr id="9"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7350" name="文本框 9"/>
          <p:cNvSpPr txBox="1"/>
          <p:nvPr/>
        </p:nvSpPr>
        <p:spPr>
          <a:xfrm>
            <a:off x="1384300" y="157163"/>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Times New Roman" panose="02020603050405020304" pitchFamily="18" charset="0"/>
                <a:ea typeface="仿宋" panose="02010609060101010101" pitchFamily="49" charset="-122"/>
              </a:rPr>
              <a:t>三、</a:t>
            </a:r>
            <a:r>
              <a:rPr lang="en-US" altLang="zh-CN" sz="2400" b="1" dirty="0" smtClean="0">
                <a:solidFill>
                  <a:srgbClr val="FF0000"/>
                </a:solidFill>
                <a:latin typeface="Times New Roman" panose="02020603050405020304" pitchFamily="18" charset="0"/>
                <a:ea typeface="仿宋" panose="02010609060101010101" pitchFamily="49" charset="-122"/>
              </a:rPr>
              <a:t>VOCs</a:t>
            </a:r>
            <a:r>
              <a:rPr lang="zh-CN" altLang="en-US" sz="2400" b="1" dirty="0" smtClean="0">
                <a:solidFill>
                  <a:srgbClr val="FF0000"/>
                </a:solidFill>
                <a:latin typeface="Times New Roman" panose="02020603050405020304" pitchFamily="18" charset="0"/>
                <a:ea typeface="仿宋" panose="02010609060101010101" pitchFamily="49" charset="-122"/>
              </a:rPr>
              <a:t>治理技术</a:t>
            </a:r>
            <a:endParaRPr lang="zh-CN" altLang="en-US" sz="2400" b="1" dirty="0">
              <a:solidFill>
                <a:srgbClr val="FF0000"/>
              </a:solidFill>
              <a:latin typeface="Times New Roman" panose="02020603050405020304" pitchFamily="18" charset="0"/>
              <a:ea typeface="仿宋" panose="02010609060101010101" pitchFamily="49" charset="-122"/>
            </a:endParaRPr>
          </a:p>
        </p:txBody>
      </p:sp>
      <p:pic>
        <p:nvPicPr>
          <p:cNvPr id="57351" name="Picture 9" descr="RTO Schematic-New"/>
          <p:cNvPicPr>
            <a:picLocks noChangeAspect="1"/>
          </p:cNvPicPr>
          <p:nvPr/>
        </p:nvPicPr>
        <p:blipFill>
          <a:blip r:embed="rId2" cstate="print">
            <a:clrChange>
              <a:clrFrom>
                <a:srgbClr val="FFFFFF"/>
              </a:clrFrom>
              <a:clrTo>
                <a:srgbClr val="FFFFFF">
                  <a:alpha val="0"/>
                </a:srgbClr>
              </a:clrTo>
            </a:clrChange>
          </a:blip>
          <a:stretch>
            <a:fillRect/>
          </a:stretch>
        </p:blipFill>
        <p:spPr>
          <a:xfrm>
            <a:off x="4103886" y="744920"/>
            <a:ext cx="4838700" cy="5049838"/>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文本框 2"/>
          <p:cNvSpPr txBox="1"/>
          <p:nvPr/>
        </p:nvSpPr>
        <p:spPr>
          <a:xfrm>
            <a:off x="1123176" y="646777"/>
            <a:ext cx="8093278" cy="5216813"/>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lnSpc>
                <a:spcPct val="150000"/>
              </a:lnSpc>
              <a:spcBef>
                <a:spcPct val="0"/>
              </a:spcBef>
              <a:buNone/>
            </a:pPr>
            <a:r>
              <a:rPr lang="zh-CN" altLang="en-US" sz="1800" dirty="0">
                <a:latin typeface="仿宋" panose="02010609060101010101" pitchFamily="49" charset="-122"/>
                <a:ea typeface="仿宋" panose="02010609060101010101" pitchFamily="49" charset="-122"/>
              </a:rPr>
              <a:t>    </a:t>
            </a:r>
            <a:r>
              <a:rPr lang="zh-CN" altLang="en-US" sz="1600" b="1" dirty="0">
                <a:solidFill>
                  <a:srgbClr val="FF0000"/>
                </a:solidFill>
                <a:latin typeface="黑体" panose="02010609060101010101" pitchFamily="49" charset="-122"/>
                <a:ea typeface="黑体" panose="02010609060101010101" pitchFamily="49" charset="-122"/>
              </a:rPr>
              <a:t>蓄热式氧化器（</a:t>
            </a:r>
            <a:r>
              <a:rPr lang="en-US" altLang="zh-CN" sz="1600" b="1" dirty="0">
                <a:solidFill>
                  <a:srgbClr val="FF0000"/>
                </a:solidFill>
                <a:latin typeface="黑体" panose="02010609060101010101" pitchFamily="49" charset="-122"/>
                <a:ea typeface="黑体" panose="02010609060101010101" pitchFamily="49" charset="-122"/>
              </a:rPr>
              <a:t>Regenative Thermal Oxidizer</a:t>
            </a:r>
            <a:r>
              <a:rPr lang="zh-CN" altLang="en-US" sz="1600" b="1" dirty="0">
                <a:solidFill>
                  <a:srgbClr val="FF0000"/>
                </a:solidFill>
                <a:latin typeface="黑体" panose="02010609060101010101" pitchFamily="49" charset="-122"/>
                <a:ea typeface="黑体" panose="02010609060101010101" pitchFamily="49" charset="-122"/>
              </a:rPr>
              <a:t>）</a:t>
            </a:r>
            <a:r>
              <a:rPr lang="zh-CN" altLang="en-US" sz="1600" dirty="0">
                <a:latin typeface="黑体" panose="02010609060101010101" pitchFamily="49" charset="-122"/>
                <a:ea typeface="黑体" panose="02010609060101010101" pitchFamily="49" charset="-122"/>
              </a:rPr>
              <a:t>是采用了在炉体内部安装了诸如</a:t>
            </a:r>
            <a:r>
              <a:rPr lang="zh-CN" altLang="en-US" sz="1600" b="1" dirty="0">
                <a:solidFill>
                  <a:srgbClr val="FF0000"/>
                </a:solidFill>
                <a:latin typeface="黑体" panose="02010609060101010101" pitchFamily="49" charset="-122"/>
                <a:ea typeface="黑体" panose="02010609060101010101" pitchFamily="49" charset="-122"/>
              </a:rPr>
              <a:t>蓄热陶瓷</a:t>
            </a:r>
            <a:r>
              <a:rPr lang="zh-CN" altLang="en-US" sz="1600" dirty="0">
                <a:latin typeface="黑体" panose="02010609060101010101" pitchFamily="49" charset="-122"/>
                <a:ea typeface="黑体" panose="02010609060101010101" pitchFamily="49" charset="-122"/>
              </a:rPr>
              <a:t>等填料的类似换热器作用的蓄热体，当废气经过蓄热体的时候，气体通过不断的</a:t>
            </a:r>
            <a:r>
              <a:rPr lang="zh-CN" altLang="en-US" sz="1600" b="1" dirty="0">
                <a:solidFill>
                  <a:srgbClr val="FF0000"/>
                </a:solidFill>
                <a:latin typeface="黑体" panose="02010609060101010101" pitchFamily="49" charset="-122"/>
                <a:ea typeface="黑体" panose="02010609060101010101" pitchFamily="49" charset="-122"/>
              </a:rPr>
              <a:t>冷热交换</a:t>
            </a:r>
            <a:r>
              <a:rPr lang="zh-CN" altLang="en-US" sz="1600" dirty="0">
                <a:latin typeface="黑体" panose="02010609060101010101" pitchFamily="49" charset="-122"/>
                <a:ea typeface="黑体" panose="02010609060101010101" pitchFamily="49" charset="-122"/>
              </a:rPr>
              <a:t>、相互交替经过填料的时候，热量在传递的过程中存在填料中，从而达到了既能够净化有机废气，同时又能够节能的</a:t>
            </a:r>
            <a:r>
              <a:rPr lang="zh-CN" altLang="en-US" sz="1600" dirty="0" smtClean="0">
                <a:latin typeface="黑体" panose="02010609060101010101" pitchFamily="49" charset="-122"/>
                <a:ea typeface="黑体" panose="02010609060101010101" pitchFamily="49" charset="-122"/>
              </a:rPr>
              <a:t>目的。</a:t>
            </a:r>
            <a:endParaRPr lang="en-US" altLang="zh-CN" sz="1600" dirty="0" smtClean="0">
              <a:latin typeface="黑体" panose="02010609060101010101" pitchFamily="49" charset="-122"/>
              <a:ea typeface="黑体" panose="02010609060101010101" pitchFamily="49" charset="-122"/>
            </a:endParaRPr>
          </a:p>
          <a:p>
            <a:pPr marL="0" lvl="0" indent="0" eaLnBrk="1" hangingPunct="1">
              <a:lnSpc>
                <a:spcPct val="150000"/>
              </a:lnSpc>
              <a:spcBef>
                <a:spcPct val="0"/>
              </a:spcBef>
              <a:buNone/>
            </a:pPr>
            <a:endParaRPr lang="en-US" altLang="zh-CN" sz="1600" dirty="0" smtClean="0">
              <a:latin typeface="黑体" panose="02010609060101010101" pitchFamily="49" charset="-122"/>
              <a:ea typeface="黑体" panose="02010609060101010101" pitchFamily="49" charset="-122"/>
            </a:endParaRPr>
          </a:p>
          <a:p>
            <a:pPr lvl="0" eaLnBrk="1" hangingPunct="1">
              <a:lnSpc>
                <a:spcPct val="150000"/>
              </a:lnSpc>
              <a:spcBef>
                <a:spcPct val="0"/>
              </a:spcBef>
              <a:buFont typeface="Wingdings" panose="05000000000000000000" pitchFamily="2" charset="2"/>
              <a:buChar char="ü"/>
            </a:pPr>
            <a:r>
              <a:rPr lang="en-US" altLang="zh-CN" sz="1400" dirty="0" smtClean="0">
                <a:latin typeface="黑体" panose="02010609060101010101" pitchFamily="49" charset="-122"/>
                <a:ea typeface="黑体" panose="02010609060101010101" pitchFamily="49" charset="-122"/>
              </a:rPr>
              <a:t>1</a:t>
            </a:r>
            <a:r>
              <a:rPr lang="zh-CN" altLang="en-US" sz="1400" dirty="0">
                <a:latin typeface="黑体" panose="02010609060101010101" pitchFamily="49" charset="-122"/>
                <a:ea typeface="黑体" panose="02010609060101010101" pitchFamily="49" charset="-122"/>
              </a:rPr>
              <a:t>、</a:t>
            </a:r>
            <a:r>
              <a:rPr lang="zh-CN" altLang="en-US" sz="1400" dirty="0">
                <a:latin typeface="宋体" panose="02010600030101010101" pitchFamily="2" charset="-122"/>
                <a:ea typeface="宋体" panose="02010600030101010101" pitchFamily="2" charset="-122"/>
              </a:rPr>
              <a:t>可以处理</a:t>
            </a:r>
            <a:r>
              <a:rPr lang="zh-CN" altLang="en-US" sz="1400" b="1" dirty="0">
                <a:solidFill>
                  <a:srgbClr val="FF0000"/>
                </a:solidFill>
                <a:latin typeface="宋体" panose="02010600030101010101" pitchFamily="2" charset="-122"/>
                <a:ea typeface="宋体" panose="02010600030101010101" pitchFamily="2" charset="-122"/>
              </a:rPr>
              <a:t>所有含有机物</a:t>
            </a:r>
            <a:r>
              <a:rPr lang="zh-CN" altLang="en-US" sz="1400" dirty="0">
                <a:latin typeface="宋体" panose="02010600030101010101" pitchFamily="2" charset="-122"/>
                <a:ea typeface="宋体" panose="02010600030101010101" pitchFamily="2" charset="-122"/>
              </a:rPr>
              <a:t>的废气；</a:t>
            </a:r>
            <a:endParaRPr lang="en-US" altLang="zh-CN" sz="1400" dirty="0">
              <a:latin typeface="宋体" panose="02010600030101010101" pitchFamily="2" charset="-122"/>
              <a:ea typeface="宋体" panose="02010600030101010101" pitchFamily="2" charset="-122"/>
            </a:endParaRPr>
          </a:p>
          <a:p>
            <a:pPr lvl="0" eaLnBrk="1" hangingPunct="1">
              <a:lnSpc>
                <a:spcPct val="150000"/>
              </a:lnSpc>
              <a:spcBef>
                <a:spcPct val="0"/>
              </a:spcBef>
              <a:buFont typeface="Wingdings" panose="05000000000000000000" pitchFamily="2" charset="2"/>
              <a:buChar char="ü"/>
            </a:pPr>
            <a:r>
              <a:rPr lang="en-US" altLang="zh-CN" sz="1400" dirty="0" smtClean="0">
                <a:latin typeface="宋体" panose="02010600030101010101" pitchFamily="2" charset="-122"/>
                <a:ea typeface="宋体" panose="02010600030101010101" pitchFamily="2" charset="-122"/>
              </a:rPr>
              <a:t>2</a:t>
            </a:r>
            <a:r>
              <a:rPr lang="zh-CN" altLang="en-US" sz="1400" dirty="0">
                <a:latin typeface="宋体" panose="02010600030101010101" pitchFamily="2" charset="-122"/>
                <a:ea typeface="宋体" panose="02010600030101010101" pitchFamily="2" charset="-122"/>
              </a:rPr>
              <a:t>、可以处理</a:t>
            </a:r>
            <a:r>
              <a:rPr lang="zh-CN" altLang="en-US" sz="1400" b="1" dirty="0">
                <a:solidFill>
                  <a:srgbClr val="FF0000"/>
                </a:solidFill>
                <a:latin typeface="宋体" panose="02010600030101010101" pitchFamily="2" charset="-122"/>
                <a:ea typeface="宋体" panose="02010600030101010101" pitchFamily="2" charset="-122"/>
              </a:rPr>
              <a:t>风量大</a:t>
            </a:r>
            <a:r>
              <a:rPr lang="zh-CN" altLang="en-US" sz="1400" dirty="0">
                <a:latin typeface="宋体" panose="02010600030101010101" pitchFamily="2" charset="-122"/>
                <a:ea typeface="宋体" panose="02010600030101010101" pitchFamily="2" charset="-122"/>
              </a:rPr>
              <a:t>、</a:t>
            </a:r>
            <a:r>
              <a:rPr lang="zh-CN" altLang="en-US" sz="1400" b="1" dirty="0">
                <a:solidFill>
                  <a:srgbClr val="FF0000"/>
                </a:solidFill>
                <a:latin typeface="宋体" panose="02010600030101010101" pitchFamily="2" charset="-122"/>
                <a:ea typeface="宋体" panose="02010600030101010101" pitchFamily="2" charset="-122"/>
              </a:rPr>
              <a:t>低浓度</a:t>
            </a:r>
            <a:r>
              <a:rPr lang="zh-CN" altLang="en-US" sz="1400" dirty="0">
                <a:latin typeface="宋体" panose="02010600030101010101" pitchFamily="2" charset="-122"/>
                <a:ea typeface="宋体" panose="02010600030101010101" pitchFamily="2" charset="-122"/>
              </a:rPr>
              <a:t>的有机废气；</a:t>
            </a:r>
            <a:endParaRPr lang="en-US" altLang="zh-CN" sz="1400" dirty="0">
              <a:latin typeface="宋体" panose="02010600030101010101" pitchFamily="2" charset="-122"/>
              <a:ea typeface="宋体" panose="02010600030101010101" pitchFamily="2" charset="-122"/>
            </a:endParaRPr>
          </a:p>
          <a:p>
            <a:pPr lvl="0" eaLnBrk="1" hangingPunct="1">
              <a:lnSpc>
                <a:spcPct val="150000"/>
              </a:lnSpc>
              <a:spcBef>
                <a:spcPct val="0"/>
              </a:spcBef>
              <a:buFont typeface="Wingdings" panose="05000000000000000000" pitchFamily="2" charset="2"/>
              <a:buChar char="ü"/>
            </a:pPr>
            <a:r>
              <a:rPr lang="en-US" altLang="zh-CN" sz="1400" dirty="0" smtClean="0">
                <a:latin typeface="宋体" panose="02010600030101010101" pitchFamily="2" charset="-122"/>
                <a:ea typeface="宋体" panose="02010600030101010101" pitchFamily="2" charset="-122"/>
              </a:rPr>
              <a:t>3</a:t>
            </a:r>
            <a:r>
              <a:rPr lang="zh-CN" altLang="en-US" sz="1400" dirty="0">
                <a:latin typeface="宋体" panose="02010600030101010101" pitchFamily="2" charset="-122"/>
                <a:ea typeface="宋体" panose="02010600030101010101" pitchFamily="2" charset="-122"/>
              </a:rPr>
              <a:t>、可以处理</a:t>
            </a:r>
            <a:r>
              <a:rPr lang="zh-CN" altLang="en-US" sz="1400" b="1" dirty="0">
                <a:solidFill>
                  <a:srgbClr val="FF0000"/>
                </a:solidFill>
                <a:latin typeface="宋体" panose="02010600030101010101" pitchFamily="2" charset="-122"/>
                <a:ea typeface="宋体" panose="02010600030101010101" pitchFamily="2" charset="-122"/>
              </a:rPr>
              <a:t>废气流量的弹性很大</a:t>
            </a:r>
            <a:r>
              <a:rPr lang="zh-CN" altLang="en-US" sz="1400" dirty="0">
                <a:latin typeface="宋体" panose="02010600030101010101" pitchFamily="2" charset="-122"/>
                <a:ea typeface="宋体" panose="02010600030101010101" pitchFamily="2" charset="-122"/>
              </a:rPr>
              <a:t>（</a:t>
            </a:r>
            <a:r>
              <a:rPr lang="en-US" altLang="zh-CN" sz="1400" dirty="0">
                <a:latin typeface="宋体" panose="02010600030101010101" pitchFamily="2" charset="-122"/>
                <a:ea typeface="宋体" panose="02010600030101010101" pitchFamily="2" charset="-122"/>
              </a:rPr>
              <a:t>20%-120%</a:t>
            </a:r>
            <a:r>
              <a:rPr lang="zh-CN" altLang="en-US" sz="1400" dirty="0">
                <a:latin typeface="宋体" panose="02010600030101010101" pitchFamily="2" charset="-122"/>
                <a:ea typeface="宋体" panose="02010600030101010101" pitchFamily="2" charset="-122"/>
              </a:rPr>
              <a:t>）；</a:t>
            </a:r>
            <a:endParaRPr lang="en-US" altLang="zh-CN" sz="1400" dirty="0">
              <a:latin typeface="宋体" panose="02010600030101010101" pitchFamily="2" charset="-122"/>
              <a:ea typeface="宋体" panose="02010600030101010101" pitchFamily="2" charset="-122"/>
            </a:endParaRPr>
          </a:p>
          <a:p>
            <a:pPr lvl="0" eaLnBrk="1" hangingPunct="1">
              <a:lnSpc>
                <a:spcPct val="150000"/>
              </a:lnSpc>
              <a:spcBef>
                <a:spcPct val="0"/>
              </a:spcBef>
              <a:buFont typeface="Wingdings" panose="05000000000000000000" pitchFamily="2" charset="2"/>
              <a:buChar char="ü"/>
            </a:pPr>
            <a:r>
              <a:rPr lang="en-US" altLang="zh-CN" sz="1400" dirty="0" smtClean="0">
                <a:latin typeface="宋体" panose="02010600030101010101" pitchFamily="2" charset="-122"/>
                <a:ea typeface="宋体" panose="02010600030101010101" pitchFamily="2" charset="-122"/>
              </a:rPr>
              <a:t>4</a:t>
            </a:r>
            <a:r>
              <a:rPr lang="zh-CN" altLang="en-US" sz="1400" dirty="0">
                <a:latin typeface="宋体" panose="02010600030101010101" pitchFamily="2" charset="-122"/>
                <a:ea typeface="宋体" panose="02010600030101010101" pitchFamily="2" charset="-122"/>
              </a:rPr>
              <a:t>、可以适应废气中</a:t>
            </a:r>
            <a:r>
              <a:rPr lang="en-US" altLang="zh-CN" sz="1400" b="1" dirty="0">
                <a:solidFill>
                  <a:srgbClr val="FF0000"/>
                </a:solidFill>
                <a:latin typeface="宋体" panose="02010600030101010101" pitchFamily="2" charset="-122"/>
                <a:ea typeface="宋体" panose="02010600030101010101" pitchFamily="2" charset="-122"/>
              </a:rPr>
              <a:t>VOC</a:t>
            </a:r>
            <a:r>
              <a:rPr lang="zh-CN" altLang="en-US" sz="1400" b="1" dirty="0">
                <a:solidFill>
                  <a:srgbClr val="FF0000"/>
                </a:solidFill>
                <a:latin typeface="宋体" panose="02010600030101010101" pitchFamily="2" charset="-122"/>
                <a:ea typeface="宋体" panose="02010600030101010101" pitchFamily="2" charset="-122"/>
              </a:rPr>
              <a:t>的组成和浓度</a:t>
            </a:r>
            <a:r>
              <a:rPr lang="zh-CN" altLang="en-US" sz="1400" dirty="0">
                <a:latin typeface="宋体" panose="02010600030101010101" pitchFamily="2" charset="-122"/>
                <a:ea typeface="宋体" panose="02010600030101010101" pitchFamily="2" charset="-122"/>
              </a:rPr>
              <a:t>的一定范围内</a:t>
            </a:r>
            <a:r>
              <a:rPr lang="zh-CN" altLang="en-US" sz="1400" dirty="0" smtClean="0">
                <a:latin typeface="宋体" panose="02010600030101010101" pitchFamily="2" charset="-122"/>
                <a:ea typeface="宋体" panose="02010600030101010101" pitchFamily="2" charset="-122"/>
              </a:rPr>
              <a:t>的</a:t>
            </a:r>
            <a:r>
              <a:rPr lang="zh-CN" altLang="en-US" sz="1400" b="1" dirty="0" smtClean="0">
                <a:solidFill>
                  <a:srgbClr val="FF0000"/>
                </a:solidFill>
                <a:latin typeface="宋体" panose="02010600030101010101" pitchFamily="2" charset="-122"/>
                <a:ea typeface="宋体" panose="02010600030101010101" pitchFamily="2" charset="-122"/>
              </a:rPr>
              <a:t>波动</a:t>
            </a:r>
            <a:r>
              <a:rPr lang="zh-CN" altLang="en-US" sz="1400" dirty="0">
                <a:latin typeface="宋体" panose="02010600030101010101" pitchFamily="2" charset="-122"/>
                <a:ea typeface="宋体" panose="02010600030101010101" pitchFamily="2" charset="-122"/>
              </a:rPr>
              <a:t>；</a:t>
            </a:r>
            <a:endParaRPr lang="en-US" altLang="zh-CN" sz="1400" dirty="0">
              <a:latin typeface="宋体" panose="02010600030101010101" pitchFamily="2" charset="-122"/>
              <a:ea typeface="宋体" panose="02010600030101010101" pitchFamily="2" charset="-122"/>
            </a:endParaRPr>
          </a:p>
          <a:p>
            <a:pPr lvl="0" eaLnBrk="1" hangingPunct="1">
              <a:lnSpc>
                <a:spcPct val="150000"/>
              </a:lnSpc>
              <a:spcBef>
                <a:spcPct val="0"/>
              </a:spcBef>
              <a:buFont typeface="Wingdings" panose="05000000000000000000" pitchFamily="2" charset="2"/>
              <a:buChar char="ü"/>
            </a:pPr>
            <a:r>
              <a:rPr lang="en-US" altLang="zh-CN" sz="1400" dirty="0" smtClean="0">
                <a:latin typeface="宋体" panose="02010600030101010101" pitchFamily="2" charset="-122"/>
                <a:ea typeface="宋体" panose="02010600030101010101" pitchFamily="2" charset="-122"/>
              </a:rPr>
              <a:t>5</a:t>
            </a:r>
            <a:r>
              <a:rPr lang="zh-CN" altLang="en-US" sz="1400" dirty="0">
                <a:latin typeface="宋体" panose="02010600030101010101" pitchFamily="2" charset="-122"/>
                <a:ea typeface="宋体" panose="02010600030101010101" pitchFamily="2" charset="-122"/>
              </a:rPr>
              <a:t>、对</a:t>
            </a:r>
            <a:r>
              <a:rPr lang="zh-CN" altLang="en-US" sz="1400" b="1" dirty="0">
                <a:solidFill>
                  <a:srgbClr val="FF0000"/>
                </a:solidFill>
                <a:latin typeface="宋体" panose="02010600030101010101" pitchFamily="2" charset="-122"/>
                <a:ea typeface="宋体" panose="02010600030101010101" pitchFamily="2" charset="-122"/>
              </a:rPr>
              <a:t>粉尘</a:t>
            </a:r>
            <a:r>
              <a:rPr lang="zh-CN" altLang="en-US" sz="1400" dirty="0">
                <a:latin typeface="宋体" panose="02010600030101010101" pitchFamily="2" charset="-122"/>
                <a:ea typeface="宋体" panose="02010600030101010101" pitchFamily="2" charset="-122"/>
              </a:rPr>
              <a:t>、</a:t>
            </a:r>
            <a:r>
              <a:rPr lang="zh-CN" altLang="en-US" sz="1400" b="1" dirty="0">
                <a:solidFill>
                  <a:srgbClr val="FF0000"/>
                </a:solidFill>
                <a:latin typeface="宋体" panose="02010600030101010101" pitchFamily="2" charset="-122"/>
                <a:ea typeface="宋体" panose="02010600030101010101" pitchFamily="2" charset="-122"/>
              </a:rPr>
              <a:t>颗粒物</a:t>
            </a:r>
            <a:r>
              <a:rPr lang="zh-CN" altLang="en-US" sz="1400" dirty="0">
                <a:latin typeface="宋体" panose="02010600030101010101" pitchFamily="2" charset="-122"/>
                <a:ea typeface="宋体" panose="02010600030101010101" pitchFamily="2" charset="-122"/>
              </a:rPr>
              <a:t>不敏感；</a:t>
            </a:r>
            <a:endParaRPr lang="en-US" altLang="zh-CN" sz="1400" dirty="0">
              <a:latin typeface="宋体" panose="02010600030101010101" pitchFamily="2" charset="-122"/>
              <a:ea typeface="宋体" panose="02010600030101010101" pitchFamily="2" charset="-122"/>
            </a:endParaRPr>
          </a:p>
          <a:p>
            <a:pPr lvl="0" eaLnBrk="1" hangingPunct="1">
              <a:lnSpc>
                <a:spcPct val="150000"/>
              </a:lnSpc>
              <a:spcBef>
                <a:spcPct val="0"/>
              </a:spcBef>
              <a:buFont typeface="Wingdings" panose="05000000000000000000" pitchFamily="2" charset="2"/>
              <a:buChar char="ü"/>
            </a:pPr>
            <a:r>
              <a:rPr lang="en-US" altLang="zh-CN" sz="1400" dirty="0" smtClean="0">
                <a:latin typeface="宋体" panose="02010600030101010101" pitchFamily="2" charset="-122"/>
                <a:ea typeface="宋体" panose="02010600030101010101" pitchFamily="2" charset="-122"/>
              </a:rPr>
              <a:t>6</a:t>
            </a:r>
            <a:r>
              <a:rPr lang="zh-CN" altLang="en-US" sz="1400" dirty="0">
                <a:latin typeface="宋体" panose="02010600030101010101" pitchFamily="2" charset="-122"/>
                <a:ea typeface="宋体" panose="02010600030101010101" pitchFamily="2" charset="-122"/>
              </a:rPr>
              <a:t>、</a:t>
            </a:r>
            <a:r>
              <a:rPr lang="zh-CN" altLang="en-US" sz="1400" b="1" dirty="0">
                <a:solidFill>
                  <a:srgbClr val="FF0000"/>
                </a:solidFill>
                <a:latin typeface="宋体" panose="02010600030101010101" pitchFamily="2" charset="-122"/>
                <a:ea typeface="宋体" panose="02010600030101010101" pitchFamily="2" charset="-122"/>
              </a:rPr>
              <a:t>热效率最高</a:t>
            </a:r>
            <a:r>
              <a:rPr lang="zh-CN" altLang="en-US" sz="1400" dirty="0">
                <a:latin typeface="宋体" panose="02010600030101010101" pitchFamily="2" charset="-122"/>
                <a:ea typeface="宋体" panose="02010600030101010101" pitchFamily="2" charset="-122"/>
              </a:rPr>
              <a:t>，</a:t>
            </a:r>
            <a:r>
              <a:rPr lang="zh-CN" altLang="en-US" sz="1400" b="1" dirty="0">
                <a:solidFill>
                  <a:srgbClr val="FF0000"/>
                </a:solidFill>
                <a:latin typeface="宋体" panose="02010600030101010101" pitchFamily="2" charset="-122"/>
                <a:ea typeface="宋体" panose="02010600030101010101" pitchFamily="2" charset="-122"/>
              </a:rPr>
              <a:t>大于</a:t>
            </a:r>
            <a:r>
              <a:rPr lang="en-US" altLang="zh-CN" sz="1400" b="1" dirty="0">
                <a:solidFill>
                  <a:srgbClr val="FF0000"/>
                </a:solidFill>
                <a:latin typeface="宋体" panose="02010600030101010101" pitchFamily="2" charset="-122"/>
                <a:ea typeface="宋体" panose="02010600030101010101" pitchFamily="2" charset="-122"/>
              </a:rPr>
              <a:t>95%</a:t>
            </a:r>
            <a:r>
              <a:rPr lang="zh-CN" altLang="en-US" sz="1400" dirty="0">
                <a:latin typeface="宋体" panose="02010600030101010101" pitchFamily="2" charset="-122"/>
                <a:ea typeface="宋体" panose="02010600030101010101" pitchFamily="2" charset="-122"/>
              </a:rPr>
              <a:t>；可产生经济价值；</a:t>
            </a:r>
            <a:endParaRPr lang="en-US" altLang="zh-CN" sz="1400" dirty="0">
              <a:latin typeface="宋体" panose="02010600030101010101" pitchFamily="2" charset="-122"/>
              <a:ea typeface="宋体" panose="02010600030101010101" pitchFamily="2" charset="-122"/>
            </a:endParaRPr>
          </a:p>
          <a:p>
            <a:pPr lvl="0" eaLnBrk="1" hangingPunct="1">
              <a:lnSpc>
                <a:spcPct val="150000"/>
              </a:lnSpc>
              <a:spcBef>
                <a:spcPct val="0"/>
              </a:spcBef>
              <a:buFont typeface="Wingdings" panose="05000000000000000000" pitchFamily="2" charset="2"/>
              <a:buChar char="ü"/>
            </a:pPr>
            <a:r>
              <a:rPr lang="en-US" altLang="zh-CN" sz="1400" dirty="0" smtClean="0">
                <a:latin typeface="宋体" panose="02010600030101010101" pitchFamily="2" charset="-122"/>
                <a:ea typeface="宋体" panose="02010600030101010101" pitchFamily="2" charset="-122"/>
              </a:rPr>
              <a:t>7</a:t>
            </a:r>
            <a:r>
              <a:rPr lang="zh-CN" altLang="en-US" sz="1400" dirty="0">
                <a:latin typeface="宋体" panose="02010600030101010101" pitchFamily="2" charset="-122"/>
                <a:ea typeface="宋体" panose="02010600030101010101" pitchFamily="2" charset="-122"/>
              </a:rPr>
              <a:t>、在合适的废气浓度条件下</a:t>
            </a:r>
            <a:r>
              <a:rPr lang="zh-CN" altLang="en-US" sz="1400" b="1" dirty="0">
                <a:solidFill>
                  <a:srgbClr val="FF0000"/>
                </a:solidFill>
                <a:latin typeface="宋体" panose="02010600030101010101" pitchFamily="2" charset="-122"/>
                <a:ea typeface="宋体" panose="02010600030101010101" pitchFamily="2" charset="-122"/>
              </a:rPr>
              <a:t>大于</a:t>
            </a:r>
            <a:r>
              <a:rPr lang="en-US" altLang="zh-CN" sz="1400" b="1" dirty="0">
                <a:solidFill>
                  <a:srgbClr val="FF0000"/>
                </a:solidFill>
                <a:latin typeface="宋体" panose="02010600030101010101" pitchFamily="2" charset="-122"/>
                <a:ea typeface="宋体" panose="02010600030101010101" pitchFamily="2" charset="-122"/>
              </a:rPr>
              <a:t>1-3g/m3</a:t>
            </a:r>
            <a:r>
              <a:rPr lang="zh-CN" altLang="en-US" sz="1400" dirty="0">
                <a:latin typeface="宋体" panose="02010600030101010101" pitchFamily="2" charset="-122"/>
                <a:ea typeface="宋体" panose="02010600030101010101" pitchFamily="2" charset="-122"/>
              </a:rPr>
              <a:t>，</a:t>
            </a:r>
            <a:r>
              <a:rPr lang="zh-CN" altLang="en-US" sz="1400" b="1" dirty="0">
                <a:solidFill>
                  <a:srgbClr val="FF0000"/>
                </a:solidFill>
                <a:latin typeface="宋体" panose="02010600030101010101" pitchFamily="2" charset="-122"/>
                <a:ea typeface="宋体" panose="02010600030101010101" pitchFamily="2" charset="-122"/>
              </a:rPr>
              <a:t>无需添加辅助燃料</a:t>
            </a:r>
            <a:r>
              <a:rPr lang="zh-CN" altLang="en-US" sz="1400" dirty="0">
                <a:latin typeface="宋体" panose="02010600030101010101" pitchFamily="2" charset="-122"/>
                <a:ea typeface="宋体" panose="02010600030101010101" pitchFamily="2" charset="-122"/>
              </a:rPr>
              <a:t>；</a:t>
            </a:r>
            <a:endParaRPr lang="en-US" altLang="zh-CN" sz="1400" dirty="0">
              <a:latin typeface="宋体" panose="02010600030101010101" pitchFamily="2" charset="-122"/>
              <a:ea typeface="宋体" panose="02010600030101010101" pitchFamily="2" charset="-122"/>
            </a:endParaRPr>
          </a:p>
          <a:p>
            <a:pPr lvl="0" eaLnBrk="1" hangingPunct="1">
              <a:lnSpc>
                <a:spcPct val="150000"/>
              </a:lnSpc>
              <a:spcBef>
                <a:spcPct val="0"/>
              </a:spcBef>
              <a:buFont typeface="Wingdings" panose="05000000000000000000" pitchFamily="2" charset="2"/>
              <a:buChar char="ü"/>
            </a:pPr>
            <a:r>
              <a:rPr lang="en-US" altLang="zh-CN" sz="1400" dirty="0" smtClean="0">
                <a:latin typeface="宋体" panose="02010600030101010101" pitchFamily="2" charset="-122"/>
                <a:ea typeface="宋体" panose="02010600030101010101" pitchFamily="2" charset="-122"/>
              </a:rPr>
              <a:t>8</a:t>
            </a:r>
            <a:r>
              <a:rPr lang="zh-CN" altLang="en-US" sz="1400" dirty="0">
                <a:latin typeface="宋体" panose="02010600030101010101" pitchFamily="2" charset="-122"/>
                <a:ea typeface="宋体" panose="02010600030101010101" pitchFamily="2" charset="-122"/>
              </a:rPr>
              <a:t>、</a:t>
            </a:r>
            <a:r>
              <a:rPr lang="zh-CN" altLang="en-US" sz="1400" b="1" dirty="0">
                <a:solidFill>
                  <a:srgbClr val="FF0000"/>
                </a:solidFill>
                <a:latin typeface="宋体" panose="02010600030101010101" pitchFamily="2" charset="-122"/>
                <a:ea typeface="宋体" panose="02010600030101010101" pitchFamily="2" charset="-122"/>
              </a:rPr>
              <a:t>净化效率高，大于</a:t>
            </a:r>
            <a:r>
              <a:rPr lang="en-US" altLang="zh-CN" sz="1400" b="1" dirty="0">
                <a:solidFill>
                  <a:srgbClr val="FF0000"/>
                </a:solidFill>
                <a:latin typeface="宋体" panose="02010600030101010101" pitchFamily="2" charset="-122"/>
                <a:ea typeface="宋体" panose="02010600030101010101" pitchFamily="2" charset="-122"/>
              </a:rPr>
              <a:t>99.5%</a:t>
            </a:r>
            <a:endParaRPr lang="en-US" altLang="zh-CN" sz="1400" b="1" dirty="0">
              <a:solidFill>
                <a:srgbClr val="FF0000"/>
              </a:solidFill>
              <a:latin typeface="宋体" panose="02010600030101010101" pitchFamily="2" charset="-122"/>
              <a:ea typeface="宋体" panose="02010600030101010101" pitchFamily="2" charset="-122"/>
            </a:endParaRPr>
          </a:p>
          <a:p>
            <a:pPr lvl="0" eaLnBrk="1" hangingPunct="1">
              <a:lnSpc>
                <a:spcPct val="150000"/>
              </a:lnSpc>
              <a:spcBef>
                <a:spcPct val="0"/>
              </a:spcBef>
              <a:buFont typeface="Wingdings" panose="05000000000000000000" pitchFamily="2" charset="2"/>
              <a:buChar char="ü"/>
            </a:pPr>
            <a:r>
              <a:rPr lang="en-US" altLang="zh-CN" sz="1400" dirty="0" smtClean="0">
                <a:latin typeface="宋体" panose="02010600030101010101" pitchFamily="2" charset="-122"/>
                <a:ea typeface="宋体" panose="02010600030101010101" pitchFamily="2" charset="-122"/>
              </a:rPr>
              <a:t>9</a:t>
            </a:r>
            <a:r>
              <a:rPr lang="zh-CN" altLang="en-US" sz="1400" dirty="0">
                <a:latin typeface="宋体" panose="02010600030101010101" pitchFamily="2" charset="-122"/>
                <a:ea typeface="宋体" panose="02010600030101010101" pitchFamily="2" charset="-122"/>
              </a:rPr>
              <a:t>、对</a:t>
            </a:r>
            <a:r>
              <a:rPr lang="zh-CN" altLang="en-US" sz="1400" b="1" dirty="0">
                <a:solidFill>
                  <a:srgbClr val="FF0000"/>
                </a:solidFill>
                <a:latin typeface="宋体" panose="02010600030101010101" pitchFamily="2" charset="-122"/>
                <a:ea typeface="宋体" panose="02010600030101010101" pitchFamily="2" charset="-122"/>
              </a:rPr>
              <a:t>阀门</a:t>
            </a:r>
            <a:r>
              <a:rPr lang="zh-CN" altLang="en-US" sz="1400" dirty="0">
                <a:latin typeface="宋体" panose="02010600030101010101" pitchFamily="2" charset="-122"/>
                <a:ea typeface="宋体" panose="02010600030101010101" pitchFamily="2" charset="-122"/>
              </a:rPr>
              <a:t>的</a:t>
            </a:r>
            <a:r>
              <a:rPr lang="zh-CN" altLang="en-US" sz="1400" b="1" dirty="0">
                <a:solidFill>
                  <a:srgbClr val="FF0000"/>
                </a:solidFill>
                <a:latin typeface="宋体" panose="02010600030101010101" pitchFamily="2" charset="-122"/>
                <a:ea typeface="宋体" panose="02010600030101010101" pitchFamily="2" charset="-122"/>
              </a:rPr>
              <a:t>要求高</a:t>
            </a:r>
            <a:r>
              <a:rPr lang="zh-CN" altLang="en-US" sz="1400" dirty="0">
                <a:latin typeface="宋体" panose="02010600030101010101" pitchFamily="2" charset="-122"/>
                <a:ea typeface="宋体" panose="02010600030101010101" pitchFamily="2" charset="-122"/>
              </a:rPr>
              <a:t>：</a:t>
            </a:r>
            <a:r>
              <a:rPr lang="zh-CN" altLang="en-US" sz="1400" b="1" dirty="0">
                <a:solidFill>
                  <a:srgbClr val="FF0000"/>
                </a:solidFill>
                <a:latin typeface="宋体" panose="02010600030101010101" pitchFamily="2" charset="-122"/>
                <a:ea typeface="宋体" panose="02010600030101010101" pitchFamily="2" charset="-122"/>
              </a:rPr>
              <a:t>快速动作</a:t>
            </a:r>
            <a:r>
              <a:rPr lang="en-US" altLang="zh-CN" sz="1400" b="1" dirty="0">
                <a:solidFill>
                  <a:srgbClr val="FF0000"/>
                </a:solidFill>
                <a:latin typeface="宋体" panose="02010600030101010101" pitchFamily="2" charset="-122"/>
                <a:ea typeface="宋体" panose="02010600030101010101" pitchFamily="2" charset="-122"/>
              </a:rPr>
              <a:t>0.5s</a:t>
            </a:r>
            <a:r>
              <a:rPr lang="zh-CN" altLang="en-US" sz="1400" dirty="0">
                <a:latin typeface="宋体" panose="02010600030101010101" pitchFamily="2" charset="-122"/>
                <a:ea typeface="宋体" panose="02010600030101010101" pitchFamily="2" charset="-122"/>
              </a:rPr>
              <a:t>，</a:t>
            </a:r>
            <a:r>
              <a:rPr lang="zh-CN" altLang="en-US" sz="1400" b="1" dirty="0">
                <a:solidFill>
                  <a:srgbClr val="FF0000"/>
                </a:solidFill>
                <a:latin typeface="宋体" panose="02010600030101010101" pitchFamily="2" charset="-122"/>
                <a:ea typeface="宋体" panose="02010600030101010101" pitchFamily="2" charset="-122"/>
              </a:rPr>
              <a:t>泄露量小于</a:t>
            </a:r>
            <a:r>
              <a:rPr lang="en-US" altLang="zh-CN" sz="1400" b="1" dirty="0">
                <a:solidFill>
                  <a:srgbClr val="FF0000"/>
                </a:solidFill>
                <a:latin typeface="宋体" panose="02010600030101010101" pitchFamily="2" charset="-122"/>
                <a:ea typeface="宋体" panose="02010600030101010101" pitchFamily="2" charset="-122"/>
              </a:rPr>
              <a:t>0.25%</a:t>
            </a:r>
            <a:r>
              <a:rPr lang="zh-CN" altLang="en-US" sz="1400" dirty="0">
                <a:latin typeface="宋体" panose="02010600030101010101" pitchFamily="2" charset="-122"/>
                <a:ea typeface="宋体" panose="02010600030101010101" pitchFamily="2" charset="-122"/>
              </a:rPr>
              <a:t>，寿命上百万次的来回切换，有蝶阀，提升阀，单个可选择的多通道阀门。提升阀朴实简单可靠，蝶阀的筏板是用电动驱动或连动</a:t>
            </a:r>
            <a:r>
              <a:rPr lang="zh-CN" altLang="en-US" sz="1400" dirty="0" smtClean="0">
                <a:latin typeface="宋体" panose="02010600030101010101" pitchFamily="2" charset="-122"/>
                <a:ea typeface="宋体" panose="02010600030101010101" pitchFamily="2" charset="-122"/>
              </a:rPr>
              <a:t>。</a:t>
            </a:r>
            <a:endParaRPr lang="zh-CN" altLang="en-US" sz="1400" dirty="0">
              <a:latin typeface="宋体" panose="02010600030101010101" pitchFamily="2" charset="-122"/>
              <a:ea typeface="宋体" panose="02010600030101010101" pitchFamily="2" charset="-122"/>
            </a:endParaRPr>
          </a:p>
        </p:txBody>
      </p:sp>
      <p:sp>
        <p:nvSpPr>
          <p:cNvPr id="59395" name="文本框 1"/>
          <p:cNvSpPr txBox="1"/>
          <p:nvPr/>
        </p:nvSpPr>
        <p:spPr>
          <a:xfrm>
            <a:off x="1223962" y="246667"/>
            <a:ext cx="5670566" cy="40011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dirty="0">
                <a:latin typeface="Times New Roman" panose="02020603050405020304" pitchFamily="18" charset="0"/>
                <a:ea typeface="仿宋" panose="02010609060101010101" pitchFamily="49" charset="-122"/>
              </a:rPr>
              <a:t>VOCs</a:t>
            </a:r>
            <a:r>
              <a:rPr lang="zh-CN" altLang="en-US" sz="2000" dirty="0">
                <a:latin typeface="Times New Roman" panose="02020603050405020304" pitchFamily="18" charset="0"/>
                <a:ea typeface="仿宋" panose="02010609060101010101" pitchFamily="49" charset="-122"/>
              </a:rPr>
              <a:t>常用治理技术之</a:t>
            </a:r>
            <a:r>
              <a:rPr lang="en-US" altLang="zh-CN" sz="2000" dirty="0">
                <a:latin typeface="Times New Roman" panose="02020603050405020304" pitchFamily="18" charset="0"/>
                <a:ea typeface="仿宋" panose="02010609060101010101" pitchFamily="49" charset="-122"/>
              </a:rPr>
              <a:t>—</a:t>
            </a:r>
            <a:r>
              <a:rPr lang="zh-CN" altLang="en-US" sz="2000" dirty="0">
                <a:latin typeface="Times New Roman" panose="02020603050405020304" pitchFamily="18" charset="0"/>
                <a:ea typeface="仿宋" panose="02010609060101010101" pitchFamily="49" charset="-122"/>
              </a:rPr>
              <a:t>蓄热焚烧技术</a:t>
            </a:r>
            <a:r>
              <a:rPr lang="en-US" altLang="zh-CN" sz="2000" dirty="0" smtClean="0">
                <a:latin typeface="Times New Roman" panose="02020603050405020304" pitchFamily="18" charset="0"/>
                <a:ea typeface="仿宋" panose="02010609060101010101" pitchFamily="49" charset="-122"/>
              </a:rPr>
              <a:t>RTO(</a:t>
            </a:r>
            <a:r>
              <a:rPr lang="zh-CN" altLang="en-US" sz="2000" dirty="0" smtClean="0">
                <a:latin typeface="Times New Roman" panose="02020603050405020304" pitchFamily="18" charset="0"/>
                <a:ea typeface="仿宋" panose="02010609060101010101" pitchFamily="49" charset="-122"/>
              </a:rPr>
              <a:t>塔式</a:t>
            </a:r>
            <a:r>
              <a:rPr lang="en-US" altLang="zh-CN" sz="2000" dirty="0" smtClean="0">
                <a:latin typeface="Times New Roman" panose="02020603050405020304" pitchFamily="18" charset="0"/>
                <a:ea typeface="仿宋" panose="02010609060101010101" pitchFamily="49" charset="-122"/>
              </a:rPr>
              <a:t>)</a:t>
            </a:r>
            <a:endParaRPr lang="zh-CN" altLang="en-US" sz="2000" dirty="0">
              <a:latin typeface="Times New Roman" panose="02020603050405020304" pitchFamily="18" charset="0"/>
              <a:ea typeface="仿宋" panose="02010609060101010101" pitchFamily="49" charset="-122"/>
            </a:endParaRPr>
          </a:p>
        </p:txBody>
      </p:sp>
      <p:sp>
        <p:nvSpPr>
          <p:cNvPr id="7"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图片 1"/>
          <p:cNvPicPr>
            <a:picLocks noChangeAspect="1"/>
          </p:cNvPicPr>
          <p:nvPr/>
        </p:nvPicPr>
        <p:blipFill>
          <a:blip r:embed="rId1"/>
          <a:stretch>
            <a:fillRect/>
          </a:stretch>
        </p:blipFill>
        <p:spPr>
          <a:xfrm>
            <a:off x="749335" y="1359"/>
            <a:ext cx="7823200" cy="5867400"/>
          </a:xfrm>
          <a:prstGeom prst="rect">
            <a:avLst/>
          </a:prstGeom>
          <a:noFill/>
          <a:ln w="9525">
            <a:noFill/>
          </a:ln>
        </p:spPr>
      </p:pic>
      <p:sp>
        <p:nvSpPr>
          <p:cNvPr id="2050" name="矩形 1"/>
          <p:cNvSpPr/>
          <p:nvPr/>
        </p:nvSpPr>
        <p:spPr>
          <a:xfrm>
            <a:off x="3442662" y="99149"/>
            <a:ext cx="3247390" cy="354330"/>
          </a:xfrm>
          <a:prstGeom prst="rect">
            <a:avLst/>
          </a:prstGeom>
          <a:noFill/>
          <a:ln w="9525">
            <a:noFill/>
          </a:ln>
        </p:spPr>
        <p:txBody>
          <a:bodyPr wrap="none" anchor="t">
            <a:spAutoFit/>
          </a:bodyPr>
          <a:lstStyle/>
          <a:p>
            <a:pPr marL="342900" indent="-342900" algn="ctr" latinLnBrk="1">
              <a:spcBef>
                <a:spcPct val="20000"/>
              </a:spcBef>
            </a:pPr>
            <a:r>
              <a:rPr lang="en-US" altLang="zh-CN" sz="1710" b="1" dirty="0">
                <a:latin typeface="仿宋" panose="02010609060101010101" pitchFamily="49" charset="-122"/>
                <a:ea typeface="仿宋" panose="02010609060101010101" pitchFamily="49" charset="-122"/>
              </a:rPr>
              <a:t>2017</a:t>
            </a:r>
            <a:r>
              <a:rPr lang="zh-CN" altLang="en-US" sz="1710" b="1" dirty="0">
                <a:latin typeface="仿宋" panose="02010609060101010101" pitchFamily="49" charset="-122"/>
                <a:ea typeface="仿宋" panose="02010609060101010101" pitchFamily="49" charset="-122"/>
              </a:rPr>
              <a:t>年</a:t>
            </a:r>
            <a:r>
              <a:rPr lang="en-US" altLang="zh-CN" sz="1710" b="1" dirty="0">
                <a:latin typeface="仿宋" panose="02010609060101010101" pitchFamily="49" charset="-122"/>
                <a:ea typeface="仿宋" panose="02010609060101010101" pitchFamily="49" charset="-122"/>
              </a:rPr>
              <a:t>11</a:t>
            </a:r>
            <a:r>
              <a:rPr lang="zh-CN" altLang="en-US" sz="1710" b="1" dirty="0">
                <a:latin typeface="仿宋" panose="02010609060101010101" pitchFamily="49" charset="-122"/>
                <a:ea typeface="仿宋" panose="02010609060101010101" pitchFamily="49" charset="-122"/>
              </a:rPr>
              <a:t>月</a:t>
            </a:r>
            <a:r>
              <a:rPr lang="en-US" altLang="zh-CN" sz="1710" b="1" dirty="0">
                <a:latin typeface="仿宋" panose="02010609060101010101" pitchFamily="49" charset="-122"/>
                <a:ea typeface="仿宋" panose="02010609060101010101" pitchFamily="49" charset="-122"/>
              </a:rPr>
              <a:t>10</a:t>
            </a:r>
            <a:r>
              <a:rPr lang="zh-CN" altLang="en-US" sz="1710" b="1" dirty="0">
                <a:latin typeface="仿宋" panose="02010609060101010101" pitchFamily="49" charset="-122"/>
                <a:ea typeface="仿宋" panose="02010609060101010101" pitchFamily="49" charset="-122"/>
              </a:rPr>
              <a:t>日 上海石化 考察</a:t>
            </a:r>
            <a:endParaRPr lang="en-US" altLang="zh-CN" sz="1710" b="1" dirty="0">
              <a:latin typeface="仿宋" panose="02010609060101010101" pitchFamily="49" charset="-122"/>
              <a:ea typeface="仿宋" panose="02010609060101010101" pitchFamily="49" charset="-122"/>
            </a:endParaRPr>
          </a:p>
        </p:txBody>
      </p:sp>
      <p:pic>
        <p:nvPicPr>
          <p:cNvPr id="2051" name="Picture 2"/>
          <p:cNvPicPr>
            <a:picLocks noChangeAspect="1"/>
          </p:cNvPicPr>
          <p:nvPr/>
        </p:nvPicPr>
        <p:blipFill>
          <a:blip r:embed="rId2" cstate="print"/>
          <a:stretch>
            <a:fillRect/>
          </a:stretch>
        </p:blipFill>
        <p:spPr>
          <a:xfrm>
            <a:off x="2179620" y="435981"/>
            <a:ext cx="3972719" cy="2979879"/>
          </a:xfrm>
          <a:prstGeom prst="rect">
            <a:avLst/>
          </a:prstGeom>
          <a:noFill/>
          <a:ln w="9525" cap="flat" cmpd="sng">
            <a:solidFill>
              <a:schemeClr val="tx1"/>
            </a:solidFill>
            <a:prstDash val="dash"/>
            <a:miter/>
            <a:headEnd type="none" w="med" len="med"/>
            <a:tailEnd type="none" w="med" len="med"/>
          </a:ln>
        </p:spPr>
      </p:pic>
      <p:pic>
        <p:nvPicPr>
          <p:cNvPr id="2052" name="Picture 5"/>
          <p:cNvPicPr>
            <a:picLocks noChangeAspect="1"/>
          </p:cNvPicPr>
          <p:nvPr/>
        </p:nvPicPr>
        <p:blipFill>
          <a:blip r:embed="rId3" cstate="print"/>
          <a:srcRect b="14143"/>
          <a:stretch>
            <a:fillRect/>
          </a:stretch>
        </p:blipFill>
        <p:spPr>
          <a:xfrm>
            <a:off x="6152339" y="1628476"/>
            <a:ext cx="2700091" cy="3058654"/>
          </a:xfrm>
          <a:prstGeom prst="rect">
            <a:avLst/>
          </a:prstGeom>
          <a:noFill/>
          <a:ln w="9525" cap="flat" cmpd="sng">
            <a:solidFill>
              <a:schemeClr val="tx1"/>
            </a:solidFill>
            <a:prstDash val="dashDot"/>
            <a:miter/>
            <a:headEnd type="none" w="med" len="med"/>
            <a:tailEnd type="none" w="med" len="med"/>
          </a:ln>
        </p:spPr>
      </p:pic>
      <p:pic>
        <p:nvPicPr>
          <p:cNvPr id="2053" name="Picture 3"/>
          <p:cNvPicPr>
            <a:picLocks noChangeAspect="1"/>
          </p:cNvPicPr>
          <p:nvPr/>
        </p:nvPicPr>
        <p:blipFill>
          <a:blip r:embed="rId4" cstate="print"/>
          <a:srcRect l="3008"/>
          <a:stretch>
            <a:fillRect/>
          </a:stretch>
        </p:blipFill>
        <p:spPr>
          <a:xfrm>
            <a:off x="2179620" y="3399561"/>
            <a:ext cx="3972719" cy="2432526"/>
          </a:xfrm>
          <a:prstGeom prst="rect">
            <a:avLst/>
          </a:prstGeom>
          <a:noFill/>
          <a:ln w="9525" cap="flat" cmpd="sng">
            <a:solidFill>
              <a:schemeClr val="tx1"/>
            </a:solidFill>
            <a:prstDash val="dashDot"/>
            <a:miter/>
            <a:headEnd type="none" w="med" len="med"/>
            <a:tailEnd type="none" w="med" len="med"/>
          </a:ln>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822562" y="470467"/>
            <a:ext cx="3804223" cy="618148"/>
          </a:xfrm>
        </p:spPr>
        <p:txBody>
          <a:bodyPr>
            <a:normAutofit fontScale="90000"/>
          </a:bodyPr>
          <a:lstStyle/>
          <a:p>
            <a:r>
              <a:rPr lang="zh-CN" altLang="en-US" sz="2565" dirty="0" smtClean="0">
                <a:solidFill>
                  <a:srgbClr val="FF0000"/>
                </a:solidFill>
                <a:latin typeface="黑体" panose="02010609060101010101" pitchFamily="49" charset="-122"/>
                <a:ea typeface="黑体" panose="02010609060101010101" pitchFamily="49" charset="-122"/>
              </a:rPr>
              <a:t>净化效率近</a:t>
            </a:r>
            <a:r>
              <a:rPr lang="en-US" altLang="zh-CN" sz="2565" dirty="0" smtClean="0">
                <a:solidFill>
                  <a:srgbClr val="FF0000"/>
                </a:solidFill>
                <a:latin typeface="黑体" panose="02010609060101010101" pitchFamily="49" charset="-122"/>
                <a:ea typeface="黑体" panose="02010609060101010101" pitchFamily="49" charset="-122"/>
              </a:rPr>
              <a:t>99.99%</a:t>
            </a:r>
            <a:r>
              <a:rPr lang="zh-CN" altLang="en-US" sz="2565" dirty="0" smtClean="0">
                <a:solidFill>
                  <a:srgbClr val="FF0000"/>
                </a:solidFill>
                <a:latin typeface="黑体" panose="02010609060101010101" pitchFamily="49" charset="-122"/>
                <a:ea typeface="黑体" panose="02010609060101010101" pitchFamily="49" charset="-122"/>
              </a:rPr>
              <a:t>，全球最高的净化效率。</a:t>
            </a:r>
            <a:endParaRPr lang="zh-CN" altLang="en-US" sz="2565" dirty="0" smtClean="0">
              <a:solidFill>
                <a:srgbClr val="FF0000"/>
              </a:solidFill>
              <a:latin typeface="黑体" panose="02010609060101010101" pitchFamily="49" charset="-122"/>
              <a:ea typeface="黑体" panose="02010609060101010101" pitchFamily="49" charset="-122"/>
            </a:endParaRPr>
          </a:p>
        </p:txBody>
      </p:sp>
      <p:pic>
        <p:nvPicPr>
          <p:cNvPr id="1028" name="Picture 4" descr="C:\Documents and Settings\Administrator\桌面\report for RTO_页面_3.jpg"/>
          <p:cNvPicPr>
            <a:picLocks noChangeAspect="1" noChangeArrowheads="1"/>
          </p:cNvPicPr>
          <p:nvPr/>
        </p:nvPicPr>
        <p:blipFill>
          <a:blip r:embed="rId1" cstate="print"/>
          <a:srcRect/>
          <a:stretch>
            <a:fillRect/>
          </a:stretch>
        </p:blipFill>
        <p:spPr bwMode="auto">
          <a:xfrm>
            <a:off x="5322892" y="1397473"/>
            <a:ext cx="2909723" cy="4250871"/>
          </a:xfrm>
          <a:prstGeom prst="rect">
            <a:avLst/>
          </a:prstGeom>
          <a:noFill/>
        </p:spPr>
      </p:pic>
      <p:pic>
        <p:nvPicPr>
          <p:cNvPr id="1026" name="Picture 2" descr="C:\Documents and Settings\Administrator\桌面\report for RTO_页面_1.jpg"/>
          <p:cNvPicPr>
            <a:picLocks noChangeAspect="1" noChangeArrowheads="1"/>
          </p:cNvPicPr>
          <p:nvPr/>
        </p:nvPicPr>
        <p:blipFill>
          <a:blip r:embed="rId2" cstate="print"/>
          <a:srcRect/>
          <a:stretch>
            <a:fillRect/>
          </a:stretch>
        </p:blipFill>
        <p:spPr bwMode="auto">
          <a:xfrm>
            <a:off x="2108182" y="1407859"/>
            <a:ext cx="2943822" cy="3954733"/>
          </a:xfrm>
          <a:prstGeom prst="rect">
            <a:avLst/>
          </a:prstGeom>
          <a:noFill/>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023766" y="331247"/>
            <a:ext cx="4728018" cy="461665"/>
          </a:xfrm>
          <a:prstGeom prst="rect">
            <a:avLst/>
          </a:prstGeom>
          <a:noFill/>
        </p:spPr>
        <p:txBody>
          <a:bodyPr wrap="square" rtlCol="0">
            <a:spAutoFit/>
          </a:bodyPr>
          <a:lstStyle/>
          <a:p>
            <a:r>
              <a:rPr lang="zh-CN" altLang="en-US" b="1" dirty="0" smtClean="0"/>
              <a:t>客户满意度调查表</a:t>
            </a:r>
            <a:r>
              <a:rPr lang="en-US" altLang="zh-CN" b="1" dirty="0" smtClean="0"/>
              <a:t>-</a:t>
            </a:r>
            <a:r>
              <a:rPr lang="zh-CN" altLang="en-US" b="1" dirty="0" smtClean="0"/>
              <a:t>艾蒂</a:t>
            </a:r>
            <a:r>
              <a:rPr lang="en-US" altLang="zh-CN" b="1" dirty="0" smtClean="0"/>
              <a:t>IDI</a:t>
            </a:r>
            <a:endParaRPr lang="zh-CN" altLang="en-US" b="1"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679686" y="792912"/>
            <a:ext cx="4585142" cy="492922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55614" y="1248133"/>
            <a:ext cx="7128792" cy="3672408"/>
          </a:xfrm>
          <a:prstGeom prst="rect">
            <a:avLst/>
          </a:prstGeom>
        </p:spPr>
      </p:pic>
      <p:sp>
        <p:nvSpPr>
          <p:cNvPr id="5" name="文本框 2"/>
          <p:cNvSpPr txBox="1"/>
          <p:nvPr/>
        </p:nvSpPr>
        <p:spPr>
          <a:xfrm>
            <a:off x="1223566" y="269404"/>
            <a:ext cx="7777162" cy="53403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lnSpc>
                <a:spcPct val="120000"/>
              </a:lnSpc>
              <a:spcBef>
                <a:spcPct val="0"/>
              </a:spcBef>
              <a:buNone/>
            </a:pPr>
            <a:r>
              <a:rPr lang="zh-CN" altLang="en-US" sz="2400" b="1" dirty="0" smtClean="0">
                <a:solidFill>
                  <a:srgbClr val="FF0000"/>
                </a:solidFill>
              </a:rPr>
              <a:t> 美国人隆重举行礼炮欢迎仪式。</a:t>
            </a:r>
            <a:endParaRPr lang="zh-CN" altLang="en-US" sz="2400" b="1" dirty="0">
              <a:solidFill>
                <a:srgbClr val="FF0000"/>
              </a:solidFill>
            </a:endParaRPr>
          </a:p>
        </p:txBody>
      </p:sp>
      <p:sp>
        <p:nvSpPr>
          <p:cNvPr id="7" name="文本框 2"/>
          <p:cNvSpPr txBox="1"/>
          <p:nvPr/>
        </p:nvSpPr>
        <p:spPr>
          <a:xfrm>
            <a:off x="2303686" y="5093940"/>
            <a:ext cx="6336406" cy="38608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lnSpc>
                <a:spcPct val="120000"/>
              </a:lnSpc>
              <a:spcBef>
                <a:spcPct val="0"/>
              </a:spcBef>
              <a:buNone/>
            </a:pPr>
            <a:r>
              <a:rPr lang="zh-CN" altLang="en-US" sz="1600" b="1" dirty="0" smtClean="0"/>
              <a:t>美国人认为</a:t>
            </a:r>
            <a:r>
              <a:rPr lang="en-US" altLang="zh-CN" sz="1600" b="1" dirty="0" smtClean="0"/>
              <a:t>GRTO</a:t>
            </a:r>
            <a:r>
              <a:rPr lang="zh-CN" altLang="en-US" sz="1600" b="1" dirty="0" smtClean="0"/>
              <a:t>是最安全的一种</a:t>
            </a:r>
            <a:r>
              <a:rPr lang="en-US" altLang="zh-CN" sz="1600" b="1" dirty="0" smtClean="0"/>
              <a:t>RTO</a:t>
            </a:r>
            <a:endParaRPr lang="en-US" altLang="zh-CN" sz="1600" b="1" dirty="0" smtClean="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矩形 3"/>
          <p:cNvSpPr/>
          <p:nvPr/>
        </p:nvSpPr>
        <p:spPr>
          <a:xfrm>
            <a:off x="5608644" y="433370"/>
            <a:ext cx="3220055" cy="132343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200000"/>
              </a:lnSpc>
            </a:pPr>
            <a:r>
              <a:rPr lang="zh-CN" altLang="en-US" sz="2000" b="1" dirty="0">
                <a:latin typeface="黑体" panose="02010609060101010101" pitchFamily="49" charset="-122"/>
                <a:ea typeface="黑体" panose="02010609060101010101" pitchFamily="49" charset="-122"/>
              </a:rPr>
              <a:t>世界著名</a:t>
            </a:r>
            <a:r>
              <a:rPr lang="zh-CN" altLang="en-US" sz="2000" b="1" dirty="0" smtClean="0">
                <a:latin typeface="黑体" panose="02010609060101010101" pitchFamily="49" charset="-122"/>
                <a:ea typeface="黑体" panose="02010609060101010101" pitchFamily="49" charset="-122"/>
              </a:rPr>
              <a:t>品牌    </a:t>
            </a:r>
            <a:r>
              <a:rPr lang="zh-CN" altLang="en-US" sz="2000" b="1" dirty="0" smtClean="0">
                <a:solidFill>
                  <a:srgbClr val="FF0000"/>
                </a:solidFill>
                <a:latin typeface="黑体" panose="02010609060101010101" pitchFamily="49" charset="-122"/>
                <a:ea typeface="黑体" panose="02010609060101010101" pitchFamily="49" charset="-122"/>
              </a:rPr>
              <a:t>雅马哈</a:t>
            </a:r>
            <a:endParaRPr lang="en-US" altLang="zh-CN" sz="2000" b="1" dirty="0" smtClean="0">
              <a:solidFill>
                <a:srgbClr val="FF0000"/>
              </a:solidFill>
              <a:latin typeface="黑体" panose="02010609060101010101" pitchFamily="49" charset="-122"/>
              <a:ea typeface="黑体" panose="02010609060101010101" pitchFamily="49" charset="-122"/>
            </a:endParaRPr>
          </a:p>
          <a:p>
            <a:pPr>
              <a:lnSpc>
                <a:spcPct val="200000"/>
              </a:lnSpc>
            </a:pPr>
            <a:r>
              <a:rPr lang="en-US" altLang="zh-CN" sz="2000" b="1" dirty="0" smtClean="0">
                <a:latin typeface="黑体" panose="02010609060101010101" pitchFamily="49" charset="-122"/>
                <a:ea typeface="黑体" panose="02010609060101010101" pitchFamily="49" charset="-122"/>
              </a:rPr>
              <a:t>    RTO</a:t>
            </a:r>
            <a:r>
              <a:rPr lang="zh-CN" altLang="en-US" sz="2000" b="1" dirty="0">
                <a:latin typeface="黑体" panose="02010609060101010101" pitchFamily="49" charset="-122"/>
                <a:ea typeface="黑体" panose="02010609060101010101" pitchFamily="49" charset="-122"/>
              </a:rPr>
              <a:t>废气处理项目</a:t>
            </a:r>
            <a:endParaRPr lang="zh-CN" altLang="en-US" sz="2000" b="1" dirty="0">
              <a:latin typeface="黑体" panose="02010609060101010101" pitchFamily="49" charset="-122"/>
              <a:ea typeface="黑体" panose="02010609060101010101" pitchFamily="49" charset="-122"/>
            </a:endParaRPr>
          </a:p>
        </p:txBody>
      </p:sp>
      <p:pic>
        <p:nvPicPr>
          <p:cNvPr id="1026" name="Picture 2" descr="F:\Atww\15 项目资料\CW+RTO 14W 雅马哈\雅马哈照片\微信图片_20171023114355.jpg"/>
          <p:cNvPicPr>
            <a:picLocks noChangeAspect="1" noChangeArrowheads="1"/>
          </p:cNvPicPr>
          <p:nvPr/>
        </p:nvPicPr>
        <p:blipFill rotWithShape="1">
          <a:blip r:embed="rId1">
            <a:extLst>
              <a:ext uri="{28A0092B-C50C-407E-A947-70E740481C1C}">
                <a14:useLocalDpi xmlns:a14="http://schemas.microsoft.com/office/drawing/2010/main" val="0"/>
              </a:ext>
            </a:extLst>
          </a:blip>
          <a:srcRect l="5472" t="8618" r="12729" b="11409"/>
          <a:stretch>
            <a:fillRect/>
          </a:stretch>
        </p:blipFill>
        <p:spPr bwMode="auto">
          <a:xfrm>
            <a:off x="4608512" y="2713608"/>
            <a:ext cx="4680520" cy="298869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813" t="9703" r="15625" b="6944"/>
          <a:stretch>
            <a:fillRect/>
          </a:stretch>
        </p:blipFill>
        <p:spPr bwMode="auto">
          <a:xfrm>
            <a:off x="0" y="-9742"/>
            <a:ext cx="4607942" cy="3533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矩形 3"/>
          <p:cNvSpPr>
            <a:spLocks noChangeArrowheads="1"/>
          </p:cNvSpPr>
          <p:nvPr/>
        </p:nvSpPr>
        <p:spPr bwMode="auto">
          <a:xfrm>
            <a:off x="5082961" y="1649073"/>
            <a:ext cx="2952750"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en-US" altLang="zh-CN" sz="1800" dirty="0" smtClean="0">
                <a:latin typeface="冬青黑体简体中文 W3" panose="020B0300000000000000" pitchFamily="34" charset="-122"/>
                <a:ea typeface="冬青黑体简体中文 W3" panose="020B0300000000000000" pitchFamily="34" charset="-122"/>
                <a:cs typeface="Times New Roman" panose="02020603050405020304" pitchFamily="18" charset="0"/>
              </a:rPr>
              <a:t>2018</a:t>
            </a:r>
            <a:r>
              <a:rPr lang="zh-CN" altLang="en-US" sz="1800" dirty="0" smtClean="0">
                <a:latin typeface="冬青黑体简体中文 W3" panose="020B0300000000000000" pitchFamily="34" charset="-122"/>
                <a:ea typeface="冬青黑体简体中文 W3" panose="020B0300000000000000" pitchFamily="34" charset="-122"/>
                <a:cs typeface="Times New Roman" panose="02020603050405020304" pitchFamily="18" charset="0"/>
              </a:rPr>
              <a:t>年</a:t>
            </a:r>
            <a:r>
              <a:rPr lang="en-US" altLang="zh-CN" sz="1800" dirty="0" smtClean="0">
                <a:latin typeface="冬青黑体简体中文 W3" panose="020B0300000000000000" pitchFamily="34" charset="-122"/>
                <a:ea typeface="冬青黑体简体中文 W3" panose="020B0300000000000000" pitchFamily="34" charset="-122"/>
                <a:cs typeface="Times New Roman" panose="02020603050405020304" pitchFamily="18" charset="0"/>
              </a:rPr>
              <a:t>4</a:t>
            </a:r>
            <a:r>
              <a:rPr lang="zh-CN" altLang="en-US" sz="1800" dirty="0" smtClean="0">
                <a:latin typeface="冬青黑体简体中文 W3" panose="020B0300000000000000" pitchFamily="34" charset="-122"/>
                <a:ea typeface="冬青黑体简体中文 W3" panose="020B0300000000000000" pitchFamily="34" charset="-122"/>
                <a:cs typeface="Times New Roman" panose="02020603050405020304" pitchFamily="18" charset="0"/>
              </a:rPr>
              <a:t>月</a:t>
            </a:r>
            <a:r>
              <a:rPr lang="en-US" altLang="zh-CN" sz="1800" dirty="0" smtClean="0">
                <a:latin typeface="冬青黑体简体中文 W3" panose="020B0300000000000000" pitchFamily="34" charset="-122"/>
                <a:ea typeface="冬青黑体简体中文 W3" panose="020B0300000000000000" pitchFamily="34" charset="-122"/>
                <a:cs typeface="Times New Roman" panose="02020603050405020304" pitchFamily="18" charset="0"/>
              </a:rPr>
              <a:t>29</a:t>
            </a:r>
            <a:r>
              <a:rPr lang="zh-CN" altLang="en-US" sz="1800" dirty="0" smtClean="0">
                <a:latin typeface="冬青黑体简体中文 W3" panose="020B0300000000000000" pitchFamily="34" charset="-122"/>
                <a:ea typeface="冬青黑体简体中文 W3" panose="020B0300000000000000" pitchFamily="34" charset="-122"/>
                <a:cs typeface="Times New Roman" panose="02020603050405020304" pitchFamily="18" charset="0"/>
              </a:rPr>
              <a:t>日，德国人对沸石转轮</a:t>
            </a:r>
            <a:r>
              <a:rPr lang="en-US" altLang="zh-CN" sz="1800" dirty="0" smtClean="0">
                <a:latin typeface="冬青黑体简体中文 W3" panose="020B0300000000000000" pitchFamily="34" charset="-122"/>
                <a:ea typeface="冬青黑体简体中文 W3" panose="020B0300000000000000" pitchFamily="34" charset="-122"/>
                <a:cs typeface="Times New Roman" panose="02020603050405020304" pitchFamily="18" charset="0"/>
              </a:rPr>
              <a:t>+GRTO</a:t>
            </a:r>
            <a:r>
              <a:rPr lang="zh-CN" altLang="en-US" sz="1800" dirty="0" smtClean="0">
                <a:latin typeface="冬青黑体简体中文 W3" panose="020B0300000000000000" pitchFamily="34" charset="-122"/>
                <a:ea typeface="冬青黑体简体中文 W3" panose="020B0300000000000000" pitchFamily="34" charset="-122"/>
                <a:cs typeface="Times New Roman" panose="02020603050405020304" pitchFamily="18" charset="0"/>
              </a:rPr>
              <a:t>废气治理设备，进行实地监测，通过数据对比后表示：</a:t>
            </a:r>
            <a:r>
              <a:rPr lang="en-US" altLang="zh-CN" sz="1800" dirty="0" smtClean="0">
                <a:latin typeface="冬青黑体简体中文 W3" panose="020B0300000000000000" pitchFamily="34" charset="-122"/>
                <a:ea typeface="冬青黑体简体中文 W3" panose="020B0300000000000000" pitchFamily="34" charset="-122"/>
                <a:cs typeface="Times New Roman" panose="02020603050405020304" pitchFamily="18" charset="0"/>
              </a:rPr>
              <a:t>GRTO</a:t>
            </a:r>
            <a:r>
              <a:rPr lang="zh-CN" altLang="en-US" sz="1800" dirty="0" smtClean="0">
                <a:latin typeface="冬青黑体简体中文 W3" panose="020B0300000000000000" pitchFamily="34" charset="-122"/>
                <a:ea typeface="冬青黑体简体中文 W3" panose="020B0300000000000000" pitchFamily="34" charset="-122"/>
                <a:cs typeface="Times New Roman" panose="02020603050405020304" pitchFamily="18" charset="0"/>
              </a:rPr>
              <a:t>是更安全、更高效的</a:t>
            </a:r>
            <a:r>
              <a:rPr lang="en-US" altLang="zh-CN" sz="1800" dirty="0" smtClean="0">
                <a:latin typeface="冬青黑体简体中文 W3" panose="020B0300000000000000" pitchFamily="34" charset="-122"/>
                <a:ea typeface="冬青黑体简体中文 W3" panose="020B0300000000000000" pitchFamily="34" charset="-122"/>
                <a:cs typeface="Times New Roman" panose="02020603050405020304" pitchFamily="18" charset="0"/>
              </a:rPr>
              <a:t>RTO</a:t>
            </a:r>
            <a:r>
              <a:rPr lang="zh-CN" altLang="en-US" sz="1800" dirty="0" smtClean="0">
                <a:latin typeface="冬青黑体简体中文 W3" panose="020B0300000000000000" pitchFamily="34" charset="-122"/>
                <a:ea typeface="冬青黑体简体中文 W3" panose="020B0300000000000000" pitchFamily="34" charset="-122"/>
                <a:cs typeface="Times New Roman" panose="02020603050405020304" pitchFamily="18" charset="0"/>
              </a:rPr>
              <a:t>。</a:t>
            </a:r>
            <a:endParaRPr lang="zh-CN" altLang="en-US" sz="1800" dirty="0">
              <a:latin typeface="冬青黑体简体中文 W3" panose="020B0300000000000000" pitchFamily="34" charset="-122"/>
              <a:ea typeface="冬青黑体简体中文 W3" panose="020B0300000000000000" pitchFamily="34" charset="-122"/>
              <a:cs typeface="Times New Roman" panose="02020603050405020304" pitchFamily="18" charset="0"/>
            </a:endParaRPr>
          </a:p>
        </p:txBody>
      </p:sp>
      <p:pic>
        <p:nvPicPr>
          <p:cNvPr id="6" name="Picture 2" descr="E:\1-环保项目\1-安居乐业务\6-溶剂回收（氮气脱附或蒸汽脱附）\6-未知企业\4-PPT\timg.jpg"/>
          <p:cNvPicPr>
            <a:picLocks noChangeAspect="1" noChangeArrowheads="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83573" y="5221929"/>
            <a:ext cx="976325" cy="664099"/>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39"/>
          <p:cNvSpPr/>
          <p:nvPr/>
        </p:nvSpPr>
        <p:spPr>
          <a:xfrm>
            <a:off x="287462" y="666750"/>
            <a:ext cx="7823200" cy="53975"/>
          </a:xfrm>
          <a:prstGeom prst="rect">
            <a:avLst/>
          </a:prstGeom>
          <a:blipFill>
            <a:blip r:embed="rId2"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9"/>
          <p:cNvSpPr txBox="1"/>
          <p:nvPr/>
        </p:nvSpPr>
        <p:spPr>
          <a:xfrm>
            <a:off x="606102" y="157163"/>
            <a:ext cx="7386637" cy="46037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indent="0">
              <a:spcBef>
                <a:spcPct val="0"/>
              </a:spcBef>
              <a:buNone/>
            </a:pPr>
            <a:r>
              <a:rPr lang="zh-CN" altLang="en-US" sz="2400" b="1" dirty="0">
                <a:solidFill>
                  <a:srgbClr val="003300"/>
                </a:solidFill>
                <a:latin typeface="冬青黑体简体中文 W3" panose="020B0300000000000000" pitchFamily="34" charset="-122"/>
                <a:ea typeface="冬青黑体简体中文 W3" panose="020B0300000000000000" pitchFamily="34" charset="-122"/>
              </a:rPr>
              <a:t>德国人认为</a:t>
            </a:r>
            <a:r>
              <a:rPr lang="en-US" altLang="zh-CN" sz="2400" b="1" dirty="0">
                <a:solidFill>
                  <a:srgbClr val="003300"/>
                </a:solidFill>
                <a:latin typeface="冬青黑体简体中文 W3" panose="020B0300000000000000" pitchFamily="34" charset="-122"/>
                <a:ea typeface="冬青黑体简体中文 W3" panose="020B0300000000000000" pitchFamily="34" charset="-122"/>
              </a:rPr>
              <a:t>GRTO</a:t>
            </a:r>
            <a:r>
              <a:rPr lang="zh-CN" altLang="en-US" sz="2400" b="1" dirty="0">
                <a:solidFill>
                  <a:srgbClr val="003300"/>
                </a:solidFill>
                <a:latin typeface="冬青黑体简体中文 W3" panose="020B0300000000000000" pitchFamily="34" charset="-122"/>
                <a:ea typeface="冬青黑体简体中文 W3" panose="020B0300000000000000" pitchFamily="34" charset="-122"/>
              </a:rPr>
              <a:t>是更安全、更高效的</a:t>
            </a:r>
            <a:r>
              <a:rPr lang="en-US" altLang="zh-CN" sz="2400" b="1" dirty="0">
                <a:solidFill>
                  <a:srgbClr val="003300"/>
                </a:solidFill>
                <a:latin typeface="冬青黑体简体中文 W3" panose="020B0300000000000000" pitchFamily="34" charset="-122"/>
                <a:ea typeface="冬青黑体简体中文 W3" panose="020B0300000000000000" pitchFamily="34" charset="-122"/>
              </a:rPr>
              <a:t>RTO</a:t>
            </a:r>
            <a:endParaRPr lang="zh-CN" altLang="en-US" sz="2400" b="1" dirty="0">
              <a:solidFill>
                <a:srgbClr val="003300"/>
              </a:solidFill>
              <a:latin typeface="冬青黑体简体中文 W3" panose="020B0300000000000000" pitchFamily="34" charset="-122"/>
              <a:ea typeface="冬青黑体简体中文 W3" panose="020B0300000000000000" pitchFamily="34" charset="-122"/>
            </a:endParaRPr>
          </a:p>
        </p:txBody>
      </p:sp>
      <p:pic>
        <p:nvPicPr>
          <p:cNvPr id="10242" name="Picture 2" descr="E:\sew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1558" y="989483"/>
            <a:ext cx="3384376" cy="45125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文本框 1"/>
          <p:cNvSpPr txBox="1"/>
          <p:nvPr/>
        </p:nvSpPr>
        <p:spPr>
          <a:xfrm>
            <a:off x="1220773" y="259711"/>
            <a:ext cx="71628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000" dirty="0">
                <a:solidFill>
                  <a:srgbClr val="FF0000"/>
                </a:solidFill>
                <a:latin typeface="冬青黑体简体中文 W3" panose="020B0300000000000000" pitchFamily="34" charset="-122"/>
                <a:ea typeface="冬青黑体简体中文 W3" panose="020B0300000000000000" pitchFamily="34" charset="-122"/>
              </a:rPr>
              <a:t>天津</a:t>
            </a:r>
            <a:r>
              <a:rPr lang="en-US" altLang="zh-CN" sz="2000" dirty="0">
                <a:solidFill>
                  <a:srgbClr val="FF0000"/>
                </a:solidFill>
                <a:latin typeface="冬青黑体简体中文 W3" panose="020B0300000000000000" pitchFamily="34" charset="-122"/>
                <a:ea typeface="冬青黑体简体中文 W3" panose="020B0300000000000000" pitchFamily="34" charset="-122"/>
              </a:rPr>
              <a:t>SEW</a:t>
            </a:r>
            <a:r>
              <a:rPr lang="zh-CN" altLang="en-US" sz="2000" dirty="0">
                <a:solidFill>
                  <a:srgbClr val="FF0000"/>
                </a:solidFill>
                <a:latin typeface="冬青黑体简体中文 W3" panose="020B0300000000000000" pitchFamily="34" charset="-122"/>
                <a:ea typeface="冬青黑体简体中文 W3" panose="020B0300000000000000" pitchFamily="34" charset="-122"/>
              </a:rPr>
              <a:t>减速机</a:t>
            </a:r>
            <a:r>
              <a:rPr lang="en-US" altLang="zh-CN" sz="2000" dirty="0">
                <a:solidFill>
                  <a:srgbClr val="FF0000"/>
                </a:solidFill>
                <a:latin typeface="冬青黑体简体中文 W3" panose="020B0300000000000000" pitchFamily="34" charset="-122"/>
                <a:ea typeface="冬青黑体简体中文 W3" panose="020B0300000000000000" pitchFamily="34" charset="-122"/>
              </a:rPr>
              <a:t>-24</a:t>
            </a:r>
            <a:r>
              <a:rPr lang="zh-CN" altLang="en-US" sz="2000" dirty="0">
                <a:solidFill>
                  <a:srgbClr val="FF0000"/>
                </a:solidFill>
                <a:latin typeface="冬青黑体简体中文 W3" panose="020B0300000000000000" pitchFamily="34" charset="-122"/>
                <a:ea typeface="冬青黑体简体中文 W3" panose="020B0300000000000000" pitchFamily="34" charset="-122"/>
              </a:rPr>
              <a:t>家</a:t>
            </a:r>
            <a:r>
              <a:rPr lang="en-US" altLang="zh-CN" sz="2000" dirty="0">
                <a:solidFill>
                  <a:srgbClr val="FF0000"/>
                </a:solidFill>
                <a:latin typeface="冬青黑体简体中文 W3" panose="020B0300000000000000" pitchFamily="34" charset="-122"/>
                <a:ea typeface="冬青黑体简体中文 W3" panose="020B0300000000000000" pitchFamily="34" charset="-122"/>
              </a:rPr>
              <a:t>RTO</a:t>
            </a:r>
            <a:r>
              <a:rPr lang="zh-CN" altLang="en-US" sz="2000" dirty="0">
                <a:solidFill>
                  <a:srgbClr val="FF0000"/>
                </a:solidFill>
                <a:latin typeface="冬青黑体简体中文 W3" panose="020B0300000000000000" pitchFamily="34" charset="-122"/>
                <a:ea typeface="冬青黑体简体中文 W3" panose="020B0300000000000000" pitchFamily="34" charset="-122"/>
              </a:rPr>
              <a:t>厂家竞标</a:t>
            </a:r>
            <a:endParaRPr lang="zh-CN" altLang="en-US" sz="2000" dirty="0">
              <a:solidFill>
                <a:srgbClr val="FF0000"/>
              </a:solidFill>
              <a:latin typeface="冬青黑体简体中文 W3" panose="020B0300000000000000" pitchFamily="34" charset="-122"/>
              <a:ea typeface="冬青黑体简体中文 W3" panose="020B0300000000000000" pitchFamily="34" charset="-122"/>
            </a:endParaRPr>
          </a:p>
        </p:txBody>
      </p:sp>
      <p:sp>
        <p:nvSpPr>
          <p:cNvPr id="7" name="object 39"/>
          <p:cNvSpPr/>
          <p:nvPr/>
        </p:nvSpPr>
        <p:spPr>
          <a:xfrm>
            <a:off x="1249238"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矩形 3"/>
          <p:cNvSpPr/>
          <p:nvPr/>
        </p:nvSpPr>
        <p:spPr>
          <a:xfrm>
            <a:off x="1151558" y="761918"/>
            <a:ext cx="7992888" cy="338554"/>
          </a:xfrm>
          <a:prstGeom prst="rect">
            <a:avLst/>
          </a:prstGeom>
        </p:spPr>
        <p:txBody>
          <a:bodyPr wrap="square">
            <a:spAutoFit/>
          </a:bodyPr>
          <a:lstStyle/>
          <a:p>
            <a:r>
              <a:rPr lang="zh-CN" altLang="en-US" sz="1600" dirty="0"/>
              <a:t>       </a:t>
            </a:r>
            <a:endParaRPr lang="zh-CN" altLang="en-US" sz="1600" dirty="0"/>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7171" y="751413"/>
            <a:ext cx="2537969" cy="4583322"/>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1389" y="761918"/>
            <a:ext cx="2722361" cy="4572817"/>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985" t="10085" r="-985" b="6049"/>
          <a:stretch>
            <a:fillRect/>
          </a:stretch>
        </p:blipFill>
        <p:spPr>
          <a:xfrm>
            <a:off x="1254883" y="761918"/>
            <a:ext cx="2592288" cy="4572817"/>
          </a:xfrm>
          <a:prstGeom prst="rect">
            <a:avLst/>
          </a:prstGeom>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1-环保项目\1-安居乐业务\6-溶剂回收（氮气脱附或蒸汽脱附）\6-未知企业\4-PPT\timg.jpg"/>
          <p:cNvPicPr>
            <a:picLocks noChangeAspect="1" noChangeArrowheads="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83573" y="5221929"/>
            <a:ext cx="976325" cy="664099"/>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9"/>
          <p:cNvSpPr txBox="1"/>
          <p:nvPr/>
        </p:nvSpPr>
        <p:spPr>
          <a:xfrm>
            <a:off x="503485" y="53380"/>
            <a:ext cx="6552729" cy="46166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400" b="1" dirty="0" smtClean="0">
                <a:solidFill>
                  <a:srgbClr val="003300"/>
                </a:solidFill>
                <a:latin typeface="冬青黑体简体中文 W3" panose="020B0300000000000000" pitchFamily="34" charset="-122"/>
                <a:ea typeface="冬青黑体简体中文 W3" panose="020B0300000000000000" pitchFamily="34" charset="-122"/>
              </a:rPr>
              <a:t>2018</a:t>
            </a:r>
            <a:r>
              <a:rPr lang="zh-CN" altLang="en-US" sz="2400" b="1" dirty="0" smtClean="0">
                <a:solidFill>
                  <a:srgbClr val="003300"/>
                </a:solidFill>
                <a:latin typeface="冬青黑体简体中文 W3" panose="020B0300000000000000" pitchFamily="34" charset="-122"/>
                <a:ea typeface="冬青黑体简体中文 W3" panose="020B0300000000000000" pitchFamily="34" charset="-122"/>
              </a:rPr>
              <a:t>年</a:t>
            </a:r>
            <a:r>
              <a:rPr lang="en-US" altLang="zh-CN" sz="2400" b="1" dirty="0" smtClean="0">
                <a:solidFill>
                  <a:srgbClr val="003300"/>
                </a:solidFill>
                <a:latin typeface="冬青黑体简体中文 W3" panose="020B0300000000000000" pitchFamily="34" charset="-122"/>
                <a:ea typeface="冬青黑体简体中文 W3" panose="020B0300000000000000" pitchFamily="34" charset="-122"/>
              </a:rPr>
              <a:t>5</a:t>
            </a:r>
            <a:r>
              <a:rPr lang="zh-CN" altLang="en-US" sz="2400" b="1" dirty="0" smtClean="0">
                <a:solidFill>
                  <a:srgbClr val="003300"/>
                </a:solidFill>
                <a:latin typeface="冬青黑体简体中文 W3" panose="020B0300000000000000" pitchFamily="34" charset="-122"/>
                <a:ea typeface="冬青黑体简体中文 W3" panose="020B0300000000000000" pitchFamily="34" charset="-122"/>
              </a:rPr>
              <a:t>月</a:t>
            </a:r>
            <a:r>
              <a:rPr lang="en-US" altLang="zh-CN" sz="2400" b="1" dirty="0" smtClean="0">
                <a:solidFill>
                  <a:srgbClr val="003300"/>
                </a:solidFill>
                <a:latin typeface="冬青黑体简体中文 W3" panose="020B0300000000000000" pitchFamily="34" charset="-122"/>
                <a:ea typeface="冬青黑体简体中文 W3" panose="020B0300000000000000" pitchFamily="34" charset="-122"/>
              </a:rPr>
              <a:t>18</a:t>
            </a:r>
            <a:r>
              <a:rPr lang="zh-CN" altLang="en-US" sz="2400" b="1" dirty="0" smtClean="0">
                <a:solidFill>
                  <a:srgbClr val="003300"/>
                </a:solidFill>
                <a:latin typeface="冬青黑体简体中文 W3" panose="020B0300000000000000" pitchFamily="34" charset="-122"/>
                <a:ea typeface="冬青黑体简体中文 W3" panose="020B0300000000000000" pitchFamily="34" charset="-122"/>
              </a:rPr>
              <a:t>日环保部</a:t>
            </a:r>
            <a:r>
              <a:rPr lang="en-US" altLang="zh-CN" sz="2400" b="1" dirty="0">
                <a:solidFill>
                  <a:srgbClr val="003300"/>
                </a:solidFill>
                <a:latin typeface="冬青黑体简体中文 W3" panose="020B0300000000000000" pitchFamily="34" charset="-122"/>
                <a:ea typeface="冬青黑体简体中文 W3" panose="020B0300000000000000" pitchFamily="34" charset="-122"/>
              </a:rPr>
              <a:t>GRTO</a:t>
            </a:r>
            <a:r>
              <a:rPr lang="zh-CN" altLang="en-US" sz="2400" b="1" dirty="0" smtClean="0">
                <a:solidFill>
                  <a:srgbClr val="003300"/>
                </a:solidFill>
                <a:latin typeface="冬青黑体简体中文 W3" panose="020B0300000000000000" pitchFamily="34" charset="-122"/>
                <a:ea typeface="冬青黑体简体中文 W3" panose="020B0300000000000000" pitchFamily="34" charset="-122"/>
              </a:rPr>
              <a:t>鉴定</a:t>
            </a:r>
            <a:r>
              <a:rPr lang="zh-CN" altLang="en-US" sz="2400" b="1" dirty="0">
                <a:solidFill>
                  <a:srgbClr val="003300"/>
                </a:solidFill>
                <a:latin typeface="冬青黑体简体中文 W3" panose="020B0300000000000000" pitchFamily="34" charset="-122"/>
                <a:ea typeface="冬青黑体简体中文 W3" panose="020B0300000000000000" pitchFamily="34" charset="-122"/>
              </a:rPr>
              <a:t>现场</a:t>
            </a:r>
            <a:endParaRPr lang="zh-CN" altLang="en-US" sz="2400" b="1" dirty="0">
              <a:solidFill>
                <a:srgbClr val="003300"/>
              </a:solidFill>
              <a:latin typeface="冬青黑体简体中文 W3" panose="020B0300000000000000" pitchFamily="34" charset="-122"/>
              <a:ea typeface="冬青黑体简体中文 W3" panose="020B0300000000000000" pitchFamily="34" charset="-122"/>
            </a:endParaRPr>
          </a:p>
        </p:txBody>
      </p:sp>
      <p:pic>
        <p:nvPicPr>
          <p:cNvPr id="1026" name="Picture 2" descr="E:\10-课题及产业化规划\AJL\2-GRTO评审\6-评审现场\IMG_20180518_10454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9590" y="845468"/>
            <a:ext cx="6264696" cy="42124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1-环保项目\1-安居乐业务\6-溶剂回收（氮气脱附或蒸汽脱附）\6-未知企业\4-PPT\timg.jpg"/>
          <p:cNvPicPr>
            <a:picLocks noChangeAspect="1" noChangeArrowheads="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83573" y="5221929"/>
            <a:ext cx="976325" cy="66409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E:\10-课题及产业化规划\AJL\2-GRTO评审\2-PPT\GRTO鉴定材料.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9510" y="550100"/>
            <a:ext cx="3435265" cy="5003878"/>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4776591" y="1759377"/>
            <a:ext cx="4084783" cy="2585323"/>
          </a:xfrm>
          <a:prstGeom prst="rect">
            <a:avLst/>
          </a:prstGeom>
        </p:spPr>
        <p:txBody>
          <a:bodyPr wrap="square">
            <a:spAutoFit/>
          </a:bodyPr>
          <a:lstStyle/>
          <a:p>
            <a:pPr algn="just"/>
            <a:r>
              <a:rPr lang="en-US" altLang="zh-CN" sz="1800" dirty="0" smtClean="0">
                <a:latin typeface="冬青黑体简体中文 W3" panose="020B0300000000000000" pitchFamily="34" charset="-122"/>
                <a:ea typeface="冬青黑体简体中文 W3" panose="020B0300000000000000" pitchFamily="34" charset="-122"/>
              </a:rPr>
              <a:t>      2018</a:t>
            </a:r>
            <a:r>
              <a:rPr lang="zh-CN" altLang="en-US" sz="1800" dirty="0">
                <a:latin typeface="冬青黑体简体中文 W3" panose="020B0300000000000000" pitchFamily="34" charset="-122"/>
                <a:ea typeface="冬青黑体简体中文 W3" panose="020B0300000000000000" pitchFamily="34" charset="-122"/>
              </a:rPr>
              <a:t>年</a:t>
            </a:r>
            <a:r>
              <a:rPr lang="en-US" altLang="zh-CN" sz="1800" dirty="0">
                <a:latin typeface="冬青黑体简体中文 W3" panose="020B0300000000000000" pitchFamily="34" charset="-122"/>
                <a:ea typeface="冬青黑体简体中文 W3" panose="020B0300000000000000" pitchFamily="34" charset="-122"/>
              </a:rPr>
              <a:t>5</a:t>
            </a:r>
            <a:r>
              <a:rPr lang="zh-CN" altLang="en-US" sz="1800" dirty="0">
                <a:latin typeface="冬青黑体简体中文 W3" panose="020B0300000000000000" pitchFamily="34" charset="-122"/>
                <a:ea typeface="冬青黑体简体中文 W3" panose="020B0300000000000000" pitchFamily="34" charset="-122"/>
              </a:rPr>
              <a:t>月</a:t>
            </a:r>
            <a:r>
              <a:rPr lang="en-US" altLang="zh-CN" sz="1800" dirty="0">
                <a:latin typeface="冬青黑体简体中文 W3" panose="020B0300000000000000" pitchFamily="34" charset="-122"/>
                <a:ea typeface="冬青黑体简体中文 W3" panose="020B0300000000000000" pitchFamily="34" charset="-122"/>
              </a:rPr>
              <a:t>18</a:t>
            </a:r>
            <a:r>
              <a:rPr lang="zh-CN" altLang="en-US" sz="1800" dirty="0">
                <a:latin typeface="冬青黑体简体中文 W3" panose="020B0300000000000000" pitchFamily="34" charset="-122"/>
                <a:ea typeface="冬青黑体简体中文 W3" panose="020B0300000000000000" pitchFamily="34" charset="-122"/>
              </a:rPr>
              <a:t>日，国家环保部科技发展中心在北京对上海安居乐环保科技股份有限公司的</a:t>
            </a:r>
            <a:r>
              <a:rPr lang="en-US" altLang="zh-CN" sz="1800" dirty="0">
                <a:latin typeface="冬青黑体简体中文 W3" panose="020B0300000000000000" pitchFamily="34" charset="-122"/>
                <a:ea typeface="冬青黑体简体中文 W3" panose="020B0300000000000000" pitchFamily="34" charset="-122"/>
              </a:rPr>
              <a:t>GRTO</a:t>
            </a:r>
            <a:r>
              <a:rPr lang="zh-CN" altLang="en-US" sz="1800" dirty="0">
                <a:latin typeface="冬青黑体简体中文 W3" panose="020B0300000000000000" pitchFamily="34" charset="-122"/>
                <a:ea typeface="冬青黑体简体中文 W3" panose="020B0300000000000000" pitchFamily="34" charset="-122"/>
              </a:rPr>
              <a:t>安全型蓄热式焚烧炉</a:t>
            </a:r>
            <a:r>
              <a:rPr lang="en-US" altLang="zh-CN" sz="1800" dirty="0">
                <a:latin typeface="冬青黑体简体中文 W3" panose="020B0300000000000000" pitchFamily="34" charset="-122"/>
                <a:ea typeface="冬青黑体简体中文 W3" panose="020B0300000000000000" pitchFamily="34" charset="-122"/>
              </a:rPr>
              <a:t>VOCs</a:t>
            </a:r>
            <a:r>
              <a:rPr lang="zh-CN" altLang="en-US" sz="1800" dirty="0">
                <a:latin typeface="冬青黑体简体中文 W3" panose="020B0300000000000000" pitchFamily="34" charset="-122"/>
                <a:ea typeface="冬青黑体简体中文 W3" panose="020B0300000000000000" pitchFamily="34" charset="-122"/>
              </a:rPr>
              <a:t>处理技术进行了技术</a:t>
            </a:r>
            <a:r>
              <a:rPr lang="zh-CN" altLang="en-US" sz="1800" dirty="0" smtClean="0">
                <a:latin typeface="冬青黑体简体中文 W3" panose="020B0300000000000000" pitchFamily="34" charset="-122"/>
                <a:ea typeface="冬青黑体简体中文 W3" panose="020B0300000000000000" pitchFamily="34" charset="-122"/>
              </a:rPr>
              <a:t>鉴定，认定我公司</a:t>
            </a:r>
            <a:r>
              <a:rPr lang="en-US" altLang="zh-CN" sz="1800" dirty="0" smtClean="0">
                <a:latin typeface="冬青黑体简体中文 W3" panose="020B0300000000000000" pitchFamily="34" charset="-122"/>
                <a:ea typeface="冬青黑体简体中文 W3" panose="020B0300000000000000" pitchFamily="34" charset="-122"/>
              </a:rPr>
              <a:t>RTO</a:t>
            </a:r>
            <a:r>
              <a:rPr lang="zh-CN" altLang="en-US" sz="1800" dirty="0" smtClean="0">
                <a:latin typeface="冬青黑体简体中文 W3" panose="020B0300000000000000" pitchFamily="34" charset="-122"/>
                <a:ea typeface="冬青黑体简体中文 W3" panose="020B0300000000000000" pitchFamily="34" charset="-122"/>
              </a:rPr>
              <a:t>达到国际领先水平。</a:t>
            </a:r>
            <a:r>
              <a:rPr lang="zh-CN" altLang="en-US" sz="1800" dirty="0">
                <a:latin typeface="冬青黑体简体中文 W3" panose="020B0300000000000000" pitchFamily="34" charset="-122"/>
                <a:ea typeface="冬青黑体简体中文 W3" panose="020B0300000000000000" pitchFamily="34" charset="-122"/>
              </a:rPr>
              <a:t>侯立安院士、环保部评估中心、中科院、中国环保产业协会、中国矿业大学、北京市环科院等国内顶级权威专家出席鉴定会。</a:t>
            </a:r>
            <a:endParaRPr lang="zh-CN" altLang="en-US" sz="1800" dirty="0">
              <a:latin typeface="冬青黑体简体中文 W3" panose="020B0300000000000000" pitchFamily="34" charset="-122"/>
              <a:ea typeface="冬青黑体简体中文 W3" panose="020B0300000000000000" pitchFamily="34" charset="-122"/>
            </a:endParaRPr>
          </a:p>
        </p:txBody>
      </p:sp>
      <p:sp>
        <p:nvSpPr>
          <p:cNvPr id="11" name="文本框 9"/>
          <p:cNvSpPr txBox="1"/>
          <p:nvPr/>
        </p:nvSpPr>
        <p:spPr>
          <a:xfrm>
            <a:off x="503485" y="53380"/>
            <a:ext cx="5256585" cy="46166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400" b="1" dirty="0" smtClean="0">
                <a:solidFill>
                  <a:srgbClr val="003300"/>
                </a:solidFill>
                <a:latin typeface="冬青黑体简体中文 W3" panose="020B0300000000000000" pitchFamily="34" charset="-122"/>
                <a:ea typeface="冬青黑体简体中文 W3" panose="020B0300000000000000" pitchFamily="34" charset="-122"/>
              </a:rPr>
              <a:t>GRTO</a:t>
            </a:r>
            <a:r>
              <a:rPr lang="zh-CN" altLang="en-US" sz="2400" b="1" dirty="0" smtClean="0">
                <a:solidFill>
                  <a:srgbClr val="003300"/>
                </a:solidFill>
                <a:latin typeface="冬青黑体简体中文 W3" panose="020B0300000000000000" pitchFamily="34" charset="-122"/>
                <a:ea typeface="冬青黑体简体中文 W3" panose="020B0300000000000000" pitchFamily="34" charset="-122"/>
              </a:rPr>
              <a:t>鉴定环保部鉴定</a:t>
            </a:r>
            <a:r>
              <a:rPr lang="en-US" altLang="zh-CN" sz="2400" b="1" dirty="0" smtClean="0">
                <a:solidFill>
                  <a:srgbClr val="003300"/>
                </a:solidFill>
                <a:latin typeface="冬青黑体简体中文 W3" panose="020B0300000000000000" pitchFamily="34" charset="-122"/>
                <a:ea typeface="冬青黑体简体中文 W3" panose="020B0300000000000000" pitchFamily="34" charset="-122"/>
              </a:rPr>
              <a:t>—</a:t>
            </a:r>
            <a:r>
              <a:rPr lang="zh-CN" altLang="en-US" sz="2400" b="1" dirty="0" smtClean="0">
                <a:solidFill>
                  <a:srgbClr val="003300"/>
                </a:solidFill>
                <a:latin typeface="冬青黑体简体中文 W3" panose="020B0300000000000000" pitchFamily="34" charset="-122"/>
                <a:ea typeface="冬青黑体简体中文 W3" panose="020B0300000000000000" pitchFamily="34" charset="-122"/>
              </a:rPr>
              <a:t>国际领先</a:t>
            </a:r>
            <a:endParaRPr lang="zh-CN" altLang="en-US" sz="2400" b="1" dirty="0">
              <a:solidFill>
                <a:srgbClr val="003300"/>
              </a:solidFill>
              <a:latin typeface="冬青黑体简体中文 W3" panose="020B0300000000000000" pitchFamily="34" charset="-122"/>
              <a:ea typeface="冬青黑体简体中文 W3" panose="020B0300000000000000" pitchFamily="34" charset="-122"/>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标题 1"/>
          <p:cNvSpPr>
            <a:spLocks noGrp="1"/>
          </p:cNvSpPr>
          <p:nvPr>
            <p:ph type="title"/>
          </p:nvPr>
        </p:nvSpPr>
        <p:spPr>
          <a:xfrm>
            <a:off x="1272730" y="1421532"/>
            <a:ext cx="7871716" cy="4032448"/>
          </a:xfrm>
        </p:spPr>
        <p:txBody>
          <a:bodyPr vert="horz" wrap="square" lIns="91440" tIns="45720" rIns="91440" bIns="45720" anchor="ctr"/>
          <a:lstStyle/>
          <a:p>
            <a:pPr eaLnBrk="1" hangingPunct="1">
              <a:lnSpc>
                <a:spcPct val="150000"/>
              </a:lnSpc>
            </a:pPr>
            <a:r>
              <a:rPr lang="zh-CN" altLang="en-US" sz="1600" b="0" i="0" dirty="0">
                <a:solidFill>
                  <a:schemeClr val="tx1"/>
                </a:solidFill>
                <a:latin typeface="Times New Roman" panose="02020603050405020304" pitchFamily="18" charset="0"/>
                <a:ea typeface="仿宋" panose="02010609060101010101" pitchFamily="49" charset="-122"/>
              </a:rPr>
              <a:t>   </a:t>
            </a:r>
            <a:r>
              <a:rPr lang="en-US" altLang="zh-CN" sz="1600" i="0" dirty="0">
                <a:solidFill>
                  <a:schemeClr val="tx1"/>
                </a:solidFill>
                <a:latin typeface="宋体" panose="02010600030101010101" pitchFamily="2" charset="-122"/>
                <a:ea typeface="宋体" panose="02010600030101010101" pitchFamily="2" charset="-122"/>
              </a:rPr>
              <a:t>《</a:t>
            </a:r>
            <a:r>
              <a:rPr lang="zh-CN" altLang="en-US" sz="1600" i="0" dirty="0">
                <a:solidFill>
                  <a:schemeClr val="tx1"/>
                </a:solidFill>
                <a:latin typeface="宋体" panose="02010600030101010101" pitchFamily="2" charset="-122"/>
                <a:ea typeface="宋体" panose="02010600030101010101" pitchFamily="2" charset="-122"/>
              </a:rPr>
              <a:t>环保设备设计手册</a:t>
            </a:r>
            <a:r>
              <a:rPr lang="en-US" altLang="zh-CN" sz="1600" i="0" dirty="0">
                <a:solidFill>
                  <a:schemeClr val="tx1"/>
                </a:solidFill>
                <a:latin typeface="宋体" panose="02010600030101010101" pitchFamily="2" charset="-122"/>
                <a:ea typeface="宋体" panose="02010600030101010101" pitchFamily="2" charset="-122"/>
              </a:rPr>
              <a:t>》</a:t>
            </a:r>
            <a:r>
              <a:rPr lang="zh-CN" altLang="en-US" sz="1600" i="0" dirty="0" smtClean="0">
                <a:solidFill>
                  <a:schemeClr val="tx1"/>
                </a:solidFill>
                <a:latin typeface="宋体" panose="02010600030101010101" pitchFamily="2" charset="-122"/>
                <a:ea typeface="宋体" panose="02010600030101010101" pitchFamily="2" charset="-122"/>
              </a:rPr>
              <a:t>：</a:t>
            </a:r>
            <a:br>
              <a:rPr lang="en-US" altLang="zh-CN" sz="1600" i="0" dirty="0" smtClean="0">
                <a:solidFill>
                  <a:schemeClr val="tx1"/>
                </a:solidFill>
                <a:latin typeface="宋体" panose="02010600030101010101" pitchFamily="2" charset="-122"/>
                <a:ea typeface="宋体" panose="02010600030101010101" pitchFamily="2" charset="-122"/>
              </a:rPr>
            </a:br>
            <a:r>
              <a:rPr lang="zh-CN" altLang="en-US" sz="1600" i="0" dirty="0" smtClean="0">
                <a:solidFill>
                  <a:schemeClr val="tx1"/>
                </a:solidFill>
                <a:latin typeface="宋体" panose="02010600030101010101" pitchFamily="2" charset="-122"/>
                <a:ea typeface="宋体" panose="02010600030101010101" pitchFamily="2" charset="-122"/>
              </a:rPr>
              <a:t> </a:t>
            </a:r>
            <a:r>
              <a:rPr lang="zh-CN" altLang="en-US" sz="1600" i="0" dirty="0">
                <a:solidFill>
                  <a:schemeClr val="tx1"/>
                </a:solidFill>
                <a:latin typeface="宋体" panose="02010600030101010101" pitchFamily="2" charset="-122"/>
                <a:ea typeface="宋体" panose="02010600030101010101" pitchFamily="2" charset="-122"/>
              </a:rPr>
              <a:t>生物</a:t>
            </a:r>
            <a:r>
              <a:rPr lang="zh-CN" altLang="en-US" sz="1600" i="0" dirty="0" smtClean="0">
                <a:solidFill>
                  <a:schemeClr val="tx1"/>
                </a:solidFill>
                <a:latin typeface="宋体" panose="02010600030101010101" pitchFamily="2" charset="-122"/>
                <a:ea typeface="宋体" panose="02010600030101010101" pitchFamily="2" charset="-122"/>
              </a:rPr>
              <a:t>洗涤器</a:t>
            </a:r>
            <a:r>
              <a:rPr lang="zh-CN" altLang="en-US" sz="1600" b="0" i="0" dirty="0" smtClean="0">
                <a:solidFill>
                  <a:schemeClr val="tx1"/>
                </a:solidFill>
                <a:latin typeface="宋体" panose="02010600030101010101" pitchFamily="2" charset="-122"/>
                <a:ea typeface="宋体" panose="02010600030101010101" pitchFamily="2" charset="-122"/>
              </a:rPr>
              <a:t>对</a:t>
            </a:r>
            <a:r>
              <a:rPr lang="zh-CN" altLang="en-US" sz="1600" b="0" i="0" dirty="0">
                <a:solidFill>
                  <a:schemeClr val="tx1"/>
                </a:solidFill>
                <a:latin typeface="宋体" panose="02010600030101010101" pitchFamily="2" charset="-122"/>
                <a:ea typeface="宋体" panose="02010600030101010101" pitchFamily="2" charset="-122"/>
              </a:rPr>
              <a:t>净化含水溶性挥发性有机物的空气非常有效，但对含难溶化合物的废气，如芳香族化合物（苯、甲苯、二甲苯）等则无特别效果。</a:t>
            </a:r>
            <a:r>
              <a:rPr lang="zh-CN" altLang="en-US" sz="1600" b="0" i="0" dirty="0">
                <a:latin typeface="宋体" panose="02010600030101010101" pitchFamily="2" charset="-122"/>
                <a:ea typeface="宋体" panose="02010600030101010101" pitchFamily="2" charset="-122"/>
              </a:rPr>
              <a:t>  </a:t>
            </a:r>
            <a:br>
              <a:rPr lang="en-US" altLang="zh-CN" sz="1600" b="0" i="0" dirty="0" smtClean="0">
                <a:latin typeface="宋体" panose="02010600030101010101" pitchFamily="2" charset="-122"/>
                <a:ea typeface="宋体" panose="02010600030101010101" pitchFamily="2" charset="-122"/>
              </a:rPr>
            </a:br>
            <a:br>
              <a:rPr lang="en-US" altLang="zh-CN" sz="1600" b="0" i="0" dirty="0">
                <a:latin typeface="宋体" panose="02010600030101010101" pitchFamily="2" charset="-122"/>
                <a:ea typeface="宋体" panose="02010600030101010101" pitchFamily="2" charset="-122"/>
              </a:rPr>
            </a:br>
            <a:r>
              <a:rPr lang="en-US" altLang="zh-CN" sz="1600" i="0" dirty="0">
                <a:latin typeface="宋体" panose="02010600030101010101" pitchFamily="2" charset="-122"/>
                <a:ea typeface="宋体" panose="02010600030101010101" pitchFamily="2" charset="-122"/>
              </a:rPr>
              <a:t>  </a:t>
            </a:r>
            <a:r>
              <a:rPr lang="en-US" altLang="zh-CN" sz="1600" i="0" dirty="0">
                <a:solidFill>
                  <a:schemeClr val="tx1"/>
                </a:solidFill>
                <a:latin typeface="宋体" panose="02010600030101010101" pitchFamily="2" charset="-122"/>
                <a:ea typeface="宋体" panose="02010600030101010101" pitchFamily="2" charset="-122"/>
              </a:rPr>
              <a:t>《</a:t>
            </a:r>
            <a:r>
              <a:rPr lang="zh-CN" altLang="en-US" sz="1600" i="0" dirty="0">
                <a:solidFill>
                  <a:schemeClr val="tx1"/>
                </a:solidFill>
                <a:latin typeface="宋体" panose="02010600030101010101" pitchFamily="2" charset="-122"/>
                <a:ea typeface="宋体" panose="02010600030101010101" pitchFamily="2" charset="-122"/>
              </a:rPr>
              <a:t>有机废气净化技术</a:t>
            </a:r>
            <a:r>
              <a:rPr lang="en-US" altLang="zh-CN" sz="1600" i="0" dirty="0">
                <a:solidFill>
                  <a:schemeClr val="tx1"/>
                </a:solidFill>
                <a:latin typeface="宋体" panose="02010600030101010101" pitchFamily="2" charset="-122"/>
                <a:ea typeface="宋体" panose="02010600030101010101" pitchFamily="2" charset="-122"/>
              </a:rPr>
              <a:t>》  </a:t>
            </a:r>
            <a:r>
              <a:rPr lang="zh-CN" altLang="en-US" sz="1600" i="0" dirty="0" smtClean="0">
                <a:solidFill>
                  <a:schemeClr val="tx1"/>
                </a:solidFill>
                <a:latin typeface="宋体" panose="02010600030101010101" pitchFamily="2" charset="-122"/>
                <a:ea typeface="宋体" panose="02010600030101010101" pitchFamily="2" charset="-122"/>
              </a:rPr>
              <a:t>：</a:t>
            </a:r>
            <a:br>
              <a:rPr lang="en-US" altLang="zh-CN" sz="1600" b="0" i="0" dirty="0" smtClean="0">
                <a:solidFill>
                  <a:schemeClr val="tx1"/>
                </a:solidFill>
                <a:latin typeface="宋体" panose="02010600030101010101" pitchFamily="2" charset="-122"/>
                <a:ea typeface="宋体" panose="02010600030101010101" pitchFamily="2" charset="-122"/>
              </a:rPr>
            </a:br>
            <a:r>
              <a:rPr lang="zh-CN" altLang="en-US" sz="1600" b="0" i="0" dirty="0" smtClean="0">
                <a:solidFill>
                  <a:schemeClr val="tx1"/>
                </a:solidFill>
                <a:latin typeface="宋体" panose="02010600030101010101" pitchFamily="2" charset="-122"/>
                <a:ea typeface="宋体" panose="02010600030101010101" pitchFamily="2" charset="-122"/>
              </a:rPr>
              <a:t>必须</a:t>
            </a:r>
            <a:r>
              <a:rPr lang="zh-CN" altLang="en-US" sz="1600" b="0" i="0" dirty="0">
                <a:solidFill>
                  <a:schemeClr val="tx1"/>
                </a:solidFill>
                <a:latin typeface="宋体" panose="02010600030101010101" pitchFamily="2" charset="-122"/>
                <a:ea typeface="宋体" panose="02010600030101010101" pitchFamily="2" charset="-122"/>
              </a:rPr>
              <a:t>满足以下几个条件：</a:t>
            </a:r>
            <a:r>
              <a:rPr lang="en-US" altLang="zh-CN" sz="1600" b="0" i="0" dirty="0">
                <a:solidFill>
                  <a:schemeClr val="tx1"/>
                </a:solidFill>
                <a:latin typeface="宋体" panose="02010600030101010101" pitchFamily="2" charset="-122"/>
                <a:ea typeface="宋体" panose="02010600030101010101" pitchFamily="2" charset="-122"/>
              </a:rPr>
              <a:t>1</a:t>
            </a:r>
            <a:r>
              <a:rPr lang="zh-CN" altLang="en-US" sz="1600" b="0" i="0" dirty="0">
                <a:solidFill>
                  <a:schemeClr val="tx1"/>
                </a:solidFill>
                <a:latin typeface="宋体" panose="02010600030101010101" pitchFamily="2" charset="-122"/>
                <a:ea typeface="宋体" panose="02010600030101010101" pitchFamily="2" charset="-122"/>
              </a:rPr>
              <a:t>、废气中的有机物能溶解于水；</a:t>
            </a:r>
            <a:r>
              <a:rPr lang="en-US" altLang="zh-CN" sz="1600" b="0" i="0" dirty="0">
                <a:solidFill>
                  <a:schemeClr val="tx1"/>
                </a:solidFill>
                <a:latin typeface="宋体" panose="02010600030101010101" pitchFamily="2" charset="-122"/>
                <a:ea typeface="宋体" panose="02010600030101010101" pitchFamily="2" charset="-122"/>
              </a:rPr>
              <a:t>2</a:t>
            </a:r>
            <a:r>
              <a:rPr lang="zh-CN" altLang="en-US" sz="1600" b="0" i="0" dirty="0">
                <a:solidFill>
                  <a:schemeClr val="tx1"/>
                </a:solidFill>
                <a:latin typeface="宋体" panose="02010600030101010101" pitchFamily="2" charset="-122"/>
                <a:ea typeface="宋体" panose="02010600030101010101" pitchFamily="2" charset="-122"/>
              </a:rPr>
              <a:t>、有机物是可以降解的；</a:t>
            </a:r>
            <a:r>
              <a:rPr lang="en-US" altLang="zh-CN" sz="1600" b="0" i="0" dirty="0">
                <a:solidFill>
                  <a:schemeClr val="tx1"/>
                </a:solidFill>
                <a:latin typeface="宋体" panose="02010600030101010101" pitchFamily="2" charset="-122"/>
                <a:ea typeface="宋体" panose="02010600030101010101" pitchFamily="2" charset="-122"/>
              </a:rPr>
              <a:t>3</a:t>
            </a:r>
            <a:r>
              <a:rPr lang="zh-CN" altLang="en-US" sz="1600" b="0" i="0" dirty="0">
                <a:solidFill>
                  <a:schemeClr val="tx1"/>
                </a:solidFill>
                <a:latin typeface="宋体" panose="02010600030101010101" pitchFamily="2" charset="-122"/>
                <a:ea typeface="宋体" panose="02010600030101010101" pitchFamily="2" charset="-122"/>
              </a:rPr>
              <a:t>、废气的温度在</a:t>
            </a:r>
            <a:r>
              <a:rPr lang="en-US" altLang="zh-CN" sz="1600" b="0" i="0" dirty="0">
                <a:solidFill>
                  <a:schemeClr val="tx1"/>
                </a:solidFill>
                <a:latin typeface="宋体" panose="02010600030101010101" pitchFamily="2" charset="-122"/>
                <a:ea typeface="宋体" panose="02010600030101010101" pitchFamily="2" charset="-122"/>
              </a:rPr>
              <a:t>5—60</a:t>
            </a:r>
            <a:r>
              <a:rPr lang="zh-CN" altLang="en-US" sz="1600" b="0" i="0" dirty="0">
                <a:solidFill>
                  <a:schemeClr val="tx1"/>
                </a:solidFill>
                <a:latin typeface="宋体" panose="02010600030101010101" pitchFamily="2" charset="-122"/>
                <a:ea typeface="宋体" panose="02010600030101010101" pitchFamily="2" charset="-122"/>
              </a:rPr>
              <a:t>度；</a:t>
            </a:r>
            <a:r>
              <a:rPr lang="en-US" altLang="zh-CN" sz="1600" b="0" i="0" dirty="0">
                <a:solidFill>
                  <a:schemeClr val="tx1"/>
                </a:solidFill>
                <a:latin typeface="宋体" panose="02010600030101010101" pitchFamily="2" charset="-122"/>
                <a:ea typeface="宋体" panose="02010600030101010101" pitchFamily="2" charset="-122"/>
              </a:rPr>
              <a:t>4</a:t>
            </a:r>
            <a:r>
              <a:rPr lang="zh-CN" altLang="en-US" sz="1600" b="0" i="0" dirty="0">
                <a:solidFill>
                  <a:schemeClr val="tx1"/>
                </a:solidFill>
                <a:latin typeface="宋体" panose="02010600030101010101" pitchFamily="2" charset="-122"/>
                <a:ea typeface="宋体" panose="02010600030101010101" pitchFamily="2" charset="-122"/>
              </a:rPr>
              <a:t>、废气中不含有毒成分。</a:t>
            </a:r>
            <a:br>
              <a:rPr lang="en-US" altLang="zh-CN" sz="1600" b="0" i="0" dirty="0">
                <a:solidFill>
                  <a:schemeClr val="tx1"/>
                </a:solidFill>
                <a:latin typeface="宋体" panose="02010600030101010101" pitchFamily="2" charset="-122"/>
                <a:ea typeface="宋体" panose="02010600030101010101" pitchFamily="2" charset="-122"/>
              </a:rPr>
            </a:br>
            <a:br>
              <a:rPr lang="en-US" altLang="zh-CN" sz="1600" b="0" i="0" dirty="0">
                <a:solidFill>
                  <a:schemeClr val="tx1"/>
                </a:solidFill>
                <a:latin typeface="宋体" panose="02010600030101010101" pitchFamily="2" charset="-122"/>
                <a:ea typeface="宋体" panose="02010600030101010101" pitchFamily="2" charset="-122"/>
              </a:rPr>
            </a:br>
            <a:r>
              <a:rPr lang="en-US" altLang="zh-CN" sz="1600" b="0" i="0" dirty="0">
                <a:solidFill>
                  <a:schemeClr val="tx1"/>
                </a:solidFill>
                <a:latin typeface="宋体" panose="02010600030101010101" pitchFamily="2" charset="-122"/>
                <a:ea typeface="宋体" panose="02010600030101010101" pitchFamily="2" charset="-122"/>
              </a:rPr>
              <a:t>     </a:t>
            </a:r>
            <a:r>
              <a:rPr lang="zh-CN" altLang="en-US" sz="1600" i="0" dirty="0">
                <a:solidFill>
                  <a:srgbClr val="008000"/>
                </a:solidFill>
                <a:latin typeface="宋体" panose="02010600030101010101" pitchFamily="2" charset="-122"/>
                <a:ea typeface="宋体" panose="02010600030101010101" pitchFamily="2" charset="-122"/>
              </a:rPr>
              <a:t>有研究提出</a:t>
            </a:r>
            <a:r>
              <a:rPr lang="zh-CN" altLang="en-US" sz="1600" i="0" dirty="0">
                <a:solidFill>
                  <a:srgbClr val="FF0000"/>
                </a:solidFill>
                <a:latin typeface="宋体" panose="02010600030101010101" pitchFamily="2" charset="-122"/>
                <a:ea typeface="宋体" panose="02010600030101010101" pitchFamily="2" charset="-122"/>
              </a:rPr>
              <a:t>生物法</a:t>
            </a:r>
            <a:r>
              <a:rPr lang="zh-CN" altLang="en-US" sz="1600" i="0" dirty="0">
                <a:solidFill>
                  <a:srgbClr val="008000"/>
                </a:solidFill>
                <a:latin typeface="宋体" panose="02010600030101010101" pitchFamily="2" charset="-122"/>
                <a:ea typeface="宋体" panose="02010600030101010101" pitchFamily="2" charset="-122"/>
              </a:rPr>
              <a:t>对于难生物降解、高浓度的VOCs去除效果较差。针对这一问题，可以采用紫外+生物过滤联合工艺，运用紫外单元提高VOCs的可生化性，同时降低生物过滤单元的负荷</a:t>
            </a:r>
            <a:r>
              <a:rPr lang="zh-CN" altLang="en-US" sz="1600" i="0" dirty="0" smtClean="0">
                <a:solidFill>
                  <a:srgbClr val="008000"/>
                </a:solidFill>
                <a:latin typeface="宋体" panose="02010600030101010101" pitchFamily="2" charset="-122"/>
                <a:ea typeface="宋体" panose="02010600030101010101" pitchFamily="2" charset="-122"/>
              </a:rPr>
              <a:t>。</a:t>
            </a:r>
            <a:endParaRPr lang="zh-CN" altLang="en-US" sz="1600" i="0" dirty="0">
              <a:solidFill>
                <a:srgbClr val="008000"/>
              </a:solidFill>
              <a:latin typeface="Times New Roman" panose="02020603050405020304" pitchFamily="18" charset="0"/>
              <a:ea typeface="仿宋" panose="02010609060101010101" pitchFamily="49" charset="-122"/>
            </a:endParaRPr>
          </a:p>
        </p:txBody>
      </p:sp>
      <p:sp>
        <p:nvSpPr>
          <p:cNvPr id="89091" name="文本框 1"/>
          <p:cNvSpPr txBox="1"/>
          <p:nvPr/>
        </p:nvSpPr>
        <p:spPr>
          <a:xfrm>
            <a:off x="1150938" y="701675"/>
            <a:ext cx="71628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dirty="0">
                <a:latin typeface="黑体" panose="02010609060101010101" pitchFamily="49" charset="-122"/>
                <a:ea typeface="黑体" panose="02010609060101010101" pitchFamily="49" charset="-122"/>
              </a:rPr>
              <a:t>VOCs</a:t>
            </a:r>
            <a:r>
              <a:rPr lang="zh-CN" altLang="en-US" sz="2000" dirty="0">
                <a:latin typeface="黑体" panose="02010609060101010101" pitchFamily="49" charset="-122"/>
                <a:ea typeface="黑体" panose="02010609060101010101" pitchFamily="49" charset="-122"/>
              </a:rPr>
              <a:t>常用治理技术简介</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生物滤池技术</a:t>
            </a:r>
            <a:endParaRPr lang="zh-CN" altLang="en-US" sz="2000" dirty="0">
              <a:latin typeface="黑体" panose="02010609060101010101" pitchFamily="49" charset="-122"/>
              <a:ea typeface="黑体" panose="02010609060101010101" pitchFamily="49" charset="-122"/>
            </a:endParaRPr>
          </a:p>
        </p:txBody>
      </p:sp>
      <p:sp>
        <p:nvSpPr>
          <p:cNvPr id="7" name="object 39"/>
          <p:cNvSpPr/>
          <p:nvPr/>
        </p:nvSpPr>
        <p:spPr>
          <a:xfrm>
            <a:off x="1223963" y="666750"/>
            <a:ext cx="7823200"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9"/>
          <p:cNvSpPr txBox="1"/>
          <p:nvPr/>
        </p:nvSpPr>
        <p:spPr>
          <a:xfrm>
            <a:off x="1384300" y="157163"/>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Times New Roman" panose="02020603050405020304" pitchFamily="18" charset="0"/>
                <a:ea typeface="仿宋" panose="02010609060101010101" pitchFamily="49" charset="-122"/>
              </a:rPr>
              <a:t>三、</a:t>
            </a:r>
            <a:r>
              <a:rPr lang="en-US" altLang="zh-CN" sz="2400" b="1" dirty="0" smtClean="0">
                <a:solidFill>
                  <a:srgbClr val="FF0000"/>
                </a:solidFill>
                <a:latin typeface="Times New Roman" panose="02020603050405020304" pitchFamily="18" charset="0"/>
                <a:ea typeface="仿宋" panose="02010609060101010101" pitchFamily="49" charset="-122"/>
              </a:rPr>
              <a:t>VOCs</a:t>
            </a:r>
            <a:r>
              <a:rPr lang="zh-CN" altLang="en-US" sz="2400" b="1" dirty="0" smtClean="0">
                <a:solidFill>
                  <a:srgbClr val="FF0000"/>
                </a:solidFill>
                <a:latin typeface="Times New Roman" panose="02020603050405020304" pitchFamily="18" charset="0"/>
                <a:ea typeface="仿宋" panose="02010609060101010101" pitchFamily="49" charset="-122"/>
              </a:rPr>
              <a:t>治理技术</a:t>
            </a:r>
            <a:endParaRPr lang="zh-CN" altLang="en-US" sz="2400" b="1" dirty="0">
              <a:solidFill>
                <a:srgbClr val="FF0000"/>
              </a:solidFill>
              <a:latin typeface="Times New Roman" panose="02020603050405020304" pitchFamily="18" charset="0"/>
              <a:ea typeface="仿宋" panose="02010609060101010101" pitchFamily="49" charset="-122"/>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62" name="图片 1"/>
          <p:cNvPicPr>
            <a:picLocks noChangeAspect="1"/>
          </p:cNvPicPr>
          <p:nvPr/>
        </p:nvPicPr>
        <p:blipFill>
          <a:blip r:embed="rId1" cstate="print"/>
          <a:stretch>
            <a:fillRect/>
          </a:stretch>
        </p:blipFill>
        <p:spPr>
          <a:xfrm>
            <a:off x="1366838" y="1231900"/>
            <a:ext cx="3481388" cy="4017962"/>
          </a:xfrm>
          <a:prstGeom prst="rect">
            <a:avLst/>
          </a:prstGeom>
          <a:noFill/>
          <a:ln w="9525">
            <a:noFill/>
          </a:ln>
        </p:spPr>
      </p:pic>
      <p:sp>
        <p:nvSpPr>
          <p:cNvPr id="92163" name="文本框 1"/>
          <p:cNvSpPr txBox="1"/>
          <p:nvPr/>
        </p:nvSpPr>
        <p:spPr>
          <a:xfrm>
            <a:off x="5122565" y="1820068"/>
            <a:ext cx="4032448" cy="1754326"/>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lnSpc>
                <a:spcPct val="150000"/>
              </a:lnSpc>
              <a:spcBef>
                <a:spcPct val="0"/>
              </a:spcBef>
              <a:buNone/>
            </a:pPr>
            <a:r>
              <a:rPr lang="en-US" altLang="zh-CN" sz="1800" b="1" dirty="0">
                <a:solidFill>
                  <a:srgbClr val="FF0000"/>
                </a:solidFill>
                <a:latin typeface="宋体" panose="02010600030101010101" pitchFamily="2" charset="-122"/>
                <a:ea typeface="宋体" panose="02010600030101010101" pitchFamily="2" charset="-122"/>
              </a:rPr>
              <a:t>2015</a:t>
            </a:r>
            <a:r>
              <a:rPr lang="zh-CN" altLang="en-US" sz="1800" b="1" dirty="0">
                <a:solidFill>
                  <a:srgbClr val="FF0000"/>
                </a:solidFill>
                <a:latin typeface="宋体" panose="02010600030101010101" pitchFamily="2" charset="-122"/>
                <a:ea typeface="宋体" panose="02010600030101010101" pitchFamily="2" charset="-122"/>
              </a:rPr>
              <a:t>年</a:t>
            </a:r>
            <a:r>
              <a:rPr lang="en-US" altLang="zh-CN" sz="1800" b="1" dirty="0">
                <a:solidFill>
                  <a:srgbClr val="FF0000"/>
                </a:solidFill>
                <a:latin typeface="宋体" panose="02010600030101010101" pitchFamily="2" charset="-122"/>
                <a:ea typeface="宋体" panose="02010600030101010101" pitchFamily="2" charset="-122"/>
              </a:rPr>
              <a:t>12</a:t>
            </a:r>
            <a:r>
              <a:rPr lang="zh-CN" altLang="en-US" sz="1800" b="1" dirty="0">
                <a:solidFill>
                  <a:srgbClr val="FF0000"/>
                </a:solidFill>
                <a:latin typeface="宋体" panose="02010600030101010101" pitchFamily="2" charset="-122"/>
                <a:ea typeface="宋体" panose="02010600030101010101" pitchFamily="2" charset="-122"/>
              </a:rPr>
              <a:t>月</a:t>
            </a:r>
            <a:r>
              <a:rPr lang="en-US" altLang="zh-CN" sz="1800" b="1" dirty="0">
                <a:solidFill>
                  <a:srgbClr val="FF0000"/>
                </a:solidFill>
                <a:latin typeface="宋体" panose="02010600030101010101" pitchFamily="2" charset="-122"/>
                <a:ea typeface="宋体" panose="02010600030101010101" pitchFamily="2" charset="-122"/>
              </a:rPr>
              <a:t>10</a:t>
            </a:r>
            <a:r>
              <a:rPr lang="zh-CN" altLang="en-US" sz="1800" b="1" dirty="0" smtClean="0">
                <a:solidFill>
                  <a:srgbClr val="FF0000"/>
                </a:solidFill>
                <a:latin typeface="宋体" panose="02010600030101010101" pitchFamily="2" charset="-122"/>
                <a:ea typeface="宋体" panose="02010600030101010101" pitchFamily="2" charset="-122"/>
              </a:rPr>
              <a:t>日</a:t>
            </a:r>
            <a:endParaRPr lang="en-US" altLang="zh-CN" sz="1800" b="1" dirty="0" smtClean="0">
              <a:solidFill>
                <a:srgbClr val="FF0000"/>
              </a:solidFill>
              <a:latin typeface="宋体" panose="02010600030101010101" pitchFamily="2" charset="-122"/>
              <a:ea typeface="宋体" panose="02010600030101010101" pitchFamily="2" charset="-122"/>
            </a:endParaRPr>
          </a:p>
          <a:p>
            <a:pPr marL="0" lvl="0" indent="0">
              <a:lnSpc>
                <a:spcPct val="150000"/>
              </a:lnSpc>
              <a:spcBef>
                <a:spcPct val="0"/>
              </a:spcBef>
              <a:buNone/>
            </a:pPr>
            <a:r>
              <a:rPr lang="zh-CN" altLang="en-US" sz="1800" b="1" dirty="0" smtClean="0">
                <a:solidFill>
                  <a:srgbClr val="FF0000"/>
                </a:solidFill>
                <a:latin typeface="宋体" panose="02010600030101010101" pitchFamily="2" charset="-122"/>
                <a:ea typeface="宋体" panose="02010600030101010101" pitchFamily="2" charset="-122"/>
              </a:rPr>
              <a:t>环保</a:t>
            </a:r>
            <a:r>
              <a:rPr lang="zh-CN" altLang="en-US" sz="1800" b="1" dirty="0">
                <a:solidFill>
                  <a:srgbClr val="FF0000"/>
                </a:solidFill>
                <a:latin typeface="宋体" panose="02010600030101010101" pitchFamily="2" charset="-122"/>
                <a:ea typeface="宋体" panose="02010600030101010101" pitchFamily="2" charset="-122"/>
              </a:rPr>
              <a:t>部评估中心</a:t>
            </a:r>
            <a:r>
              <a:rPr lang="zh-CN" altLang="en-US" sz="1800" b="1" dirty="0">
                <a:solidFill>
                  <a:srgbClr val="008000"/>
                </a:solidFill>
                <a:latin typeface="宋体" panose="02010600030101010101" pitchFamily="2" charset="-122"/>
                <a:ea typeface="宋体" panose="02010600030101010101" pitchFamily="2" charset="-122"/>
              </a:rPr>
              <a:t>技术复核会</a:t>
            </a:r>
            <a:r>
              <a:rPr lang="zh-CN" altLang="en-US" sz="1800" dirty="0">
                <a:latin typeface="宋体" panose="02010600030101010101" pitchFamily="2" charset="-122"/>
                <a:ea typeface="宋体" panose="02010600030101010101" pitchFamily="2" charset="-122"/>
              </a:rPr>
              <a:t>明确污水处理厂除臭的生物滤池后应添加</a:t>
            </a:r>
            <a:r>
              <a:rPr lang="zh-CN" altLang="en-US" sz="1800" b="1" dirty="0">
                <a:solidFill>
                  <a:srgbClr val="FF0000"/>
                </a:solidFill>
                <a:latin typeface="宋体" panose="02010600030101010101" pitchFamily="2" charset="-122"/>
                <a:ea typeface="宋体" panose="02010600030101010101" pitchFamily="2" charset="-122"/>
              </a:rPr>
              <a:t>光催化氧化</a:t>
            </a:r>
            <a:r>
              <a:rPr lang="zh-CN" altLang="en-US" sz="1800" dirty="0">
                <a:latin typeface="宋体" panose="02010600030101010101" pitchFamily="2" charset="-122"/>
                <a:ea typeface="宋体" panose="02010600030101010101" pitchFamily="2" charset="-122"/>
              </a:rPr>
              <a:t>设备。</a:t>
            </a:r>
            <a:endParaRPr lang="zh-CN" altLang="en-US" sz="1800" dirty="0">
              <a:latin typeface="宋体" panose="02010600030101010101" pitchFamily="2" charset="-122"/>
              <a:ea typeface="宋体" panose="02010600030101010101" pitchFamily="2" charset="-122"/>
            </a:endParaRPr>
          </a:p>
        </p:txBody>
      </p:sp>
      <p:sp>
        <p:nvSpPr>
          <p:cNvPr id="92164" name="文本框 1"/>
          <p:cNvSpPr txBox="1"/>
          <p:nvPr/>
        </p:nvSpPr>
        <p:spPr>
          <a:xfrm>
            <a:off x="1150938" y="701675"/>
            <a:ext cx="71628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dirty="0">
                <a:latin typeface="宋体" panose="02010600030101010101" pitchFamily="2" charset="-122"/>
                <a:ea typeface="宋体" panose="02010600030101010101" pitchFamily="2" charset="-122"/>
              </a:rPr>
              <a:t> VOCs</a:t>
            </a:r>
            <a:r>
              <a:rPr lang="zh-CN" altLang="en-US" sz="2000" dirty="0">
                <a:latin typeface="宋体" panose="02010600030101010101" pitchFamily="2" charset="-122"/>
                <a:ea typeface="宋体" panose="02010600030101010101" pitchFamily="2" charset="-122"/>
              </a:rPr>
              <a:t>常用治理技术简介</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生物法</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光催化氧化技术</a:t>
            </a:r>
            <a:endParaRPr lang="zh-CN" altLang="en-US" sz="2000" dirty="0">
              <a:latin typeface="宋体" panose="02010600030101010101" pitchFamily="2" charset="-122"/>
              <a:ea typeface="宋体" panose="02010600030101010101" pitchFamily="2" charset="-122"/>
            </a:endParaRPr>
          </a:p>
        </p:txBody>
      </p:sp>
      <p:sp>
        <p:nvSpPr>
          <p:cNvPr id="9" name="object 39"/>
          <p:cNvSpPr/>
          <p:nvPr/>
        </p:nvSpPr>
        <p:spPr>
          <a:xfrm>
            <a:off x="1223963" y="666750"/>
            <a:ext cx="7823200" cy="53975"/>
          </a:xfrm>
          <a:prstGeom prst="rect">
            <a:avLst/>
          </a:prstGeom>
          <a:blipFill>
            <a:blip r:embed="rId2"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9"/>
          <p:cNvSpPr txBox="1"/>
          <p:nvPr/>
        </p:nvSpPr>
        <p:spPr>
          <a:xfrm>
            <a:off x="1384300" y="157163"/>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Times New Roman" panose="02020603050405020304" pitchFamily="18" charset="0"/>
                <a:ea typeface="仿宋" panose="02010609060101010101" pitchFamily="49" charset="-122"/>
              </a:rPr>
              <a:t>三、</a:t>
            </a:r>
            <a:r>
              <a:rPr lang="en-US" altLang="zh-CN" sz="2400" b="1" dirty="0" smtClean="0">
                <a:solidFill>
                  <a:srgbClr val="FF0000"/>
                </a:solidFill>
                <a:latin typeface="Times New Roman" panose="02020603050405020304" pitchFamily="18" charset="0"/>
                <a:ea typeface="仿宋" panose="02010609060101010101" pitchFamily="49" charset="-122"/>
              </a:rPr>
              <a:t>VOCs</a:t>
            </a:r>
            <a:r>
              <a:rPr lang="zh-CN" altLang="en-US" sz="2400" b="1" dirty="0" smtClean="0">
                <a:solidFill>
                  <a:srgbClr val="FF0000"/>
                </a:solidFill>
                <a:latin typeface="Times New Roman" panose="02020603050405020304" pitchFamily="18" charset="0"/>
                <a:ea typeface="仿宋" panose="02010609060101010101" pitchFamily="49" charset="-122"/>
              </a:rPr>
              <a:t>治理技术</a:t>
            </a:r>
            <a:endParaRPr lang="zh-CN" altLang="en-US" sz="2400" b="1" dirty="0">
              <a:solidFill>
                <a:srgbClr val="FF0000"/>
              </a:solidFill>
              <a:latin typeface="Times New Roman" panose="02020603050405020304" pitchFamily="18" charset="0"/>
              <a:ea typeface="仿宋" panose="02010609060101010101" pitchFamily="49" charset="-122"/>
            </a:endParaRPr>
          </a:p>
        </p:txBody>
      </p:sp>
    </p:spTree>
  </p:cSld>
  <p:clrMapOvr>
    <a:masterClrMapping/>
  </p:clrMapOvr>
  <p:transition>
    <p:rand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6" name="文本框 2"/>
          <p:cNvSpPr txBox="1"/>
          <p:nvPr/>
        </p:nvSpPr>
        <p:spPr>
          <a:xfrm>
            <a:off x="6832600" y="1539875"/>
            <a:ext cx="2527300" cy="164352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lnSpc>
                <a:spcPct val="140000"/>
              </a:lnSpc>
              <a:spcBef>
                <a:spcPct val="0"/>
              </a:spcBef>
              <a:buNone/>
            </a:pPr>
            <a:r>
              <a:rPr lang="en-US" altLang="zh-CN" sz="1800" b="1" dirty="0">
                <a:latin typeface="Times New Roman" panose="02020603050405020304" pitchFamily="18" charset="0"/>
                <a:ea typeface="仿宋" panose="02010609060101010101" pitchFamily="49" charset="-122"/>
                <a:sym typeface="Arial" panose="020B0604020202020204" pitchFamily="34" charset="0"/>
              </a:rPr>
              <a:t>2016</a:t>
            </a:r>
            <a:r>
              <a:rPr lang="zh-CN" altLang="en-US" sz="1800" b="1" dirty="0">
                <a:latin typeface="Times New Roman" panose="02020603050405020304" pitchFamily="18" charset="0"/>
                <a:ea typeface="仿宋" panose="02010609060101010101" pitchFamily="49" charset="-122"/>
                <a:sym typeface="Arial" panose="020B0604020202020204" pitchFamily="34" charset="0"/>
              </a:rPr>
              <a:t>年</a:t>
            </a:r>
            <a:r>
              <a:rPr lang="en-US" altLang="zh-CN" sz="1800" b="1" dirty="0">
                <a:latin typeface="Times New Roman" panose="02020603050405020304" pitchFamily="18" charset="0"/>
                <a:ea typeface="仿宋" panose="02010609060101010101" pitchFamily="49" charset="-122"/>
                <a:sym typeface="Arial" panose="020B0604020202020204" pitchFamily="34" charset="0"/>
              </a:rPr>
              <a:t>7</a:t>
            </a:r>
            <a:r>
              <a:rPr lang="zh-CN" altLang="en-US" sz="1800" b="1" dirty="0">
                <a:latin typeface="Times New Roman" panose="02020603050405020304" pitchFamily="18" charset="0"/>
                <a:ea typeface="仿宋" panose="02010609060101010101" pitchFamily="49" charset="-122"/>
                <a:sym typeface="Arial" panose="020B0604020202020204" pitchFamily="34" charset="0"/>
              </a:rPr>
              <a:t>月</a:t>
            </a:r>
            <a:r>
              <a:rPr lang="en-US" altLang="zh-CN" sz="1800" b="1" dirty="0">
                <a:latin typeface="Times New Roman" panose="02020603050405020304" pitchFamily="18" charset="0"/>
                <a:ea typeface="仿宋" panose="02010609060101010101" pitchFamily="49" charset="-122"/>
                <a:sym typeface="Arial" panose="020B0604020202020204" pitchFamily="34" charset="0"/>
              </a:rPr>
              <a:t>8</a:t>
            </a:r>
            <a:r>
              <a:rPr lang="zh-CN" altLang="en-US" sz="1800" b="1" dirty="0" smtClean="0">
                <a:latin typeface="Times New Roman" panose="02020603050405020304" pitchFamily="18" charset="0"/>
                <a:ea typeface="仿宋" panose="02010609060101010101" pitchFamily="49" charset="-122"/>
                <a:sym typeface="Arial" panose="020B0604020202020204" pitchFamily="34" charset="0"/>
              </a:rPr>
              <a:t>日</a:t>
            </a:r>
            <a:endParaRPr lang="en-US" altLang="zh-CN" sz="1800" b="1" dirty="0" smtClean="0">
              <a:latin typeface="Times New Roman" panose="02020603050405020304" pitchFamily="18" charset="0"/>
              <a:ea typeface="仿宋" panose="02010609060101010101" pitchFamily="49" charset="-122"/>
              <a:sym typeface="Arial" panose="020B0604020202020204" pitchFamily="34" charset="0"/>
            </a:endParaRPr>
          </a:p>
          <a:p>
            <a:pPr marL="0" lvl="0" indent="0">
              <a:lnSpc>
                <a:spcPct val="140000"/>
              </a:lnSpc>
              <a:spcBef>
                <a:spcPct val="0"/>
              </a:spcBef>
              <a:buNone/>
            </a:pPr>
            <a:r>
              <a:rPr lang="zh-CN" altLang="en-US" sz="1800" b="1" dirty="0" smtClean="0">
                <a:solidFill>
                  <a:srgbClr val="FF0000"/>
                </a:solidFill>
                <a:latin typeface="Times New Roman" panose="02020603050405020304" pitchFamily="18" charset="0"/>
                <a:ea typeface="仿宋" panose="02010609060101010101" pitchFamily="49" charset="-122"/>
                <a:sym typeface="Arial" panose="020B0604020202020204" pitchFamily="34" charset="0"/>
              </a:rPr>
              <a:t>中</a:t>
            </a:r>
            <a:r>
              <a:rPr lang="zh-CN" altLang="en-US" sz="1800" b="1" dirty="0">
                <a:solidFill>
                  <a:srgbClr val="FF0000"/>
                </a:solidFill>
                <a:latin typeface="Times New Roman" panose="02020603050405020304" pitchFamily="18" charset="0"/>
                <a:ea typeface="仿宋" panose="02010609060101010101" pitchFamily="49" charset="-122"/>
                <a:sym typeface="Arial" panose="020B0604020202020204" pitchFamily="34" charset="0"/>
              </a:rPr>
              <a:t>电投道达尔</a:t>
            </a:r>
            <a:r>
              <a:rPr lang="zh-CN" altLang="en-US" sz="1800" b="1" dirty="0" smtClean="0">
                <a:solidFill>
                  <a:srgbClr val="FF0000"/>
                </a:solidFill>
                <a:latin typeface="Times New Roman" panose="02020603050405020304" pitchFamily="18" charset="0"/>
                <a:ea typeface="仿宋" panose="02010609060101010101" pitchFamily="49" charset="-122"/>
                <a:sym typeface="Arial" panose="020B0604020202020204" pitchFamily="34" charset="0"/>
              </a:rPr>
              <a:t>项目</a:t>
            </a:r>
            <a:endParaRPr lang="en-US" altLang="zh-CN" sz="1800" b="1" dirty="0" smtClean="0">
              <a:solidFill>
                <a:srgbClr val="FF0000"/>
              </a:solidFill>
              <a:latin typeface="Times New Roman" panose="02020603050405020304" pitchFamily="18" charset="0"/>
              <a:ea typeface="仿宋" panose="02010609060101010101" pitchFamily="49" charset="-122"/>
              <a:sym typeface="Arial" panose="020B0604020202020204" pitchFamily="34" charset="0"/>
            </a:endParaRPr>
          </a:p>
          <a:p>
            <a:pPr marL="0" lvl="0" indent="0">
              <a:lnSpc>
                <a:spcPct val="140000"/>
              </a:lnSpc>
              <a:spcBef>
                <a:spcPct val="0"/>
              </a:spcBef>
              <a:buNone/>
            </a:pPr>
            <a:r>
              <a:rPr lang="zh-CN" altLang="en-US" sz="1800" b="1" dirty="0" smtClean="0">
                <a:latin typeface="Times New Roman" panose="02020603050405020304" pitchFamily="18" charset="0"/>
                <a:ea typeface="仿宋" panose="02010609060101010101" pitchFamily="49" charset="-122"/>
                <a:sym typeface="Arial" panose="020B0604020202020204" pitchFamily="34" charset="0"/>
              </a:rPr>
              <a:t>污水处理</a:t>
            </a:r>
            <a:r>
              <a:rPr lang="zh-CN" altLang="en-US" sz="1800" b="1" dirty="0">
                <a:latin typeface="Times New Roman" panose="02020603050405020304" pitchFamily="18" charset="0"/>
                <a:ea typeface="仿宋" panose="02010609060101010101" pitchFamily="49" charset="-122"/>
                <a:sym typeface="Arial" panose="020B0604020202020204" pitchFamily="34" charset="0"/>
              </a:rPr>
              <a:t>厂</a:t>
            </a:r>
            <a:r>
              <a:rPr lang="zh-CN" altLang="en-US" sz="1800" b="1" dirty="0" smtClean="0">
                <a:latin typeface="Times New Roman" panose="02020603050405020304" pitchFamily="18" charset="0"/>
                <a:ea typeface="仿宋" panose="02010609060101010101" pitchFamily="49" charset="-122"/>
                <a:sym typeface="Arial" panose="020B0604020202020204" pitchFamily="34" charset="0"/>
              </a:rPr>
              <a:t>采用</a:t>
            </a:r>
            <a:endParaRPr lang="en-US" altLang="zh-CN" sz="1800" b="1" dirty="0" smtClean="0">
              <a:latin typeface="Times New Roman" panose="02020603050405020304" pitchFamily="18" charset="0"/>
              <a:ea typeface="仿宋" panose="02010609060101010101" pitchFamily="49" charset="-122"/>
              <a:sym typeface="Arial" panose="020B0604020202020204" pitchFamily="34" charset="0"/>
            </a:endParaRPr>
          </a:p>
          <a:p>
            <a:pPr marL="0" lvl="0" indent="0">
              <a:lnSpc>
                <a:spcPct val="140000"/>
              </a:lnSpc>
              <a:spcBef>
                <a:spcPct val="0"/>
              </a:spcBef>
              <a:buNone/>
            </a:pPr>
            <a:r>
              <a:rPr lang="zh-CN" altLang="en-US" sz="1800" b="1" dirty="0" smtClean="0">
                <a:latin typeface="Times New Roman" panose="02020603050405020304" pitchFamily="18" charset="0"/>
                <a:ea typeface="仿宋" panose="02010609060101010101" pitchFamily="49" charset="-122"/>
                <a:sym typeface="Arial" panose="020B0604020202020204" pitchFamily="34" charset="0"/>
              </a:rPr>
              <a:t>生物</a:t>
            </a:r>
            <a:r>
              <a:rPr lang="zh-CN" altLang="en-US" sz="1800" b="1" dirty="0">
                <a:latin typeface="Times New Roman" panose="02020603050405020304" pitchFamily="18" charset="0"/>
                <a:ea typeface="仿宋" panose="02010609060101010101" pitchFamily="49" charset="-122"/>
                <a:sym typeface="Arial" panose="020B0604020202020204" pitchFamily="34" charset="0"/>
              </a:rPr>
              <a:t>除臭</a:t>
            </a:r>
            <a:r>
              <a:rPr lang="en-US" altLang="en-US" sz="1800" b="1" dirty="0">
                <a:latin typeface="Times New Roman" panose="02020603050405020304" pitchFamily="18" charset="0"/>
                <a:ea typeface="仿宋" panose="02010609060101010101" pitchFamily="49" charset="-122"/>
                <a:sym typeface="Arial" panose="020B0604020202020204" pitchFamily="34" charset="0"/>
              </a:rPr>
              <a:t>+</a:t>
            </a:r>
            <a:r>
              <a:rPr lang="zh-CN" altLang="en-US" sz="1800" b="1" dirty="0">
                <a:latin typeface="Times New Roman" panose="02020603050405020304" pitchFamily="18" charset="0"/>
                <a:ea typeface="仿宋" panose="02010609060101010101" pitchFamily="49" charset="-122"/>
                <a:sym typeface="Arial" panose="020B0604020202020204" pitchFamily="34" charset="0"/>
              </a:rPr>
              <a:t>光催化氧化</a:t>
            </a:r>
            <a:endParaRPr lang="zh-CN" altLang="en-US" sz="1800" b="1" dirty="0">
              <a:solidFill>
                <a:srgbClr val="FF0000"/>
              </a:solidFill>
              <a:latin typeface="Times New Roman" panose="02020603050405020304" pitchFamily="18" charset="0"/>
              <a:ea typeface="仿宋" panose="02010609060101010101" pitchFamily="49" charset="-122"/>
            </a:endParaRPr>
          </a:p>
        </p:txBody>
      </p:sp>
      <p:sp>
        <p:nvSpPr>
          <p:cNvPr id="93187" name="文本框 1"/>
          <p:cNvSpPr txBox="1"/>
          <p:nvPr/>
        </p:nvSpPr>
        <p:spPr>
          <a:xfrm>
            <a:off x="1511299" y="4085828"/>
            <a:ext cx="7604125" cy="1327286"/>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lnSpc>
                <a:spcPct val="130000"/>
              </a:lnSpc>
              <a:spcBef>
                <a:spcPct val="0"/>
              </a:spcBef>
              <a:buNone/>
            </a:pPr>
            <a:r>
              <a:rPr lang="zh-CN" altLang="en-US" sz="1600" dirty="0">
                <a:latin typeface="宋体" panose="02010600030101010101" pitchFamily="2" charset="-122"/>
                <a:ea typeface="宋体" panose="02010600030101010101" pitchFamily="2" charset="-122"/>
                <a:sym typeface="Arial" panose="020B0604020202020204" pitchFamily="34" charset="0"/>
              </a:rPr>
              <a:t>污水处理站、生化废水暂存池和高浓盐水暂存池产生的含挥发性有机物和恶臭气体密闭收集，送生物脱臭尾气处理装置，采用“生物脱臭+光催化氧化”处理，满足《恶臭污染物排放标准》（GB14554-93）和《石油炼制工业污染物排放标准》（GB31570-2015）后排放。</a:t>
            </a:r>
            <a:endParaRPr lang="zh-CN" altLang="en-US" sz="1600" dirty="0">
              <a:latin typeface="宋体" panose="02010600030101010101" pitchFamily="2" charset="-122"/>
              <a:ea typeface="宋体" panose="02010600030101010101" pitchFamily="2" charset="-122"/>
            </a:endParaRPr>
          </a:p>
        </p:txBody>
      </p:sp>
      <p:pic>
        <p:nvPicPr>
          <p:cNvPr id="93188" name="图片 8">
            <a:hlinkClick r:id="rId1"/>
          </p:cNvPr>
          <p:cNvPicPr>
            <a:picLocks noChangeAspect="1"/>
          </p:cNvPicPr>
          <p:nvPr/>
        </p:nvPicPr>
        <p:blipFill>
          <a:blip r:embed="rId2" cstate="print"/>
          <a:stretch>
            <a:fillRect/>
          </a:stretch>
        </p:blipFill>
        <p:spPr>
          <a:xfrm>
            <a:off x="1223963" y="1316037"/>
            <a:ext cx="5608638" cy="2478088"/>
          </a:xfrm>
          <a:prstGeom prst="rect">
            <a:avLst/>
          </a:prstGeom>
          <a:noFill/>
          <a:ln w="9525">
            <a:noFill/>
          </a:ln>
        </p:spPr>
      </p:pic>
      <p:sp>
        <p:nvSpPr>
          <p:cNvPr id="8" name="object 39"/>
          <p:cNvSpPr/>
          <p:nvPr/>
        </p:nvSpPr>
        <p:spPr>
          <a:xfrm>
            <a:off x="1223963" y="666750"/>
            <a:ext cx="7823200" cy="53975"/>
          </a:xfrm>
          <a:prstGeom prst="rect">
            <a:avLst/>
          </a:prstGeom>
          <a:blipFill>
            <a:blip r:embed="rId3"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3191" name="文本框 1"/>
          <p:cNvSpPr txBox="1"/>
          <p:nvPr/>
        </p:nvSpPr>
        <p:spPr>
          <a:xfrm>
            <a:off x="1150938" y="723900"/>
            <a:ext cx="71628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dirty="0">
                <a:latin typeface="宋体" panose="02010600030101010101" pitchFamily="2" charset="-122"/>
                <a:ea typeface="宋体" panose="02010600030101010101" pitchFamily="2" charset="-122"/>
              </a:rPr>
              <a:t>VOCs/</a:t>
            </a:r>
            <a:r>
              <a:rPr lang="zh-CN" altLang="en-US" sz="2000" dirty="0">
                <a:latin typeface="宋体" panose="02010600030101010101" pitchFamily="2" charset="-122"/>
                <a:ea typeface="宋体" panose="02010600030101010101" pitchFamily="2" charset="-122"/>
              </a:rPr>
              <a:t>异味常用治理技术简介</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生物法</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光催化技术</a:t>
            </a:r>
            <a:endParaRPr lang="zh-CN" altLang="en-US" sz="2000" dirty="0">
              <a:latin typeface="宋体" panose="02010600030101010101" pitchFamily="2" charset="-122"/>
              <a:ea typeface="宋体" panose="02010600030101010101" pitchFamily="2" charset="-122"/>
            </a:endParaRPr>
          </a:p>
        </p:txBody>
      </p:sp>
      <p:sp>
        <p:nvSpPr>
          <p:cNvPr id="10" name="文本框 9"/>
          <p:cNvSpPr txBox="1"/>
          <p:nvPr/>
        </p:nvSpPr>
        <p:spPr>
          <a:xfrm>
            <a:off x="1384300" y="157163"/>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Times New Roman" panose="02020603050405020304" pitchFamily="18" charset="0"/>
                <a:ea typeface="仿宋" panose="02010609060101010101" pitchFamily="49" charset="-122"/>
              </a:rPr>
              <a:t>三、</a:t>
            </a:r>
            <a:r>
              <a:rPr lang="en-US" altLang="zh-CN" sz="2400" b="1" dirty="0" smtClean="0">
                <a:solidFill>
                  <a:srgbClr val="FF0000"/>
                </a:solidFill>
                <a:latin typeface="Times New Roman" panose="02020603050405020304" pitchFamily="18" charset="0"/>
                <a:ea typeface="仿宋" panose="02010609060101010101" pitchFamily="49" charset="-122"/>
              </a:rPr>
              <a:t>VOCs</a:t>
            </a:r>
            <a:r>
              <a:rPr lang="zh-CN" altLang="en-US" sz="2400" b="1" dirty="0" smtClean="0">
                <a:solidFill>
                  <a:srgbClr val="FF0000"/>
                </a:solidFill>
                <a:latin typeface="Times New Roman" panose="02020603050405020304" pitchFamily="18" charset="0"/>
                <a:ea typeface="仿宋" panose="02010609060101010101" pitchFamily="49" charset="-122"/>
              </a:rPr>
              <a:t>治理技术</a:t>
            </a:r>
            <a:endParaRPr lang="zh-CN" altLang="en-US" sz="2400" b="1" dirty="0">
              <a:solidFill>
                <a:srgbClr val="FF0000"/>
              </a:solidFill>
              <a:latin typeface="Times New Roman" panose="02020603050405020304" pitchFamily="18" charset="0"/>
              <a:ea typeface="仿宋" panose="02010609060101010101" pitchFamily="49" charset="-122"/>
            </a:endParaRPr>
          </a:p>
        </p:txBody>
      </p:sp>
    </p:spTree>
  </p:cSld>
  <p:clrMapOvr>
    <a:masterClrMapping/>
  </p:clrMapOvr>
  <p:transition>
    <p:rand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4753" name="图片 1" descr="伊犁新天"/>
          <p:cNvPicPr>
            <a:picLocks noChangeAspect="1"/>
          </p:cNvPicPr>
          <p:nvPr/>
        </p:nvPicPr>
        <p:blipFill>
          <a:blip r:embed="rId1" cstate="print"/>
          <a:stretch>
            <a:fillRect/>
          </a:stretch>
        </p:blipFill>
        <p:spPr>
          <a:xfrm>
            <a:off x="1463675" y="4143375"/>
            <a:ext cx="7680325" cy="1063625"/>
          </a:xfrm>
          <a:prstGeom prst="rect">
            <a:avLst/>
          </a:prstGeom>
          <a:noFill/>
          <a:ln w="9525">
            <a:noFill/>
          </a:ln>
        </p:spPr>
      </p:pic>
      <p:pic>
        <p:nvPicPr>
          <p:cNvPr id="74754" name="图片 1" descr="伊利"/>
          <p:cNvPicPr>
            <a:picLocks noChangeAspect="1"/>
          </p:cNvPicPr>
          <p:nvPr/>
        </p:nvPicPr>
        <p:blipFill>
          <a:blip r:embed="rId2" cstate="print"/>
          <a:stretch>
            <a:fillRect/>
          </a:stretch>
        </p:blipFill>
        <p:spPr>
          <a:xfrm>
            <a:off x="1143000" y="36513"/>
            <a:ext cx="8197850" cy="3802062"/>
          </a:xfrm>
          <a:prstGeom prst="rect">
            <a:avLst/>
          </a:prstGeom>
          <a:noFill/>
          <a:ln w="9525">
            <a:noFill/>
          </a:ln>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5777" name="图片 3" descr="内蒙伊泰"/>
          <p:cNvPicPr>
            <a:picLocks noChangeAspect="1"/>
          </p:cNvPicPr>
          <p:nvPr/>
        </p:nvPicPr>
        <p:blipFill>
          <a:blip r:embed="rId1" cstate="print"/>
          <a:stretch>
            <a:fillRect/>
          </a:stretch>
        </p:blipFill>
        <p:spPr>
          <a:xfrm>
            <a:off x="1524000" y="4568824"/>
            <a:ext cx="7545388" cy="453107"/>
          </a:xfrm>
          <a:prstGeom prst="rect">
            <a:avLst/>
          </a:prstGeom>
          <a:noFill/>
          <a:ln w="9525">
            <a:noFill/>
          </a:ln>
        </p:spPr>
      </p:pic>
      <p:pic>
        <p:nvPicPr>
          <p:cNvPr id="75778" name="图片 1" descr="一台"/>
          <p:cNvPicPr>
            <a:picLocks noChangeAspect="1"/>
          </p:cNvPicPr>
          <p:nvPr/>
        </p:nvPicPr>
        <p:blipFill>
          <a:blip r:embed="rId2" cstate="print"/>
          <a:stretch>
            <a:fillRect/>
          </a:stretch>
        </p:blipFill>
        <p:spPr>
          <a:xfrm>
            <a:off x="1224533" y="197396"/>
            <a:ext cx="8093075" cy="4038600"/>
          </a:xfrm>
          <a:prstGeom prst="rect">
            <a:avLst/>
          </a:prstGeom>
          <a:noFill/>
          <a:ln w="9525">
            <a:noFill/>
          </a:ln>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2"/>
          <p:cNvSpPr txBox="1"/>
          <p:nvPr/>
        </p:nvSpPr>
        <p:spPr>
          <a:xfrm>
            <a:off x="1264285" y="309245"/>
            <a:ext cx="7448113" cy="957250"/>
          </a:xfrm>
          <a:prstGeom prst="rect">
            <a:avLst/>
          </a:prstGeom>
          <a:noFill/>
        </p:spPr>
        <p:txBody>
          <a:bodyPr wrap="square" rtlCol="0" anchor="t">
            <a:spAutoFit/>
          </a:bodyPr>
          <a:lstStyle/>
          <a:p>
            <a:pPr>
              <a:lnSpc>
                <a:spcPct val="150000"/>
              </a:lnSpc>
            </a:pPr>
            <a:r>
              <a:rPr lang="zh-CN" altLang="en-US" sz="2000" b="1" dirty="0">
                <a:solidFill>
                  <a:srgbClr val="FF0000"/>
                </a:solidFill>
                <a:latin typeface="Times New Roman" panose="02020603050405020304" pitchFamily="18" charset="0"/>
                <a:ea typeface="仿宋" panose="02010609060101010101" pitchFamily="49" charset="-122"/>
                <a:sym typeface="+mn-ea"/>
              </a:rPr>
              <a:t>生物</a:t>
            </a:r>
            <a:r>
              <a:rPr lang="en-US" altLang="zh-CN" sz="2000" b="1" dirty="0">
                <a:solidFill>
                  <a:srgbClr val="FF0000"/>
                </a:solidFill>
                <a:latin typeface="Times New Roman" panose="02020603050405020304" pitchFamily="18" charset="0"/>
                <a:ea typeface="仿宋" panose="02010609060101010101" pitchFamily="49" charset="-122"/>
                <a:sym typeface="+mn-ea"/>
              </a:rPr>
              <a:t>+</a:t>
            </a:r>
            <a:r>
              <a:rPr lang="zh-CN" altLang="en-US" sz="2000" b="1" dirty="0">
                <a:solidFill>
                  <a:srgbClr val="FF0000"/>
                </a:solidFill>
                <a:latin typeface="Times New Roman" panose="02020603050405020304" pitchFamily="18" charset="0"/>
                <a:ea typeface="仿宋" panose="02010609060101010101" pitchFamily="49" charset="-122"/>
                <a:sym typeface="+mn-ea"/>
              </a:rPr>
              <a:t>碱洗</a:t>
            </a:r>
            <a:r>
              <a:rPr lang="en-US" altLang="zh-CN" sz="2000" b="1" dirty="0">
                <a:solidFill>
                  <a:srgbClr val="FF0000"/>
                </a:solidFill>
                <a:latin typeface="Times New Roman" panose="02020603050405020304" pitchFamily="18" charset="0"/>
                <a:ea typeface="仿宋" panose="02010609060101010101" pitchFamily="49" charset="-122"/>
                <a:sym typeface="+mn-ea"/>
              </a:rPr>
              <a:t>+</a:t>
            </a:r>
            <a:r>
              <a:rPr lang="zh-CN" altLang="en-US" sz="2000" b="1" dirty="0">
                <a:solidFill>
                  <a:srgbClr val="FF0000"/>
                </a:solidFill>
                <a:latin typeface="Times New Roman" panose="02020603050405020304" pitchFamily="18" charset="0"/>
                <a:ea typeface="仿宋" panose="02010609060101010101" pitchFamily="49" charset="-122"/>
                <a:sym typeface="+mn-ea"/>
              </a:rPr>
              <a:t>光催化</a:t>
            </a:r>
            <a:r>
              <a:rPr lang="en-US" altLang="zh-CN" sz="2000" b="1" dirty="0">
                <a:solidFill>
                  <a:srgbClr val="FF0000"/>
                </a:solidFill>
                <a:latin typeface="Times New Roman" panose="02020603050405020304" pitchFamily="18" charset="0"/>
                <a:ea typeface="仿宋" panose="02010609060101010101" pitchFamily="49" charset="-122"/>
                <a:sym typeface="+mn-ea"/>
              </a:rPr>
              <a:t>+</a:t>
            </a:r>
            <a:r>
              <a:rPr lang="zh-CN" altLang="en-US" sz="2000" b="1" dirty="0">
                <a:solidFill>
                  <a:srgbClr val="FF0000"/>
                </a:solidFill>
                <a:latin typeface="Times New Roman" panose="02020603050405020304" pitchFamily="18" charset="0"/>
                <a:ea typeface="仿宋" panose="02010609060101010101" pitchFamily="49" charset="-122"/>
                <a:sym typeface="+mn-ea"/>
              </a:rPr>
              <a:t>深度催化氧化组合式</a:t>
            </a:r>
            <a:r>
              <a:rPr lang="zh-CN" altLang="en-US" sz="2000" b="1" dirty="0" smtClean="0">
                <a:solidFill>
                  <a:srgbClr val="FF0000"/>
                </a:solidFill>
                <a:latin typeface="Times New Roman" panose="02020603050405020304" pitchFamily="18" charset="0"/>
                <a:ea typeface="仿宋" panose="02010609060101010101" pitchFamily="49" charset="-122"/>
                <a:sym typeface="+mn-ea"/>
              </a:rPr>
              <a:t>工艺</a:t>
            </a:r>
            <a:endParaRPr lang="en-US" altLang="zh-CN" sz="2000" b="1" dirty="0" smtClean="0">
              <a:solidFill>
                <a:srgbClr val="FF0000"/>
              </a:solidFill>
              <a:latin typeface="Times New Roman" panose="02020603050405020304" pitchFamily="18" charset="0"/>
              <a:ea typeface="仿宋" panose="02010609060101010101" pitchFamily="49" charset="-122"/>
              <a:sym typeface="+mn-ea"/>
            </a:endParaRPr>
          </a:p>
          <a:p>
            <a:pPr>
              <a:lnSpc>
                <a:spcPct val="150000"/>
              </a:lnSpc>
            </a:pPr>
            <a:r>
              <a:rPr lang="zh-CN" altLang="en-US" sz="2000" b="1" dirty="0" smtClean="0">
                <a:solidFill>
                  <a:srgbClr val="FF0000"/>
                </a:solidFill>
                <a:latin typeface="Times New Roman" panose="02020603050405020304" pitchFamily="18" charset="0"/>
                <a:ea typeface="仿宋" panose="02010609060101010101" pitchFamily="49" charset="-122"/>
                <a:sym typeface="+mn-ea"/>
              </a:rPr>
              <a:t>是</a:t>
            </a:r>
            <a:r>
              <a:rPr lang="zh-CN" altLang="en-US" sz="2000" b="1" dirty="0">
                <a:solidFill>
                  <a:srgbClr val="FF0000"/>
                </a:solidFill>
                <a:latin typeface="Times New Roman" panose="02020603050405020304" pitchFamily="18" charset="0"/>
                <a:ea typeface="仿宋" panose="02010609060101010101" pitchFamily="49" charset="-122"/>
                <a:sym typeface="+mn-ea"/>
              </a:rPr>
              <a:t>针对低浓度</a:t>
            </a:r>
            <a:r>
              <a:rPr lang="en-US" altLang="zh-CN" sz="2000" b="1" dirty="0">
                <a:solidFill>
                  <a:srgbClr val="FF0000"/>
                </a:solidFill>
                <a:latin typeface="Times New Roman" panose="02020603050405020304" pitchFamily="18" charset="0"/>
                <a:ea typeface="仿宋" panose="02010609060101010101" pitchFamily="49" charset="-122"/>
                <a:sym typeface="+mn-ea"/>
              </a:rPr>
              <a:t>VOCs</a:t>
            </a:r>
            <a:r>
              <a:rPr lang="zh-CN" altLang="en-US" sz="2000" b="1" dirty="0">
                <a:solidFill>
                  <a:srgbClr val="FF0000"/>
                </a:solidFill>
                <a:latin typeface="Times New Roman" panose="02020603050405020304" pitchFamily="18" charset="0"/>
                <a:ea typeface="仿宋" panose="02010609060101010101" pitchFamily="49" charset="-122"/>
                <a:sym typeface="+mn-ea"/>
              </a:rPr>
              <a:t>和臭气无量纲最佳的工艺，停留时间长。</a:t>
            </a:r>
            <a:endParaRPr lang="zh-CN" altLang="en-US" sz="2000" b="1" dirty="0">
              <a:solidFill>
                <a:srgbClr val="FF0000"/>
              </a:solidFill>
              <a:latin typeface="Times New Roman" panose="02020603050405020304" pitchFamily="18" charset="0"/>
              <a:ea typeface="仿宋" panose="02010609060101010101" pitchFamily="49" charset="-122"/>
              <a:sym typeface="+mn-ea"/>
            </a:endParaRPr>
          </a:p>
        </p:txBody>
      </p:sp>
      <p:pic>
        <p:nvPicPr>
          <p:cNvPr id="4" name="图片 3"/>
          <p:cNvPicPr>
            <a:picLocks noChangeAspect="1"/>
          </p:cNvPicPr>
          <p:nvPr/>
        </p:nvPicPr>
        <p:blipFill>
          <a:blip r:embed="rId1"/>
          <a:stretch>
            <a:fillRect/>
          </a:stretch>
        </p:blipFill>
        <p:spPr>
          <a:xfrm>
            <a:off x="1250791" y="1472332"/>
            <a:ext cx="6794500" cy="3821430"/>
          </a:xfrm>
          <a:prstGeom prst="rect">
            <a:avLst/>
          </a:prstGeom>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1296061" y="341412"/>
            <a:ext cx="3901820" cy="5202427"/>
          </a:xfrm>
          <a:prstGeom prst="rect">
            <a:avLst/>
          </a:prstGeom>
        </p:spPr>
      </p:pic>
      <p:sp>
        <p:nvSpPr>
          <p:cNvPr id="3" name="TextBox 2"/>
          <p:cNvSpPr txBox="1"/>
          <p:nvPr/>
        </p:nvSpPr>
        <p:spPr>
          <a:xfrm>
            <a:off x="5328022" y="2001168"/>
            <a:ext cx="4031878" cy="1938992"/>
          </a:xfrm>
          <a:prstGeom prst="rect">
            <a:avLst/>
          </a:prstGeom>
          <a:noFill/>
        </p:spPr>
        <p:txBody>
          <a:bodyPr wrap="square" rtlCol="0">
            <a:spAutoFit/>
          </a:bodyPr>
          <a:lstStyle/>
          <a:p>
            <a:pPr>
              <a:lnSpc>
                <a:spcPct val="150000"/>
              </a:lnSpc>
            </a:pPr>
            <a:r>
              <a:rPr lang="zh-CN" altLang="en-US" sz="2000" b="1" dirty="0" smtClean="0">
                <a:latin typeface="+mj-lt"/>
                <a:ea typeface="仿宋" panose="02010609060101010101" pitchFamily="49" charset="-122"/>
              </a:rPr>
              <a:t>设备投资：</a:t>
            </a:r>
            <a:r>
              <a:rPr lang="en-US" altLang="zh-CN" sz="2000" b="1" dirty="0" smtClean="0">
                <a:latin typeface="+mj-lt"/>
                <a:ea typeface="仿宋" panose="02010609060101010101" pitchFamily="49" charset="-122"/>
              </a:rPr>
              <a:t>4</a:t>
            </a:r>
            <a:r>
              <a:rPr lang="zh-CN" altLang="en-US" sz="2000" b="1" dirty="0" smtClean="0">
                <a:latin typeface="+mj-lt"/>
                <a:ea typeface="仿宋" panose="02010609060101010101" pitchFamily="49" charset="-122"/>
              </a:rPr>
              <a:t>万风量 </a:t>
            </a:r>
            <a:r>
              <a:rPr lang="en-US" altLang="zh-CN" sz="2000" b="1" dirty="0" smtClean="0">
                <a:latin typeface="+mj-lt"/>
                <a:ea typeface="仿宋" panose="02010609060101010101" pitchFamily="49" charset="-122"/>
              </a:rPr>
              <a:t>1200</a:t>
            </a:r>
            <a:r>
              <a:rPr lang="zh-CN" altLang="en-US" sz="2000" b="1" dirty="0" smtClean="0">
                <a:latin typeface="+mj-lt"/>
                <a:ea typeface="仿宋" panose="02010609060101010101" pitchFamily="49" charset="-122"/>
              </a:rPr>
              <a:t>万元</a:t>
            </a:r>
            <a:endParaRPr lang="en-US" altLang="zh-CN" sz="2000" b="1" dirty="0" smtClean="0">
              <a:latin typeface="+mj-lt"/>
              <a:ea typeface="仿宋" panose="02010609060101010101" pitchFamily="49" charset="-122"/>
            </a:endParaRPr>
          </a:p>
          <a:p>
            <a:pPr>
              <a:lnSpc>
                <a:spcPct val="150000"/>
              </a:lnSpc>
            </a:pPr>
            <a:r>
              <a:rPr lang="zh-CN" altLang="en-US" sz="2000" b="1" dirty="0" smtClean="0">
                <a:latin typeface="+mj-lt"/>
                <a:ea typeface="仿宋" panose="02010609060101010101" pitchFamily="49" charset="-122"/>
              </a:rPr>
              <a:t>运行成本：</a:t>
            </a:r>
            <a:r>
              <a:rPr lang="en-US" altLang="zh-CN" sz="2000" b="1" dirty="0" smtClean="0">
                <a:latin typeface="+mj-lt"/>
                <a:ea typeface="仿宋" panose="02010609060101010101" pitchFamily="49" charset="-122"/>
              </a:rPr>
              <a:t>20-30</a:t>
            </a:r>
            <a:r>
              <a:rPr lang="zh-CN" altLang="en-US" sz="2000" b="1" dirty="0" smtClean="0">
                <a:latin typeface="+mj-lt"/>
                <a:ea typeface="仿宋" panose="02010609060101010101" pitchFamily="49" charset="-122"/>
              </a:rPr>
              <a:t>万元整。</a:t>
            </a:r>
            <a:endParaRPr lang="zh-CN" altLang="en-US" sz="2000" b="1" dirty="0" smtClean="0">
              <a:latin typeface="+mj-lt"/>
              <a:ea typeface="仿宋" panose="02010609060101010101" pitchFamily="49" charset="-122"/>
            </a:endParaRPr>
          </a:p>
          <a:p>
            <a:pPr>
              <a:lnSpc>
                <a:spcPct val="150000"/>
              </a:lnSpc>
            </a:pPr>
            <a:r>
              <a:rPr lang="zh-CN" altLang="en-US" sz="2000" b="1" dirty="0" smtClean="0">
                <a:latin typeface="+mj-lt"/>
                <a:ea typeface="仿宋" panose="02010609060101010101" pitchFamily="49" charset="-122"/>
              </a:rPr>
              <a:t>实时</a:t>
            </a:r>
            <a:r>
              <a:rPr lang="zh-CN" altLang="en-US" sz="2000" b="1" dirty="0" smtClean="0">
                <a:latin typeface="+mj-lt"/>
                <a:ea typeface="仿宋" panose="02010609060101010101" pitchFamily="49" charset="-122"/>
                <a:sym typeface="+mn-ea"/>
              </a:rPr>
              <a:t>在线监测，</a:t>
            </a:r>
            <a:r>
              <a:rPr lang="zh-CN" altLang="en-US" sz="2000" b="1" dirty="0" smtClean="0">
                <a:latin typeface="+mj-lt"/>
                <a:ea typeface="仿宋" panose="02010609060101010101" pitchFamily="49" charset="-122"/>
              </a:rPr>
              <a:t>净化效率：</a:t>
            </a:r>
            <a:r>
              <a:rPr lang="en-US" altLang="zh-CN" sz="2000" b="1" dirty="0" smtClean="0">
                <a:latin typeface="+mj-lt"/>
                <a:ea typeface="仿宋" panose="02010609060101010101" pitchFamily="49" charset="-122"/>
              </a:rPr>
              <a:t>97%</a:t>
            </a:r>
            <a:r>
              <a:rPr lang="zh-CN" altLang="en-US" sz="2000" b="1" dirty="0" smtClean="0">
                <a:latin typeface="+mj-lt"/>
                <a:ea typeface="仿宋" panose="02010609060101010101" pitchFamily="49" charset="-122"/>
              </a:rPr>
              <a:t>。通过上海最严格的地方标准。</a:t>
            </a:r>
            <a:endParaRPr lang="zh-CN" altLang="en-US" sz="2000" b="1" dirty="0" smtClean="0">
              <a:latin typeface="+mj-lt"/>
              <a:ea typeface="仿宋" panose="02010609060101010101" pitchFamily="49" charset="-122"/>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p:cNvSpPr>
          <p:nvPr>
            <p:ph type="title"/>
          </p:nvPr>
        </p:nvSpPr>
        <p:spPr>
          <a:xfrm>
            <a:off x="1165498" y="4733900"/>
            <a:ext cx="5739035" cy="723900"/>
          </a:xfrm>
          <a:solidFill>
            <a:srgbClr val="FFFFFF">
              <a:alpha val="100000"/>
            </a:srgbClr>
          </a:solidFill>
        </p:spPr>
        <p:txBody>
          <a:bodyPr vert="horz" wrap="square" lIns="91440" tIns="45720" rIns="91440" bIns="45720" anchor="ctr"/>
          <a:lstStyle/>
          <a:p>
            <a:pPr eaLnBrk="1" hangingPunct="1"/>
            <a:r>
              <a:rPr lang="zh-CN" altLang="en-US" sz="1600" i="0" dirty="0">
                <a:solidFill>
                  <a:srgbClr val="FF0000"/>
                </a:solidFill>
                <a:latin typeface="Times New Roman" panose="02020603050405020304" pitchFamily="18" charset="0"/>
                <a:ea typeface="仿宋" panose="02010609060101010101" pitchFamily="49" charset="-122"/>
              </a:rPr>
              <a:t>实例分析：平煤神马污水厂废气</a:t>
            </a:r>
            <a:r>
              <a:rPr lang="zh-CN" altLang="en-US" sz="1600" i="0" dirty="0" smtClean="0">
                <a:solidFill>
                  <a:srgbClr val="FF0000"/>
                </a:solidFill>
                <a:latin typeface="Times New Roman" panose="02020603050405020304" pitchFamily="18" charset="0"/>
                <a:ea typeface="仿宋" panose="02010609060101010101" pitchFamily="49" charset="-122"/>
              </a:rPr>
              <a:t>采用 生物</a:t>
            </a:r>
            <a:r>
              <a:rPr lang="zh-CN" altLang="en-US" sz="1600" i="0" dirty="0">
                <a:solidFill>
                  <a:srgbClr val="FF0000"/>
                </a:solidFill>
                <a:latin typeface="Times New Roman" panose="02020603050405020304" pitchFamily="18" charset="0"/>
                <a:ea typeface="仿宋" panose="02010609060101010101" pitchFamily="49" charset="-122"/>
              </a:rPr>
              <a:t>法</a:t>
            </a:r>
            <a:r>
              <a:rPr lang="en-US" altLang="zh-CN" sz="1600" i="0" dirty="0">
                <a:solidFill>
                  <a:srgbClr val="FF0000"/>
                </a:solidFill>
                <a:latin typeface="Times New Roman" panose="02020603050405020304" pitchFamily="18" charset="0"/>
                <a:ea typeface="仿宋" panose="02010609060101010101" pitchFamily="49" charset="-122"/>
              </a:rPr>
              <a:t>+</a:t>
            </a:r>
            <a:r>
              <a:rPr lang="zh-CN" altLang="en-US" sz="1600" i="0" dirty="0">
                <a:solidFill>
                  <a:srgbClr val="FF0000"/>
                </a:solidFill>
                <a:latin typeface="Times New Roman" panose="02020603050405020304" pitchFamily="18" charset="0"/>
                <a:ea typeface="仿宋" panose="02010609060101010101" pitchFamily="49" charset="-122"/>
              </a:rPr>
              <a:t>光催化废气处理</a:t>
            </a:r>
            <a:br>
              <a:rPr lang="zh-CN" altLang="en-US" sz="1600" i="0" dirty="0">
                <a:solidFill>
                  <a:srgbClr val="FF0000"/>
                </a:solidFill>
                <a:latin typeface="Times New Roman" panose="02020603050405020304" pitchFamily="18" charset="0"/>
                <a:ea typeface="仿宋" panose="02010609060101010101" pitchFamily="49" charset="-122"/>
              </a:rPr>
            </a:br>
            <a:r>
              <a:rPr lang="zh-CN" altLang="en-US" sz="1600" i="0" dirty="0">
                <a:solidFill>
                  <a:srgbClr val="FF0000"/>
                </a:solidFill>
                <a:latin typeface="Times New Roman" panose="02020603050405020304" pitchFamily="18" charset="0"/>
                <a:ea typeface="仿宋" panose="02010609060101010101" pitchFamily="49" charset="-122"/>
              </a:rPr>
              <a:t>                     Ａ、平煤</a:t>
            </a:r>
            <a:r>
              <a:rPr lang="en-US" altLang="zh-CN" sz="1600" i="0" dirty="0">
                <a:solidFill>
                  <a:srgbClr val="FF0000"/>
                </a:solidFill>
                <a:latin typeface="Times New Roman" panose="02020603050405020304" pitchFamily="18" charset="0"/>
                <a:ea typeface="仿宋" panose="02010609060101010101" pitchFamily="49" charset="-122"/>
              </a:rPr>
              <a:t>-</a:t>
            </a:r>
            <a:r>
              <a:rPr lang="zh-CN" altLang="en-US" sz="1600" i="0" dirty="0">
                <a:solidFill>
                  <a:srgbClr val="FF0000"/>
                </a:solidFill>
                <a:latin typeface="Times New Roman" panose="02020603050405020304" pitchFamily="18" charset="0"/>
                <a:ea typeface="仿宋" panose="02010609060101010101" pitchFamily="49" charset="-122"/>
              </a:rPr>
              <a:t>废气</a:t>
            </a:r>
            <a:r>
              <a:rPr lang="en-US" altLang="zh-CN" sz="1600" i="0" dirty="0">
                <a:solidFill>
                  <a:srgbClr val="FF0000"/>
                </a:solidFill>
                <a:latin typeface="Times New Roman" panose="02020603050405020304" pitchFamily="18" charset="0"/>
                <a:ea typeface="仿宋" panose="02010609060101010101" pitchFamily="49" charset="-122"/>
              </a:rPr>
              <a:t>VOC</a:t>
            </a:r>
            <a:r>
              <a:rPr lang="zh-CN" altLang="en-US" sz="1600" i="0" dirty="0">
                <a:solidFill>
                  <a:srgbClr val="FF0000"/>
                </a:solidFill>
                <a:latin typeface="Times New Roman" panose="02020603050405020304" pitchFamily="18" charset="0"/>
                <a:ea typeface="仿宋" panose="02010609060101010101" pitchFamily="49" charset="-122"/>
              </a:rPr>
              <a:t>处理设备图</a:t>
            </a:r>
            <a:endParaRPr lang="zh-CN" altLang="en-US" sz="1600" i="0" dirty="0">
              <a:solidFill>
                <a:srgbClr val="FF0000"/>
              </a:solidFill>
              <a:latin typeface="Times New Roman" panose="02020603050405020304" pitchFamily="18" charset="0"/>
              <a:ea typeface="仿宋" panose="02010609060101010101" pitchFamily="49" charset="-122"/>
            </a:endParaRPr>
          </a:p>
        </p:txBody>
      </p:sp>
      <p:sp>
        <p:nvSpPr>
          <p:cNvPr id="94211" name="Rectangle 6"/>
          <p:cNvSpPr/>
          <p:nvPr/>
        </p:nvSpPr>
        <p:spPr>
          <a:xfrm>
            <a:off x="5328022" y="1095377"/>
            <a:ext cx="3837633" cy="3046988"/>
          </a:xfrm>
          <a:prstGeom prst="rect">
            <a:avLst/>
          </a:prstGeom>
          <a:noFill/>
          <a:ln w="9525">
            <a:noFill/>
          </a:ln>
          <a:effectLst>
            <a:prstShdw prst="shdw12" dir="16200000">
              <a:schemeClr val="bg2">
                <a:alpha val="50000"/>
              </a:schemeClr>
            </a:prstShdw>
          </a:effectLst>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lnSpc>
                <a:spcPct val="120000"/>
              </a:lnSpc>
              <a:spcBef>
                <a:spcPct val="0"/>
              </a:spcBef>
              <a:buNone/>
            </a:pPr>
            <a:r>
              <a:rPr lang="zh-CN" altLang="en-US" sz="1600" dirty="0">
                <a:latin typeface="宋体" panose="02010600030101010101" pitchFamily="2" charset="-122"/>
                <a:ea typeface="宋体" panose="02010600030101010101" pitchFamily="2" charset="-122"/>
              </a:rPr>
              <a:t>     </a:t>
            </a:r>
            <a:endParaRPr lang="zh-CN" altLang="en-US" sz="1600" dirty="0">
              <a:latin typeface="宋体" panose="02010600030101010101" pitchFamily="2" charset="-122"/>
              <a:ea typeface="宋体" panose="02010600030101010101" pitchFamily="2" charset="-122"/>
            </a:endParaRPr>
          </a:p>
          <a:p>
            <a:pPr marL="0" lvl="0" indent="0" eaLnBrk="1" hangingPunct="1">
              <a:lnSpc>
                <a:spcPct val="120000"/>
              </a:lnSpc>
              <a:spcBef>
                <a:spcPct val="0"/>
              </a:spcBef>
              <a:buNone/>
            </a:pPr>
            <a:r>
              <a:rPr lang="en-US" altLang="zh-CN" sz="1600" dirty="0">
                <a:latin typeface="宋体" panose="02010600030101010101" pitchFamily="2" charset="-122"/>
                <a:ea typeface="宋体" panose="02010600030101010101" pitchFamily="2" charset="-122"/>
              </a:rPr>
              <a:t>1</a:t>
            </a:r>
            <a:r>
              <a:rPr lang="zh-CN" altLang="en-US" sz="1600" dirty="0">
                <a:latin typeface="宋体" panose="02010600030101010101" pitchFamily="2" charset="-122"/>
                <a:ea typeface="宋体" panose="02010600030101010101" pitchFamily="2" charset="-122"/>
              </a:rPr>
              <a:t>、工艺流程：一级生物洗涤塔</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光催化氧化塔</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风机＋排气筒。</a:t>
            </a:r>
            <a:endParaRPr lang="zh-CN" altLang="en-US" sz="1600" dirty="0">
              <a:latin typeface="宋体" panose="02010600030101010101" pitchFamily="2" charset="-122"/>
              <a:ea typeface="宋体" panose="02010600030101010101" pitchFamily="2" charset="-122"/>
            </a:endParaRPr>
          </a:p>
          <a:p>
            <a:pPr marL="0" lvl="0" indent="0" eaLnBrk="1" hangingPunct="1">
              <a:lnSpc>
                <a:spcPct val="120000"/>
              </a:lnSpc>
              <a:spcBef>
                <a:spcPct val="0"/>
              </a:spcBef>
              <a:buNone/>
            </a:pPr>
            <a:r>
              <a:rPr lang="en-US" altLang="zh-CN" sz="1600" dirty="0">
                <a:latin typeface="宋体" panose="02010600030101010101" pitchFamily="2" charset="-122"/>
                <a:ea typeface="宋体" panose="02010600030101010101" pitchFamily="2" charset="-122"/>
              </a:rPr>
              <a:t>2</a:t>
            </a:r>
            <a:r>
              <a:rPr lang="zh-CN" altLang="en-US" sz="1600" dirty="0">
                <a:latin typeface="宋体" panose="02010600030101010101" pitchFamily="2" charset="-122"/>
                <a:ea typeface="宋体" panose="02010600030101010101" pitchFamily="2" charset="-122"/>
              </a:rPr>
              <a:t>、处理风量：</a:t>
            </a:r>
            <a:r>
              <a:rPr lang="en-US" altLang="zh-CN" sz="1600" dirty="0">
                <a:latin typeface="宋体" panose="02010600030101010101" pitchFamily="2" charset="-122"/>
                <a:ea typeface="宋体" panose="02010600030101010101" pitchFamily="2" charset="-122"/>
              </a:rPr>
              <a:t>20000CMH</a:t>
            </a:r>
            <a:r>
              <a:rPr lang="zh-CN" altLang="en-US" sz="1600" dirty="0">
                <a:latin typeface="宋体" panose="02010600030101010101" pitchFamily="2" charset="-122"/>
                <a:ea typeface="宋体" panose="02010600030101010101" pitchFamily="2" charset="-122"/>
              </a:rPr>
              <a:t>。</a:t>
            </a:r>
            <a:endParaRPr lang="zh-CN" altLang="en-US" sz="1600" dirty="0">
              <a:latin typeface="宋体" panose="02010600030101010101" pitchFamily="2" charset="-122"/>
              <a:ea typeface="宋体" panose="02010600030101010101" pitchFamily="2" charset="-122"/>
            </a:endParaRPr>
          </a:p>
          <a:p>
            <a:pPr marL="0" lvl="0" indent="0" eaLnBrk="1" hangingPunct="1">
              <a:lnSpc>
                <a:spcPct val="120000"/>
              </a:lnSpc>
              <a:spcBef>
                <a:spcPct val="0"/>
              </a:spcBef>
              <a:buNone/>
            </a:pPr>
            <a:r>
              <a:rPr lang="en-US" altLang="zh-CN" sz="1600" dirty="0">
                <a:latin typeface="宋体" panose="02010600030101010101" pitchFamily="2" charset="-122"/>
                <a:ea typeface="宋体" panose="02010600030101010101" pitchFamily="2" charset="-122"/>
              </a:rPr>
              <a:t>3</a:t>
            </a:r>
            <a:r>
              <a:rPr lang="zh-CN" altLang="en-US" sz="1600" dirty="0">
                <a:latin typeface="宋体" panose="02010600030101010101" pitchFamily="2" charset="-122"/>
                <a:ea typeface="宋体" panose="02010600030101010101" pitchFamily="2" charset="-122"/>
              </a:rPr>
              <a:t>、进口浓度范围：臭气无量纲</a:t>
            </a:r>
            <a:r>
              <a:rPr lang="en-US" altLang="zh-CN" sz="1600" dirty="0">
                <a:latin typeface="宋体" panose="02010600030101010101" pitchFamily="2" charset="-122"/>
                <a:ea typeface="宋体" panose="02010600030101010101" pitchFamily="2" charset="-122"/>
              </a:rPr>
              <a:t>13000</a:t>
            </a:r>
            <a:r>
              <a:rPr lang="zh-CN" altLang="en-US" sz="1600" dirty="0">
                <a:latin typeface="宋体" panose="02010600030101010101" pitchFamily="2" charset="-122"/>
                <a:ea typeface="宋体" panose="02010600030101010101" pitchFamily="2" charset="-122"/>
              </a:rPr>
              <a:t>。</a:t>
            </a:r>
            <a:endParaRPr lang="zh-CN" altLang="en-US" sz="1600" dirty="0">
              <a:latin typeface="宋体" panose="02010600030101010101" pitchFamily="2" charset="-122"/>
              <a:ea typeface="宋体" panose="02010600030101010101" pitchFamily="2" charset="-122"/>
            </a:endParaRPr>
          </a:p>
          <a:p>
            <a:pPr marL="0" lvl="0" indent="0" eaLnBrk="1" hangingPunct="1">
              <a:lnSpc>
                <a:spcPct val="120000"/>
              </a:lnSpc>
              <a:spcBef>
                <a:spcPct val="0"/>
              </a:spcBef>
              <a:buNone/>
            </a:pPr>
            <a:r>
              <a:rPr lang="en-US" altLang="zh-CN" sz="1600" dirty="0">
                <a:latin typeface="宋体" panose="02010600030101010101" pitchFamily="2" charset="-122"/>
                <a:ea typeface="宋体" panose="02010600030101010101" pitchFamily="2" charset="-122"/>
              </a:rPr>
              <a:t>4</a:t>
            </a:r>
            <a:r>
              <a:rPr lang="zh-CN" altLang="en-US" sz="1600" dirty="0">
                <a:latin typeface="宋体" panose="02010600030101010101" pitchFamily="2" charset="-122"/>
                <a:ea typeface="宋体" panose="02010600030101010101" pitchFamily="2" charset="-122"/>
              </a:rPr>
              <a:t>、尾气成分：H2S、NH3、苯、甲苯、烃分子等，其他恶臭物质</a:t>
            </a:r>
            <a:endParaRPr lang="zh-CN" altLang="en-US" sz="1600" dirty="0">
              <a:latin typeface="宋体" panose="02010600030101010101" pitchFamily="2" charset="-122"/>
              <a:ea typeface="宋体" panose="02010600030101010101" pitchFamily="2" charset="-122"/>
            </a:endParaRPr>
          </a:p>
          <a:p>
            <a:pPr marL="0" lvl="0" indent="0" eaLnBrk="1" hangingPunct="1">
              <a:lnSpc>
                <a:spcPct val="120000"/>
              </a:lnSpc>
              <a:spcBef>
                <a:spcPct val="0"/>
              </a:spcBef>
              <a:buNone/>
            </a:pPr>
            <a:r>
              <a:rPr lang="en-US" altLang="zh-CN" sz="1600" dirty="0">
                <a:latin typeface="宋体" panose="02010600030101010101" pitchFamily="2" charset="-122"/>
                <a:ea typeface="宋体" panose="02010600030101010101" pitchFamily="2" charset="-122"/>
              </a:rPr>
              <a:t>5</a:t>
            </a:r>
            <a:r>
              <a:rPr lang="zh-CN" altLang="en-US" sz="1600" dirty="0">
                <a:latin typeface="宋体" panose="02010600030101010101" pitchFamily="2" charset="-122"/>
                <a:ea typeface="宋体" panose="02010600030101010101" pitchFamily="2" charset="-122"/>
              </a:rPr>
              <a:t>、光催化氧化塔功率：</a:t>
            </a:r>
            <a:r>
              <a:rPr lang="en-US" altLang="zh-CN" sz="1600" dirty="0">
                <a:latin typeface="宋体" panose="02010600030101010101" pitchFamily="2" charset="-122"/>
                <a:ea typeface="宋体" panose="02010600030101010101" pitchFamily="2" charset="-122"/>
              </a:rPr>
              <a:t>30kw</a:t>
            </a:r>
            <a:r>
              <a:rPr lang="zh-CN" altLang="en-US" sz="1600" dirty="0">
                <a:latin typeface="宋体" panose="02010600030101010101" pitchFamily="2" charset="-122"/>
                <a:ea typeface="宋体" panose="02010600030101010101" pitchFamily="2" charset="-122"/>
              </a:rPr>
              <a:t>。</a:t>
            </a:r>
            <a:endParaRPr lang="zh-CN" altLang="en-US" sz="1600" dirty="0">
              <a:latin typeface="宋体" panose="02010600030101010101" pitchFamily="2" charset="-122"/>
              <a:ea typeface="宋体" panose="02010600030101010101" pitchFamily="2" charset="-122"/>
            </a:endParaRPr>
          </a:p>
          <a:p>
            <a:pPr marL="0" lvl="0" indent="0" eaLnBrk="1" hangingPunct="1">
              <a:lnSpc>
                <a:spcPct val="120000"/>
              </a:lnSpc>
              <a:spcBef>
                <a:spcPct val="0"/>
              </a:spcBef>
              <a:buNone/>
            </a:pPr>
            <a:r>
              <a:rPr lang="en-US" altLang="zh-CN" sz="1600" dirty="0">
                <a:latin typeface="宋体" panose="02010600030101010101" pitchFamily="2" charset="-122"/>
                <a:ea typeface="宋体" panose="02010600030101010101" pitchFamily="2" charset="-122"/>
              </a:rPr>
              <a:t>6</a:t>
            </a:r>
            <a:r>
              <a:rPr lang="zh-CN" altLang="en-US" sz="1600" dirty="0">
                <a:latin typeface="宋体" panose="02010600030101010101" pitchFamily="2" charset="-122"/>
                <a:ea typeface="宋体" panose="02010600030101010101" pitchFamily="2" charset="-122"/>
              </a:rPr>
              <a:t>、项目投入运行</a:t>
            </a:r>
            <a:r>
              <a:rPr lang="en-US" altLang="zh-CN" sz="1600" dirty="0">
                <a:latin typeface="宋体" panose="02010600030101010101" pitchFamily="2" charset="-122"/>
                <a:ea typeface="宋体" panose="02010600030101010101" pitchFamily="2" charset="-122"/>
              </a:rPr>
              <a:t>2</a:t>
            </a:r>
            <a:r>
              <a:rPr lang="zh-CN" altLang="en-US" sz="1600" dirty="0">
                <a:latin typeface="宋体" panose="02010600030101010101" pitchFamily="2" charset="-122"/>
                <a:ea typeface="宋体" panose="02010600030101010101" pitchFamily="2" charset="-122"/>
              </a:rPr>
              <a:t>年多，经多方测试设备净化效率一直在</a:t>
            </a:r>
            <a:r>
              <a:rPr lang="en-US" altLang="zh-CN" sz="1600" dirty="0">
                <a:latin typeface="宋体" panose="02010600030101010101" pitchFamily="2" charset="-122"/>
                <a:ea typeface="宋体" panose="02010600030101010101" pitchFamily="2" charset="-122"/>
              </a:rPr>
              <a:t>90%</a:t>
            </a:r>
            <a:r>
              <a:rPr lang="zh-CN" altLang="en-US" sz="1600" dirty="0">
                <a:latin typeface="宋体" panose="02010600030101010101" pitchFamily="2" charset="-122"/>
                <a:ea typeface="宋体" panose="02010600030101010101" pitchFamily="2" charset="-122"/>
              </a:rPr>
              <a:t>以上。</a:t>
            </a:r>
            <a:endParaRPr lang="zh-CN" altLang="en-US" sz="1600" dirty="0">
              <a:latin typeface="宋体" panose="02010600030101010101" pitchFamily="2" charset="-122"/>
              <a:ea typeface="宋体" panose="02010600030101010101" pitchFamily="2" charset="-122"/>
            </a:endParaRPr>
          </a:p>
        </p:txBody>
      </p:sp>
      <p:sp>
        <p:nvSpPr>
          <p:cNvPr id="94212" name="Rectangle 7"/>
          <p:cNvSpPr/>
          <p:nvPr/>
        </p:nvSpPr>
        <p:spPr>
          <a:xfrm>
            <a:off x="1727200" y="4013200"/>
            <a:ext cx="7056438" cy="323850"/>
          </a:xfrm>
          <a:prstGeom prst="rect">
            <a:avLst/>
          </a:prstGeom>
          <a:noFill/>
          <a:ln w="9525">
            <a:noFill/>
          </a:ln>
          <a:effectLst>
            <a:prstShdw prst="shdw12" dir="16200000">
              <a:schemeClr val="bg2">
                <a:alpha val="50000"/>
              </a:schemeClr>
            </a:prstShdw>
          </a:effectLst>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spcBef>
                <a:spcPct val="0"/>
              </a:spcBef>
              <a:buNone/>
            </a:pPr>
            <a:r>
              <a:rPr lang="zh-CN" altLang="zh-CN" sz="1500" b="1" dirty="0"/>
              <a:t>   </a:t>
            </a:r>
            <a:endParaRPr lang="zh-CN" altLang="zh-CN" sz="1500" b="1" dirty="0">
              <a:solidFill>
                <a:srgbClr val="FF0066"/>
              </a:solidFill>
            </a:endParaRPr>
          </a:p>
        </p:txBody>
      </p:sp>
      <p:pic>
        <p:nvPicPr>
          <p:cNvPr id="94213" name="图片 1" descr="平煤完工照片3"/>
          <p:cNvPicPr>
            <a:picLocks noChangeAspect="1"/>
          </p:cNvPicPr>
          <p:nvPr/>
        </p:nvPicPr>
        <p:blipFill>
          <a:blip r:embed="rId1" cstate="print"/>
          <a:stretch>
            <a:fillRect/>
          </a:stretch>
        </p:blipFill>
        <p:spPr>
          <a:xfrm>
            <a:off x="1223963" y="1216025"/>
            <a:ext cx="4041775" cy="3446463"/>
          </a:xfrm>
          <a:prstGeom prst="rect">
            <a:avLst/>
          </a:prstGeom>
          <a:noFill/>
          <a:ln w="9525">
            <a:noFill/>
          </a:ln>
        </p:spPr>
      </p:pic>
      <p:sp>
        <p:nvSpPr>
          <p:cNvPr id="94214" name="文本框 1"/>
          <p:cNvSpPr txBox="1"/>
          <p:nvPr/>
        </p:nvSpPr>
        <p:spPr>
          <a:xfrm>
            <a:off x="1223963" y="701675"/>
            <a:ext cx="71628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000" dirty="0">
                <a:latin typeface="宋体" panose="02010600030101010101" pitchFamily="2" charset="-122"/>
                <a:ea typeface="宋体" panose="02010600030101010101" pitchFamily="2" charset="-122"/>
              </a:rPr>
              <a:t>煤化工行业污水处理厂恶臭及</a:t>
            </a:r>
            <a:r>
              <a:rPr lang="en-US" altLang="zh-CN" sz="2000" dirty="0">
                <a:latin typeface="宋体" panose="02010600030101010101" pitchFamily="2" charset="-122"/>
                <a:ea typeface="宋体" panose="02010600030101010101" pitchFamily="2" charset="-122"/>
              </a:rPr>
              <a:t>VOCs</a:t>
            </a:r>
            <a:r>
              <a:rPr lang="zh-CN" altLang="en-US" sz="2000" dirty="0">
                <a:latin typeface="宋体" panose="02010600030101010101" pitchFamily="2" charset="-122"/>
                <a:ea typeface="宋体" panose="02010600030101010101" pitchFamily="2" charset="-122"/>
              </a:rPr>
              <a:t>治理案例</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平煤神马废气</a:t>
            </a:r>
            <a:endParaRPr lang="zh-CN" altLang="en-US" sz="2000" dirty="0">
              <a:latin typeface="宋体" panose="02010600030101010101" pitchFamily="2" charset="-122"/>
              <a:ea typeface="宋体" panose="02010600030101010101" pitchFamily="2" charset="-122"/>
            </a:endParaRPr>
          </a:p>
        </p:txBody>
      </p:sp>
      <p:sp>
        <p:nvSpPr>
          <p:cNvPr id="7" name="object 39"/>
          <p:cNvSpPr/>
          <p:nvPr/>
        </p:nvSpPr>
        <p:spPr>
          <a:xfrm>
            <a:off x="1223963" y="666750"/>
            <a:ext cx="7823200" cy="53975"/>
          </a:xfrm>
          <a:prstGeom prst="rect">
            <a:avLst/>
          </a:prstGeom>
          <a:blipFill>
            <a:blip r:embed="rId2"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9"/>
          <p:cNvSpPr txBox="1"/>
          <p:nvPr/>
        </p:nvSpPr>
        <p:spPr>
          <a:xfrm>
            <a:off x="1384300" y="157163"/>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Times New Roman" panose="02020603050405020304" pitchFamily="18" charset="0"/>
                <a:ea typeface="仿宋" panose="02010609060101010101" pitchFamily="49" charset="-122"/>
              </a:rPr>
              <a:t>三、</a:t>
            </a:r>
            <a:r>
              <a:rPr lang="en-US" altLang="zh-CN" sz="2400" b="1" dirty="0" smtClean="0">
                <a:solidFill>
                  <a:srgbClr val="FF0000"/>
                </a:solidFill>
                <a:latin typeface="Times New Roman" panose="02020603050405020304" pitchFamily="18" charset="0"/>
                <a:ea typeface="仿宋" panose="02010609060101010101" pitchFamily="49" charset="-122"/>
              </a:rPr>
              <a:t>VOCs</a:t>
            </a:r>
            <a:r>
              <a:rPr lang="zh-CN" altLang="en-US" sz="2400" b="1" dirty="0" smtClean="0">
                <a:solidFill>
                  <a:srgbClr val="FF0000"/>
                </a:solidFill>
                <a:latin typeface="Times New Roman" panose="02020603050405020304" pitchFamily="18" charset="0"/>
                <a:ea typeface="仿宋" panose="02010609060101010101" pitchFamily="49" charset="-122"/>
              </a:rPr>
              <a:t>治理技术</a:t>
            </a:r>
            <a:endParaRPr lang="zh-CN" altLang="en-US" sz="2400" b="1" dirty="0">
              <a:solidFill>
                <a:srgbClr val="FF0000"/>
              </a:solidFill>
              <a:latin typeface="Times New Roman" panose="02020603050405020304" pitchFamily="18" charset="0"/>
              <a:ea typeface="仿宋"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slide(fromBottom)">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ldLvl="0" animBg="1"/>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5234" name="图片 1"/>
          <p:cNvPicPr>
            <a:picLocks noChangeAspect="1"/>
          </p:cNvPicPr>
          <p:nvPr/>
        </p:nvPicPr>
        <p:blipFill>
          <a:blip r:embed="rId1" cstate="print"/>
          <a:stretch>
            <a:fillRect/>
          </a:stretch>
        </p:blipFill>
        <p:spPr>
          <a:xfrm>
            <a:off x="1727200" y="1205508"/>
            <a:ext cx="6792180" cy="4353917"/>
          </a:xfrm>
          <a:prstGeom prst="rect">
            <a:avLst/>
          </a:prstGeom>
          <a:noFill/>
          <a:ln w="9525">
            <a:noFill/>
          </a:ln>
        </p:spPr>
      </p:pic>
      <p:sp>
        <p:nvSpPr>
          <p:cNvPr id="95235" name="文本框 1"/>
          <p:cNvSpPr txBox="1"/>
          <p:nvPr/>
        </p:nvSpPr>
        <p:spPr>
          <a:xfrm>
            <a:off x="1150938" y="701675"/>
            <a:ext cx="71628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dirty="0">
                <a:latin typeface="黑体" panose="02010609060101010101" pitchFamily="49" charset="-122"/>
                <a:ea typeface="黑体" panose="02010609060101010101" pitchFamily="49" charset="-122"/>
              </a:rPr>
              <a:t> </a:t>
            </a:r>
            <a:r>
              <a:rPr lang="zh-CN" altLang="en-US" sz="2000" dirty="0">
                <a:latin typeface="黑体" panose="02010609060101010101" pitchFamily="49" charset="-122"/>
                <a:ea typeface="黑体" panose="02010609060101010101" pitchFamily="49" charset="-122"/>
              </a:rPr>
              <a:t>恶臭治理案例</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平煤神马废气</a:t>
            </a:r>
            <a:endParaRPr lang="zh-CN" altLang="en-US" sz="2000" dirty="0">
              <a:latin typeface="黑体" panose="02010609060101010101" pitchFamily="49" charset="-122"/>
              <a:ea typeface="黑体" panose="02010609060101010101" pitchFamily="49" charset="-122"/>
            </a:endParaRPr>
          </a:p>
        </p:txBody>
      </p:sp>
      <p:sp>
        <p:nvSpPr>
          <p:cNvPr id="5" name="object 39"/>
          <p:cNvSpPr/>
          <p:nvPr/>
        </p:nvSpPr>
        <p:spPr>
          <a:xfrm>
            <a:off x="1223963" y="666750"/>
            <a:ext cx="7823200" cy="53975"/>
          </a:xfrm>
          <a:prstGeom prst="rect">
            <a:avLst/>
          </a:prstGeom>
          <a:blipFill>
            <a:blip r:embed="rId2"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9"/>
          <p:cNvSpPr txBox="1"/>
          <p:nvPr/>
        </p:nvSpPr>
        <p:spPr>
          <a:xfrm>
            <a:off x="1384300" y="157163"/>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Times New Roman" panose="02020603050405020304" pitchFamily="18" charset="0"/>
                <a:ea typeface="仿宋" panose="02010609060101010101" pitchFamily="49" charset="-122"/>
              </a:rPr>
              <a:t>三、</a:t>
            </a:r>
            <a:r>
              <a:rPr lang="en-US" altLang="zh-CN" sz="2400" b="1" dirty="0" smtClean="0">
                <a:solidFill>
                  <a:srgbClr val="FF0000"/>
                </a:solidFill>
                <a:latin typeface="Times New Roman" panose="02020603050405020304" pitchFamily="18" charset="0"/>
                <a:ea typeface="仿宋" panose="02010609060101010101" pitchFamily="49" charset="-122"/>
              </a:rPr>
              <a:t>VOCs</a:t>
            </a:r>
            <a:r>
              <a:rPr lang="zh-CN" altLang="en-US" sz="2400" b="1" dirty="0" smtClean="0">
                <a:solidFill>
                  <a:srgbClr val="FF0000"/>
                </a:solidFill>
                <a:latin typeface="Times New Roman" panose="02020603050405020304" pitchFamily="18" charset="0"/>
                <a:ea typeface="仿宋" panose="02010609060101010101" pitchFamily="49" charset="-122"/>
              </a:rPr>
              <a:t>治理技术</a:t>
            </a:r>
            <a:endParaRPr lang="zh-CN" altLang="en-US" sz="2400" b="1" dirty="0">
              <a:solidFill>
                <a:srgbClr val="FF0000"/>
              </a:solidFill>
              <a:latin typeface="Times New Roman" panose="02020603050405020304" pitchFamily="18" charset="0"/>
              <a:ea typeface="仿宋" panose="02010609060101010101" pitchFamily="49" charset="-122"/>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AutoShape 4" descr="C3XG$R59ML1$%A%D}Oz}W"/>
          <p:cNvSpPr>
            <a:spLocks noChangeAspect="1"/>
          </p:cNvSpPr>
          <p:nvPr/>
        </p:nvSpPr>
        <p:spPr>
          <a:xfrm>
            <a:off x="4527550" y="2781300"/>
            <a:ext cx="304800" cy="304800"/>
          </a:xfrm>
          <a:prstGeom prst="rect">
            <a:avLst/>
          </a:prstGeom>
          <a:noFill/>
          <a:ln w="9525">
            <a:noFill/>
          </a:ln>
        </p:spPr>
        <p:txBody>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lgn="ctr" eaLnBrk="1" hangingPunct="1">
              <a:spcBef>
                <a:spcPct val="0"/>
              </a:spcBef>
              <a:buNone/>
            </a:pPr>
            <a:endParaRPr lang="zh-CN" altLang="zh-CN" sz="1800" dirty="0"/>
          </a:p>
        </p:txBody>
      </p:sp>
      <p:pic>
        <p:nvPicPr>
          <p:cNvPr id="96259" name="图片 1"/>
          <p:cNvPicPr>
            <a:picLocks noChangeAspect="1"/>
          </p:cNvPicPr>
          <p:nvPr/>
        </p:nvPicPr>
        <p:blipFill>
          <a:blip r:embed="rId1" cstate="print"/>
          <a:stretch>
            <a:fillRect/>
          </a:stretch>
        </p:blipFill>
        <p:spPr>
          <a:xfrm>
            <a:off x="1847850" y="1176338"/>
            <a:ext cx="3146425" cy="3819525"/>
          </a:xfrm>
          <a:prstGeom prst="rect">
            <a:avLst/>
          </a:prstGeom>
          <a:noFill/>
          <a:ln w="9525">
            <a:noFill/>
          </a:ln>
        </p:spPr>
      </p:pic>
      <p:pic>
        <p:nvPicPr>
          <p:cNvPr id="96260" name="图片 2"/>
          <p:cNvPicPr>
            <a:picLocks noChangeAspect="1"/>
          </p:cNvPicPr>
          <p:nvPr/>
        </p:nvPicPr>
        <p:blipFill>
          <a:blip r:embed="rId2" cstate="print"/>
          <a:stretch>
            <a:fillRect/>
          </a:stretch>
        </p:blipFill>
        <p:spPr>
          <a:xfrm>
            <a:off x="5759450" y="1244600"/>
            <a:ext cx="2703513" cy="3554413"/>
          </a:xfrm>
          <a:prstGeom prst="rect">
            <a:avLst/>
          </a:prstGeom>
          <a:noFill/>
          <a:ln w="9525">
            <a:noFill/>
          </a:ln>
        </p:spPr>
      </p:pic>
      <p:sp>
        <p:nvSpPr>
          <p:cNvPr id="5" name="流程图: 过程 4"/>
          <p:cNvSpPr/>
          <p:nvPr/>
        </p:nvSpPr>
        <p:spPr>
          <a:xfrm>
            <a:off x="2664157" y="4799713"/>
            <a:ext cx="5798806" cy="431165"/>
          </a:xfrm>
          <a:prstGeom prst="flowChartProcess">
            <a:avLst/>
          </a:prstGeom>
          <a:noFill/>
          <a:ln w="28575" cap="flat" cmpd="sng" algn="ctr">
            <a:solidFill>
              <a:srgbClr val="C00000"/>
            </a:solidFill>
            <a:prstDash val="solid"/>
            <a:round/>
            <a:headEnd type="none" w="med" len="med"/>
            <a:tailEnd type="none" w="med" len="med"/>
          </a:ln>
          <a:effectLst>
            <a:innerShdw blurRad="63500" dist="50800" dir="10800000">
              <a:srgbClr val="FF0000">
                <a:alpha val="50000"/>
              </a:srgbClr>
            </a:innerShdw>
          </a:effectLst>
        </p:spPr>
        <p:txBody>
          <a:bodyPr/>
          <a:lstStyle/>
          <a:p>
            <a:pPr marL="0" marR="0" lvl="0" indent="0" algn="l" defTabSz="914400" rtl="0" eaLnBrk="1" fontAlgn="base" latinLnBrk="1" hangingPunct="1">
              <a:lnSpc>
                <a:spcPct val="150000"/>
              </a:lnSpc>
              <a:spcBef>
                <a:spcPct val="0"/>
              </a:spcBef>
              <a:spcAft>
                <a:spcPct val="0"/>
              </a:spcAft>
              <a:buClrTx/>
              <a:buSzTx/>
              <a:buFont typeface="Arial" panose="020B0604020202020204" pitchFamily="34" charset="0"/>
              <a:buNone/>
              <a:defRPr/>
            </a:pPr>
            <a:r>
              <a:rPr kumimoji="0" lang="en-US" altLang="en-US" sz="1600" b="1" i="0" u="none" strike="noStrike" kern="1200" cap="none" spc="0" normalizeH="0" baseline="0" noProof="1" smtClean="0">
                <a:ln>
                  <a:noFill/>
                </a:ln>
                <a:solidFill>
                  <a:schemeClr val="tx1"/>
                </a:solidFill>
                <a:effectLst/>
                <a:uLnTx/>
                <a:uFillTx/>
                <a:latin typeface="Times New Roman" panose="02020603050405020304" pitchFamily="18" charset="0"/>
                <a:ea typeface="仿宋" panose="02010609060101010101" pitchFamily="49" charset="-122"/>
                <a:cs typeface="Times New Roman" panose="02020603050405020304" pitchFamily="18" charset="0"/>
              </a:rPr>
              <a:t>安居乐设备运行后  </a:t>
            </a:r>
            <a:r>
              <a:rPr kumimoji="0" lang="en-US" altLang="en-US" sz="1600" b="1" i="0" u="none" strike="noStrike" kern="1200" cap="none" spc="0" normalizeH="0" baseline="0" noProof="1" smtClean="0">
                <a:ln>
                  <a:noFill/>
                </a:ln>
                <a:solidFill>
                  <a:srgbClr val="FF0000"/>
                </a:solidFill>
                <a:effectLst/>
                <a:uLnTx/>
                <a:uFillTx/>
                <a:latin typeface="Times New Roman" panose="02020603050405020304" pitchFamily="18" charset="0"/>
                <a:ea typeface="仿宋" panose="02010609060101010101" pitchFamily="49" charset="-122"/>
                <a:cs typeface="Times New Roman" panose="02020603050405020304" pitchFamily="18" charset="0"/>
              </a:rPr>
              <a:t>进口臭气浓度</a:t>
            </a:r>
            <a:r>
              <a:rPr kumimoji="0" lang="en-US" altLang="zh-CN" sz="1600" b="1" i="0" u="none" strike="noStrike" kern="1200" cap="none" spc="0" normalizeH="0" baseline="0" noProof="1">
                <a:ln>
                  <a:noFill/>
                </a:ln>
                <a:solidFill>
                  <a:srgbClr val="FF0000"/>
                </a:solidFill>
                <a:effectLst/>
                <a:uLnTx/>
                <a:uFillTx/>
                <a:latin typeface="Times New Roman" panose="02020603050405020304" pitchFamily="18" charset="0"/>
                <a:ea typeface="仿宋" panose="02010609060101010101" pitchFamily="49" charset="-122"/>
                <a:cs typeface="Times New Roman" panose="02020603050405020304" pitchFamily="18" charset="0"/>
              </a:rPr>
              <a:t>13183</a:t>
            </a:r>
            <a:r>
              <a:rPr kumimoji="0" lang="en-US" altLang="en-US" sz="1600" b="1" i="0" u="none" strike="noStrike" kern="1200" cap="none" spc="0" normalizeH="0" baseline="0" noProof="1" smtClean="0">
                <a:ln>
                  <a:noFill/>
                </a:ln>
                <a:solidFill>
                  <a:srgbClr val="FF0000"/>
                </a:solidFill>
                <a:effectLst/>
                <a:uLnTx/>
                <a:uFillTx/>
                <a:latin typeface="Times New Roman" panose="02020603050405020304" pitchFamily="18" charset="0"/>
                <a:ea typeface="仿宋" panose="02010609060101010101" pitchFamily="49" charset="-122"/>
                <a:cs typeface="Times New Roman" panose="02020603050405020304" pitchFamily="18" charset="0"/>
              </a:rPr>
              <a:t>，出口只有</a:t>
            </a:r>
            <a:r>
              <a:rPr kumimoji="0" lang="en-US" altLang="zh-CN" sz="1600" b="1" i="0" u="none" strike="noStrike" kern="1200" cap="none" spc="0" normalizeH="0" baseline="0" noProof="1">
                <a:ln>
                  <a:noFill/>
                </a:ln>
                <a:solidFill>
                  <a:srgbClr val="FF0000"/>
                </a:solidFill>
                <a:effectLst/>
                <a:uLnTx/>
                <a:uFillTx/>
                <a:latin typeface="Times New Roman" panose="02020603050405020304" pitchFamily="18" charset="0"/>
                <a:ea typeface="仿宋" panose="02010609060101010101" pitchFamily="49" charset="-122"/>
                <a:cs typeface="Times New Roman" panose="02020603050405020304" pitchFamily="18" charset="0"/>
              </a:rPr>
              <a:t>977</a:t>
            </a:r>
            <a:r>
              <a:rPr kumimoji="0" lang="en-US" altLang="en-US" sz="1600" b="1" i="0" u="none" strike="noStrike" kern="1200" cap="none" spc="0" normalizeH="0" baseline="0" noProof="1">
                <a:ln>
                  <a:noFill/>
                </a:ln>
                <a:solidFill>
                  <a:srgbClr val="FF0000"/>
                </a:solidFill>
                <a:effectLst/>
                <a:uLnTx/>
                <a:uFillTx/>
                <a:latin typeface="Times New Roman" panose="02020603050405020304" pitchFamily="18" charset="0"/>
                <a:ea typeface="仿宋" panose="02010609060101010101" pitchFamily="49" charset="-122"/>
                <a:cs typeface="Times New Roman" panose="02020603050405020304" pitchFamily="18" charset="0"/>
              </a:rPr>
              <a:t>。</a:t>
            </a:r>
            <a:endParaRPr kumimoji="0" lang="en-US" altLang="en-US" sz="1600" b="1" i="0" u="none" strike="noStrike" kern="1200" cap="none" spc="0" normalizeH="0" baseline="0" noProof="1">
              <a:ln>
                <a:noFill/>
              </a:ln>
              <a:solidFill>
                <a:srgbClr val="FF0000"/>
              </a:solidFill>
              <a:effectLst/>
              <a:uLnTx/>
              <a:uFillTx/>
              <a:latin typeface="Times New Roman" panose="02020603050405020304" pitchFamily="18" charset="0"/>
              <a:ea typeface="仿宋" panose="02010609060101010101" pitchFamily="49" charset="-122"/>
              <a:cs typeface="Times New Roman" panose="02020603050405020304" pitchFamily="18" charset="0"/>
              <a:sym typeface="+mn-ea"/>
            </a:endParaRPr>
          </a:p>
        </p:txBody>
      </p:sp>
      <p:sp>
        <p:nvSpPr>
          <p:cNvPr id="96264" name="文本框 1"/>
          <p:cNvSpPr txBox="1"/>
          <p:nvPr/>
        </p:nvSpPr>
        <p:spPr>
          <a:xfrm>
            <a:off x="1150938" y="701675"/>
            <a:ext cx="71628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000" dirty="0">
                <a:latin typeface="黑体" panose="02010609060101010101" pitchFamily="49" charset="-122"/>
                <a:ea typeface="黑体" panose="02010609060101010101" pitchFamily="49" charset="-122"/>
              </a:rPr>
              <a:t>恶臭治理案例</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平煤神马废气（第三方检测报告）</a:t>
            </a:r>
            <a:endParaRPr lang="zh-CN" altLang="en-US" sz="2000" dirty="0">
              <a:latin typeface="黑体" panose="02010609060101010101" pitchFamily="49" charset="-122"/>
              <a:ea typeface="黑体" panose="02010609060101010101" pitchFamily="49" charset="-122"/>
            </a:endParaRPr>
          </a:p>
        </p:txBody>
      </p:sp>
      <p:sp>
        <p:nvSpPr>
          <p:cNvPr id="8" name="object 39"/>
          <p:cNvSpPr/>
          <p:nvPr/>
        </p:nvSpPr>
        <p:spPr>
          <a:xfrm>
            <a:off x="1223963" y="666750"/>
            <a:ext cx="7823200" cy="53975"/>
          </a:xfrm>
          <a:prstGeom prst="rect">
            <a:avLst/>
          </a:prstGeom>
          <a:blipFill>
            <a:blip r:embed="rId3"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9"/>
          <p:cNvSpPr txBox="1"/>
          <p:nvPr/>
        </p:nvSpPr>
        <p:spPr>
          <a:xfrm>
            <a:off x="1384300" y="157163"/>
            <a:ext cx="6526213" cy="46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zh-CN" altLang="en-US" sz="2400" b="1" dirty="0" smtClean="0">
                <a:solidFill>
                  <a:srgbClr val="FF0000"/>
                </a:solidFill>
                <a:latin typeface="Times New Roman" panose="02020603050405020304" pitchFamily="18" charset="0"/>
                <a:ea typeface="仿宋" panose="02010609060101010101" pitchFamily="49" charset="-122"/>
              </a:rPr>
              <a:t>三、</a:t>
            </a:r>
            <a:r>
              <a:rPr lang="en-US" altLang="zh-CN" sz="2400" b="1" dirty="0" smtClean="0">
                <a:solidFill>
                  <a:srgbClr val="FF0000"/>
                </a:solidFill>
                <a:latin typeface="Times New Roman" panose="02020603050405020304" pitchFamily="18" charset="0"/>
                <a:ea typeface="仿宋" panose="02010609060101010101" pitchFamily="49" charset="-122"/>
              </a:rPr>
              <a:t>VOCs</a:t>
            </a:r>
            <a:r>
              <a:rPr lang="zh-CN" altLang="en-US" sz="2400" b="1" dirty="0" smtClean="0">
                <a:solidFill>
                  <a:srgbClr val="FF0000"/>
                </a:solidFill>
                <a:latin typeface="Times New Roman" panose="02020603050405020304" pitchFamily="18" charset="0"/>
                <a:ea typeface="仿宋" panose="02010609060101010101" pitchFamily="49" charset="-122"/>
              </a:rPr>
              <a:t>治理技术</a:t>
            </a:r>
            <a:endParaRPr lang="zh-CN" altLang="en-US" sz="2400" b="1" dirty="0">
              <a:solidFill>
                <a:srgbClr val="FF0000"/>
              </a:solidFill>
              <a:latin typeface="Times New Roman" panose="02020603050405020304" pitchFamily="18" charset="0"/>
              <a:ea typeface="仿宋" panose="02010609060101010101" pitchFamily="49" charset="-122"/>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719511" y="4906962"/>
            <a:ext cx="4176464" cy="475009"/>
          </a:xfrm>
          <a:solidFill>
            <a:srgbClr val="FFFFFF">
              <a:alpha val="100000"/>
            </a:srgbClr>
          </a:solidFill>
        </p:spPr>
        <p:txBody>
          <a:bodyPr vert="horz" wrap="square" lIns="91440" tIns="45720" rIns="91440" bIns="45720" anchor="ctr"/>
          <a:lstStyle/>
          <a:p>
            <a:pPr algn="ctr" eaLnBrk="1" hangingPunct="1"/>
            <a:r>
              <a:rPr lang="zh-CN" altLang="en-US" sz="1600" i="0" dirty="0">
                <a:solidFill>
                  <a:srgbClr val="FF0000"/>
                </a:solidFill>
                <a:latin typeface="Times New Roman" panose="02020603050405020304" pitchFamily="18" charset="0"/>
                <a:ea typeface="仿宋" panose="02010609060101010101" pitchFamily="49" charset="-122"/>
                <a:sym typeface="Arial" panose="020B0604020202020204" pitchFamily="34" charset="0"/>
              </a:rPr>
              <a:t>全国首个煤化工生物法</a:t>
            </a:r>
            <a:r>
              <a:rPr lang="en-US" altLang="zh-CN" sz="1600" i="0" dirty="0">
                <a:solidFill>
                  <a:srgbClr val="FF0000"/>
                </a:solidFill>
                <a:latin typeface="Times New Roman" panose="02020603050405020304" pitchFamily="18" charset="0"/>
                <a:ea typeface="仿宋" panose="02010609060101010101" pitchFamily="49" charset="-122"/>
                <a:sym typeface="Arial" panose="020B0604020202020204" pitchFamily="34" charset="0"/>
              </a:rPr>
              <a:t>+</a:t>
            </a:r>
            <a:r>
              <a:rPr lang="zh-CN" altLang="en-US" sz="1600" i="0" dirty="0">
                <a:solidFill>
                  <a:srgbClr val="FF0000"/>
                </a:solidFill>
                <a:latin typeface="Times New Roman" panose="02020603050405020304" pitchFamily="18" charset="0"/>
                <a:ea typeface="仿宋" panose="02010609060101010101" pitchFamily="49" charset="-122"/>
                <a:sym typeface="Arial" panose="020B0604020202020204" pitchFamily="34" charset="0"/>
              </a:rPr>
              <a:t>紫外光催化氧化</a:t>
            </a:r>
            <a:br>
              <a:rPr lang="en-US" altLang="zh-CN" sz="1600" i="0" dirty="0">
                <a:solidFill>
                  <a:srgbClr val="FF0000"/>
                </a:solidFill>
                <a:latin typeface="Times New Roman" panose="02020603050405020304" pitchFamily="18" charset="0"/>
                <a:ea typeface="仿宋" panose="02010609060101010101" pitchFamily="49" charset="-122"/>
                <a:sym typeface="Arial" panose="020B0604020202020204" pitchFamily="34" charset="0"/>
              </a:rPr>
            </a:br>
            <a:r>
              <a:rPr lang="zh-CN" altLang="en-US" sz="1600" i="0" dirty="0">
                <a:solidFill>
                  <a:srgbClr val="FF0000"/>
                </a:solidFill>
                <a:latin typeface="Times New Roman" panose="02020603050405020304" pitchFamily="18" charset="0"/>
                <a:ea typeface="仿宋" panose="02010609060101010101" pitchFamily="49" charset="-122"/>
                <a:sym typeface="Arial" panose="020B0604020202020204" pitchFamily="34" charset="0"/>
              </a:rPr>
              <a:t>污水除臭及</a:t>
            </a:r>
            <a:r>
              <a:rPr lang="en-US" altLang="zh-CN" sz="1600" i="0" dirty="0">
                <a:solidFill>
                  <a:srgbClr val="FF0000"/>
                </a:solidFill>
                <a:latin typeface="Times New Roman" panose="02020603050405020304" pitchFamily="18" charset="0"/>
                <a:ea typeface="仿宋" panose="02010609060101010101" pitchFamily="49" charset="-122"/>
                <a:sym typeface="Arial" panose="020B0604020202020204" pitchFamily="34" charset="0"/>
              </a:rPr>
              <a:t>VOC</a:t>
            </a:r>
            <a:r>
              <a:rPr lang="zh-CN" altLang="en-US" sz="1600" i="0" dirty="0">
                <a:solidFill>
                  <a:srgbClr val="FF0000"/>
                </a:solidFill>
                <a:latin typeface="Times New Roman" panose="02020603050405020304" pitchFamily="18" charset="0"/>
                <a:ea typeface="仿宋" panose="02010609060101010101" pitchFamily="49" charset="-122"/>
                <a:sym typeface="Arial" panose="020B0604020202020204" pitchFamily="34" charset="0"/>
              </a:rPr>
              <a:t>治理会</a:t>
            </a:r>
            <a:endParaRPr lang="zh-CN" altLang="en-US" sz="1600" i="0" dirty="0">
              <a:solidFill>
                <a:srgbClr val="FF0000"/>
              </a:solidFill>
              <a:latin typeface="Times New Roman" panose="02020603050405020304" pitchFamily="18" charset="0"/>
              <a:ea typeface="仿宋" panose="02010609060101010101" pitchFamily="49" charset="-122"/>
              <a:sym typeface="Arial" panose="020B0604020202020204" pitchFamily="34" charset="0"/>
            </a:endParaRPr>
          </a:p>
        </p:txBody>
      </p:sp>
      <p:sp>
        <p:nvSpPr>
          <p:cNvPr id="97283" name="AutoShape 4" descr="C3XG$R59ML1$%A%D}Oz}W"/>
          <p:cNvSpPr>
            <a:spLocks noChangeAspect="1"/>
          </p:cNvSpPr>
          <p:nvPr/>
        </p:nvSpPr>
        <p:spPr>
          <a:xfrm>
            <a:off x="4527550" y="2781300"/>
            <a:ext cx="304800" cy="304800"/>
          </a:xfrm>
          <a:prstGeom prst="rect">
            <a:avLst/>
          </a:prstGeom>
          <a:noFill/>
          <a:ln w="9525">
            <a:noFill/>
          </a:ln>
        </p:spPr>
        <p:txBody>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lgn="ctr" eaLnBrk="1" hangingPunct="1">
              <a:spcBef>
                <a:spcPct val="0"/>
              </a:spcBef>
              <a:buNone/>
            </a:pPr>
            <a:endParaRPr lang="zh-CN" altLang="zh-CN" sz="1800" dirty="0"/>
          </a:p>
        </p:txBody>
      </p:sp>
      <p:pic>
        <p:nvPicPr>
          <p:cNvPr id="97284" name="图片 1" descr="804808268588035827"/>
          <p:cNvPicPr>
            <a:picLocks noChangeAspect="1"/>
          </p:cNvPicPr>
          <p:nvPr/>
        </p:nvPicPr>
        <p:blipFill>
          <a:blip r:embed="rId1" cstate="print"/>
          <a:stretch>
            <a:fillRect/>
          </a:stretch>
        </p:blipFill>
        <p:spPr>
          <a:xfrm>
            <a:off x="2274888" y="1182688"/>
            <a:ext cx="2557462" cy="3502025"/>
          </a:xfrm>
          <a:prstGeom prst="rect">
            <a:avLst/>
          </a:prstGeom>
          <a:noFill/>
          <a:ln w="9525">
            <a:noFill/>
          </a:ln>
        </p:spPr>
      </p:pic>
      <p:sp>
        <p:nvSpPr>
          <p:cNvPr id="97285" name="文本框 1"/>
          <p:cNvSpPr txBox="1"/>
          <p:nvPr/>
        </p:nvSpPr>
        <p:spPr>
          <a:xfrm>
            <a:off x="5135563" y="1206501"/>
            <a:ext cx="4008883" cy="422338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hangingPunct="1">
              <a:lnSpc>
                <a:spcPct val="140000"/>
              </a:lnSpc>
              <a:spcBef>
                <a:spcPct val="0"/>
              </a:spcBef>
              <a:buNone/>
            </a:pPr>
            <a:r>
              <a:rPr lang="zh-CN" altLang="en-US" sz="1600" b="1" dirty="0">
                <a:solidFill>
                  <a:srgbClr val="FF0000"/>
                </a:solidFill>
                <a:latin typeface="宋体" panose="02010600030101010101" pitchFamily="2" charset="-122"/>
                <a:ea typeface="宋体" panose="02010600030101010101" pitchFamily="2" charset="-122"/>
              </a:rPr>
              <a:t>国家环保部评估中心</a:t>
            </a:r>
            <a:r>
              <a:rPr lang="zh-CN" altLang="en-US" sz="1600" dirty="0">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ea typeface="宋体" panose="02010600030101010101" pitchFamily="2" charset="-122"/>
              </a:rPr>
              <a:t>国家石油和化学工业规划研究院</a:t>
            </a:r>
            <a:r>
              <a:rPr lang="zh-CN" altLang="en-US" sz="1600" dirty="0">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ea typeface="宋体" panose="02010600030101010101" pitchFamily="2" charset="-122"/>
              </a:rPr>
              <a:t>中科院</a:t>
            </a:r>
            <a:r>
              <a:rPr lang="zh-CN" altLang="en-US" sz="1600" dirty="0">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ea typeface="宋体" panose="02010600030101010101" pitchFamily="2" charset="-122"/>
              </a:rPr>
              <a:t>清华大学</a:t>
            </a:r>
            <a:r>
              <a:rPr lang="zh-CN" altLang="en-US" sz="1600" dirty="0">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ea typeface="宋体" panose="02010600030101010101" pitchFamily="2" charset="-122"/>
              </a:rPr>
              <a:t>国家环境保护恶臭重点实验室</a:t>
            </a:r>
            <a:r>
              <a:rPr lang="zh-CN" altLang="en-US" sz="1600" dirty="0">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ea typeface="宋体" panose="02010600030101010101" pitchFamily="2" charset="-122"/>
              </a:rPr>
              <a:t>华东理工大学专家</a:t>
            </a:r>
            <a:r>
              <a:rPr lang="zh-CN" altLang="en-US" sz="1600" dirty="0">
                <a:latin typeface="宋体" panose="02010600030101010101" pitchFamily="2" charset="-122"/>
                <a:ea typeface="宋体" panose="02010600030101010101" pitchFamily="2" charset="-122"/>
              </a:rPr>
              <a:t>评审，认为</a:t>
            </a:r>
            <a:r>
              <a:rPr lang="zh-CN" altLang="en-US" sz="1600" dirty="0" smtClean="0">
                <a:latin typeface="宋体" panose="02010600030101010101" pitchFamily="2" charset="-122"/>
                <a:ea typeface="宋体" panose="02010600030101010101" pitchFamily="2" charset="-122"/>
              </a:rPr>
              <a:t>：</a:t>
            </a:r>
            <a:endParaRPr lang="en-US" altLang="zh-CN" sz="1600" dirty="0" smtClean="0">
              <a:latin typeface="宋体" panose="02010600030101010101" pitchFamily="2" charset="-122"/>
              <a:ea typeface="宋体" panose="02010600030101010101" pitchFamily="2" charset="-122"/>
            </a:endParaRPr>
          </a:p>
          <a:p>
            <a:pPr marL="0" lvl="0" indent="0" eaLnBrk="1" hangingPunct="1">
              <a:lnSpc>
                <a:spcPct val="140000"/>
              </a:lnSpc>
              <a:spcBef>
                <a:spcPct val="0"/>
              </a:spcBef>
              <a:buNone/>
            </a:pPr>
            <a:endParaRPr lang="en-US" altLang="zh-CN" sz="1600" dirty="0">
              <a:latin typeface="宋体" panose="02010600030101010101" pitchFamily="2" charset="-122"/>
              <a:ea typeface="宋体" panose="02010600030101010101" pitchFamily="2" charset="-122"/>
            </a:endParaRPr>
          </a:p>
          <a:p>
            <a:pPr marL="0" lvl="0" indent="0" eaLnBrk="1" hangingPunct="1">
              <a:lnSpc>
                <a:spcPct val="140000"/>
              </a:lnSpc>
              <a:spcBef>
                <a:spcPct val="0"/>
              </a:spcBef>
              <a:buNone/>
            </a:pP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一是自主研制的角柱状光催化剂，比表面积大，从而提高了光催化效率，并首次实现煤化工行业工业化应用</a:t>
            </a:r>
            <a:r>
              <a:rPr lang="zh-CN" altLang="en-US" sz="1600" dirty="0" smtClean="0">
                <a:latin typeface="宋体" panose="02010600030101010101" pitchFamily="2" charset="-122"/>
                <a:ea typeface="宋体" panose="02010600030101010101" pitchFamily="2" charset="-122"/>
              </a:rPr>
              <a:t>；</a:t>
            </a:r>
            <a:endParaRPr lang="en-US" altLang="zh-CN" sz="1600" dirty="0" smtClean="0">
              <a:latin typeface="宋体" panose="02010600030101010101" pitchFamily="2" charset="-122"/>
              <a:ea typeface="宋体" panose="02010600030101010101" pitchFamily="2" charset="-122"/>
            </a:endParaRPr>
          </a:p>
          <a:p>
            <a:pPr marL="0" lvl="0" indent="0" eaLnBrk="1" hangingPunct="1">
              <a:lnSpc>
                <a:spcPct val="140000"/>
              </a:lnSpc>
              <a:spcBef>
                <a:spcPct val="0"/>
              </a:spcBef>
              <a:buNone/>
            </a:pPr>
            <a:endParaRPr lang="en-US" altLang="zh-CN" sz="1600" dirty="0">
              <a:latin typeface="宋体" panose="02010600030101010101" pitchFamily="2" charset="-122"/>
              <a:ea typeface="宋体" panose="02010600030101010101" pitchFamily="2" charset="-122"/>
            </a:endParaRPr>
          </a:p>
          <a:p>
            <a:pPr marL="0" lvl="0" indent="0" eaLnBrk="1" hangingPunct="1">
              <a:lnSpc>
                <a:spcPct val="140000"/>
              </a:lnSpc>
              <a:spcBef>
                <a:spcPct val="0"/>
              </a:spcBef>
              <a:buNone/>
            </a:pPr>
            <a:r>
              <a:rPr lang="zh-CN" altLang="en-US" sz="1600" dirty="0" smtClean="0">
                <a:latin typeface="宋体" panose="02010600030101010101" pitchFamily="2" charset="-122"/>
                <a:ea typeface="宋体" panose="02010600030101010101" pitchFamily="2" charset="-122"/>
              </a:rPr>
              <a:t>二</a:t>
            </a:r>
            <a:r>
              <a:rPr lang="zh-CN" altLang="en-US" sz="1600" dirty="0">
                <a:latin typeface="宋体" panose="02010600030101010101" pitchFamily="2" charset="-122"/>
                <a:ea typeface="宋体" panose="02010600030101010101" pitchFamily="2" charset="-122"/>
              </a:rPr>
              <a:t>是将“生物法+光催化氧化”联合工艺应用于己内酰胺污水除臭和VOCs治理，对煤化工行业污染控制具有较好的指导意义。</a:t>
            </a:r>
            <a:r>
              <a:rPr lang="en-US" altLang="zh-CN" sz="1600" dirty="0">
                <a:latin typeface="宋体" panose="02010600030101010101" pitchFamily="2" charset="-122"/>
                <a:ea typeface="宋体" panose="02010600030101010101" pitchFamily="2" charset="-122"/>
              </a:rPr>
              <a:t>”</a:t>
            </a:r>
            <a:endParaRPr lang="en-US" altLang="zh-CN" sz="1600" dirty="0">
              <a:latin typeface="宋体" panose="02010600030101010101" pitchFamily="2" charset="-122"/>
              <a:ea typeface="宋体" panose="02010600030101010101" pitchFamily="2" charset="-122"/>
            </a:endParaRPr>
          </a:p>
        </p:txBody>
      </p:sp>
      <p:sp>
        <p:nvSpPr>
          <p:cNvPr id="97286" name="文本框 1"/>
          <p:cNvSpPr txBox="1"/>
          <p:nvPr/>
        </p:nvSpPr>
        <p:spPr>
          <a:xfrm>
            <a:off x="1150938" y="701675"/>
            <a:ext cx="71628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a:spcBef>
                <a:spcPct val="0"/>
              </a:spcBef>
              <a:buNone/>
            </a:pPr>
            <a:r>
              <a:rPr lang="en-US" altLang="zh-CN" sz="2000" dirty="0">
                <a:latin typeface="宋体" panose="02010600030101010101" pitchFamily="2" charset="-122"/>
                <a:ea typeface="宋体" panose="02010600030101010101" pitchFamily="2" charset="-122"/>
              </a:rPr>
              <a:t> </a:t>
            </a:r>
            <a:r>
              <a:rPr lang="zh-CN" altLang="en-US" sz="2000" dirty="0">
                <a:latin typeface="宋体" panose="02010600030101010101" pitchFamily="2" charset="-122"/>
                <a:ea typeface="宋体" panose="02010600030101010101" pitchFamily="2" charset="-122"/>
              </a:rPr>
              <a:t>恶臭治理案例</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平煤神马废气鉴定会</a:t>
            </a:r>
            <a:endParaRPr lang="zh-CN" altLang="en-US" sz="2000" dirty="0">
              <a:latin typeface="宋体" panose="02010600030101010101" pitchFamily="2" charset="-122"/>
              <a:ea typeface="宋体" panose="02010600030101010101" pitchFamily="2" charset="-122"/>
            </a:endParaRPr>
          </a:p>
        </p:txBody>
      </p:sp>
      <p:sp>
        <p:nvSpPr>
          <p:cNvPr id="7" name="object 39"/>
          <p:cNvSpPr/>
          <p:nvPr/>
        </p:nvSpPr>
        <p:spPr>
          <a:xfrm>
            <a:off x="1223963" y="666750"/>
            <a:ext cx="7823200" cy="53975"/>
          </a:xfrm>
          <a:prstGeom prst="rect">
            <a:avLst/>
          </a:prstGeom>
          <a:blipFill>
            <a:blip r:embed="rId2"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2055"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文本框 9"/>
          <p:cNvSpPr txBox="1"/>
          <p:nvPr/>
        </p:nvSpPr>
        <p:spPr>
          <a:xfrm>
            <a:off x="1360810" y="157163"/>
            <a:ext cx="6703516" cy="46166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indent="0">
              <a:spcBef>
                <a:spcPct val="0"/>
              </a:spcBef>
              <a:buNone/>
            </a:pPr>
            <a:r>
              <a:rPr lang="zh-CN" altLang="en-US" sz="2400" b="1" dirty="0" smtClean="0">
                <a:solidFill>
                  <a:srgbClr val="FF0000"/>
                </a:solidFill>
                <a:latin typeface="Times New Roman" panose="02020603050405020304" pitchFamily="18" charset="0"/>
                <a:ea typeface="仿宋" panose="02010609060101010101" pitchFamily="49" charset="-122"/>
              </a:rPr>
              <a:t>五、</a:t>
            </a:r>
            <a:r>
              <a:rPr lang="en-US" altLang="zh-CN" sz="2400" b="1" dirty="0" err="1" smtClean="0">
                <a:solidFill>
                  <a:srgbClr val="FF0000"/>
                </a:solidFill>
                <a:latin typeface="Times New Roman" panose="02020603050405020304" pitchFamily="18" charset="0"/>
                <a:ea typeface="仿宋" panose="02010609060101010101" pitchFamily="49" charset="-122"/>
              </a:rPr>
              <a:t>VOCs</a:t>
            </a:r>
            <a:r>
              <a:rPr lang="zh-CN" altLang="en-US" sz="2400" b="1" dirty="0" smtClean="0">
                <a:solidFill>
                  <a:srgbClr val="FF0000"/>
                </a:solidFill>
                <a:latin typeface="Times New Roman" panose="02020603050405020304" pitchFamily="18" charset="0"/>
                <a:ea typeface="仿宋" panose="02010609060101010101" pitchFamily="49" charset="-122"/>
              </a:rPr>
              <a:t>治理技术</a:t>
            </a:r>
            <a:r>
              <a:rPr lang="en-US" altLang="zh-CN" sz="2400" b="1" dirty="0" smtClean="0">
                <a:solidFill>
                  <a:srgbClr val="FF0000"/>
                </a:solidFill>
                <a:latin typeface="Times New Roman" panose="02020603050405020304" pitchFamily="18" charset="0"/>
                <a:ea typeface="仿宋" panose="02010609060101010101" pitchFamily="49" charset="-122"/>
              </a:rPr>
              <a:t>-</a:t>
            </a:r>
            <a:r>
              <a:rPr lang="zh-CN" altLang="en-US" sz="2400" b="1" dirty="0">
                <a:solidFill>
                  <a:srgbClr val="FF0000"/>
                </a:solidFill>
                <a:latin typeface="Times New Roman" panose="02020603050405020304" pitchFamily="18" charset="0"/>
                <a:ea typeface="仿宋" panose="02010609060101010101" pitchFamily="49" charset="-122"/>
              </a:rPr>
              <a:t>污水处理厂</a:t>
            </a:r>
            <a:r>
              <a:rPr lang="zh-CN" altLang="en-US" sz="2400" b="1" dirty="0" smtClean="0">
                <a:solidFill>
                  <a:srgbClr val="FF0000"/>
                </a:solidFill>
                <a:latin typeface="Times New Roman" panose="02020603050405020304" pitchFamily="18" charset="0"/>
                <a:ea typeface="仿宋" panose="02010609060101010101" pitchFamily="49" charset="-122"/>
              </a:rPr>
              <a:t>除臭</a:t>
            </a:r>
            <a:endParaRPr lang="zh-CN" altLang="en-US" sz="2400" b="1" dirty="0">
              <a:solidFill>
                <a:srgbClr val="FF0000"/>
              </a:solidFill>
              <a:latin typeface="Times New Roman" panose="02020603050405020304" pitchFamily="18" charset="0"/>
              <a:ea typeface="仿宋"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slide(fromBottom)">
                                      <p:cBhvr>
                                        <p:cTn id="7" dur="5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ldLvl="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9"/>
          <p:cNvSpPr txBox="1"/>
          <p:nvPr/>
        </p:nvSpPr>
        <p:spPr>
          <a:xfrm>
            <a:off x="1476393" y="263490"/>
            <a:ext cx="6853764" cy="35433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indent="0">
              <a:buNone/>
            </a:pPr>
            <a:r>
              <a:rPr lang="zh-CN" altLang="en-US" sz="1710" b="1" dirty="0">
                <a:solidFill>
                  <a:srgbClr val="C00000"/>
                </a:solidFill>
              </a:rPr>
              <a:t>中煤集团调研</a:t>
            </a:r>
            <a:r>
              <a:rPr lang="zh-CN" altLang="en-US" sz="1710" b="1" dirty="0" smtClean="0">
                <a:solidFill>
                  <a:srgbClr val="C00000"/>
                </a:solidFill>
              </a:rPr>
              <a:t>报告    </a:t>
            </a:r>
            <a:r>
              <a:rPr lang="zh-CN" altLang="zh-CN" sz="1710" b="1" kern="100" dirty="0"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多重</a:t>
            </a:r>
            <a:r>
              <a:rPr lang="zh-CN" altLang="zh-CN" sz="171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生物氧化</a:t>
            </a:r>
            <a:r>
              <a:rPr lang="en-US" altLang="zh-CN" sz="171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a:t>
            </a:r>
            <a:r>
              <a:rPr lang="zh-CN" altLang="zh-CN" sz="171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光</a:t>
            </a:r>
            <a:r>
              <a:rPr lang="zh-CN" altLang="zh-CN" sz="1710" b="1" kern="100" dirty="0"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触媒</a:t>
            </a:r>
            <a:r>
              <a:rPr lang="zh-CN" altLang="en-US" sz="1710" b="1" kern="100" dirty="0" smtClean="0">
                <a:latin typeface="宋体" panose="02010600030101010101" pitchFamily="2" charset="-122"/>
                <a:ea typeface="宋体" panose="02010600030101010101" pitchFamily="2" charset="-122"/>
                <a:cs typeface="Times New Roman" panose="02020603050405020304" pitchFamily="18" charset="0"/>
              </a:rPr>
              <a:t>与</a:t>
            </a:r>
            <a:r>
              <a:rPr lang="zh-CN" altLang="zh-CN" sz="1710" b="1" kern="100" dirty="0"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传统</a:t>
            </a:r>
            <a:r>
              <a:rPr lang="zh-CN" altLang="zh-CN" sz="171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生物滤</a:t>
            </a:r>
            <a:r>
              <a:rPr lang="zh-CN" altLang="zh-CN" sz="1710" b="1" kern="100" dirty="0"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池</a:t>
            </a:r>
            <a:r>
              <a:rPr lang="en-US" altLang="zh-CN" sz="1710" b="1" kern="100" dirty="0"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zh-CN" altLang="en-US" sz="1710" b="1" kern="100" dirty="0"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对比</a:t>
            </a:r>
            <a:endParaRPr lang="zh-CN" altLang="zh-CN" sz="1710" b="1" kern="100" dirty="0">
              <a:latin typeface="宋体" panose="02010600030101010101" pitchFamily="2" charset="-122"/>
              <a:ea typeface="宋体" panose="02010600030101010101" pitchFamily="2" charset="-122"/>
              <a:cs typeface="Times New Roman" panose="02020603050405020304" pitchFamily="18" charset="0"/>
            </a:endParaRPr>
          </a:p>
        </p:txBody>
      </p:sp>
      <p:sp>
        <p:nvSpPr>
          <p:cNvPr id="17" name="object 39"/>
          <p:cNvSpPr/>
          <p:nvPr/>
        </p:nvSpPr>
        <p:spPr>
          <a:xfrm>
            <a:off x="1791364" y="592640"/>
            <a:ext cx="6538794" cy="53975"/>
          </a:xfrm>
          <a:prstGeom prst="rect">
            <a:avLst/>
          </a:prstGeom>
          <a:blipFill>
            <a:blip r:embed="rId1" cstate="print"/>
            <a:stretch>
              <a:fillRect/>
            </a:stretch>
          </a:blip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760"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2" name="表格 1"/>
          <p:cNvGraphicFramePr>
            <a:graphicFrameLocks noGrp="1"/>
          </p:cNvGraphicFramePr>
          <p:nvPr/>
        </p:nvGraphicFramePr>
        <p:xfrm>
          <a:off x="1846035" y="730850"/>
          <a:ext cx="6318885" cy="4942840"/>
        </p:xfrm>
        <a:graphic>
          <a:graphicData uri="http://schemas.openxmlformats.org/drawingml/2006/table">
            <a:tbl>
              <a:tblPr firstRow="1" firstCol="1" bandRow="1">
                <a:tableStyleId>{2D5ABB26-0587-4C30-8999-92F81FD0307C}</a:tableStyleId>
              </a:tblPr>
              <a:tblGrid>
                <a:gridCol w="1231900"/>
                <a:gridCol w="2525395"/>
                <a:gridCol w="2561590"/>
              </a:tblGrid>
              <a:tr h="351790">
                <a:tc>
                  <a:txBody>
                    <a:bodyPr/>
                    <a:lstStyle/>
                    <a:p>
                      <a:pPr indent="0" algn="ctr">
                        <a:lnSpc>
                          <a:spcPct val="100000"/>
                        </a:lnSpc>
                        <a:spcAft>
                          <a:spcPts val="0"/>
                        </a:spcAft>
                      </a:pPr>
                      <a:r>
                        <a:rPr lang="zh-CN" sz="1370" b="1" kern="100" dirty="0" smtClean="0">
                          <a:effectLst/>
                          <a:latin typeface="宋体" panose="02010600030101010101" pitchFamily="2" charset="-122"/>
                          <a:ea typeface="宋体" panose="02010600030101010101" pitchFamily="2" charset="-122"/>
                          <a:cs typeface="Times New Roman" panose="02020603050405020304" pitchFamily="18" charset="0"/>
                        </a:rPr>
                        <a:t>工艺</a:t>
                      </a: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特点</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多重生物氧化</a:t>
                      </a:r>
                      <a:r>
                        <a:rPr lang="en-US" sz="1370" b="1" kern="100" dirty="0">
                          <a:effectLst/>
                          <a:latin typeface="宋体" panose="02010600030101010101" pitchFamily="2" charset="-122"/>
                          <a:ea typeface="宋体" panose="02010600030101010101" pitchFamily="2" charset="-122"/>
                          <a:cs typeface="Times New Roman" panose="02020603050405020304" pitchFamily="18" charset="0"/>
                        </a:rPr>
                        <a:t>+</a:t>
                      </a: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光触媒</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传统生物滤池</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3060">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一次投资</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中偏低，是生物滤池的二分之一</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较高</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3060">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运行费用</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低，是生物滤池的五分之一</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较高</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3060">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总体净化效率</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en-US" sz="1370" kern="100" dirty="0">
                          <a:effectLst/>
                          <a:latin typeface="宋体" panose="02010600030101010101" pitchFamily="2" charset="-122"/>
                          <a:ea typeface="宋体" panose="02010600030101010101" pitchFamily="2" charset="-122"/>
                          <a:cs typeface="Times New Roman" panose="02020603050405020304" pitchFamily="18" charset="0"/>
                        </a:rPr>
                        <a:t>90%</a:t>
                      </a: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以上</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en-US" sz="1370" kern="100" dirty="0">
                          <a:effectLst/>
                          <a:latin typeface="宋体" panose="02010600030101010101" pitchFamily="2" charset="-122"/>
                          <a:ea typeface="宋体" panose="02010600030101010101" pitchFamily="2" charset="-122"/>
                          <a:cs typeface="Times New Roman" panose="02020603050405020304" pitchFamily="18" charset="0"/>
                        </a:rPr>
                        <a:t>65~80%</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4840">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能耗</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just">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主引风机和循环水泵</a:t>
                      </a:r>
                      <a:r>
                        <a:rPr lang="zh-CN" sz="1370" kern="100" dirty="0" smtClean="0">
                          <a:effectLst/>
                          <a:latin typeface="宋体" panose="02010600030101010101" pitchFamily="2" charset="-122"/>
                          <a:ea typeface="宋体" panose="02010600030101010101" pitchFamily="2" charset="-122"/>
                          <a:cs typeface="Times New Roman" panose="02020603050405020304" pitchFamily="18" charset="0"/>
                        </a:rPr>
                        <a:t>，能耗</a:t>
                      </a: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较低</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l">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除了主引风机和循环水泵外，还需额外补充氧气的风机和生物膜反冲洗系统，能耗高</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855">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有无二次污染</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无</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卫生条件差、易滋生滤池蝇</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855">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耗材</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碱液、紫外灯</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生物填料、培养菌</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490">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表面水力负荷</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耐冲击负荷能力强</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耐冲击负荷能力弱</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855">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最终产物</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en-US" sz="1370" kern="100" dirty="0">
                          <a:effectLst/>
                          <a:latin typeface="宋体" panose="02010600030101010101" pitchFamily="2" charset="-122"/>
                          <a:ea typeface="宋体" panose="02010600030101010101" pitchFamily="2" charset="-122"/>
                          <a:cs typeface="Times New Roman" panose="02020603050405020304" pitchFamily="18" charset="0"/>
                        </a:rPr>
                        <a:t>CO</a:t>
                      </a:r>
                      <a:r>
                        <a:rPr lang="en-US" sz="1370" kern="100" baseline="-25000" dirty="0">
                          <a:effectLst/>
                          <a:latin typeface="宋体" panose="02010600030101010101" pitchFamily="2" charset="-122"/>
                          <a:ea typeface="宋体" panose="02010600030101010101" pitchFamily="2" charset="-122"/>
                          <a:cs typeface="Times New Roman" panose="02020603050405020304" pitchFamily="18" charset="0"/>
                        </a:rPr>
                        <a:t>2</a:t>
                      </a: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a:t>
                      </a:r>
                      <a:r>
                        <a:rPr lang="en-US" sz="1370" kern="100" dirty="0">
                          <a:effectLst/>
                          <a:latin typeface="宋体" panose="02010600030101010101" pitchFamily="2" charset="-122"/>
                          <a:ea typeface="宋体" panose="02010600030101010101" pitchFamily="2" charset="-122"/>
                          <a:cs typeface="Times New Roman" panose="02020603050405020304" pitchFamily="18" charset="0"/>
                        </a:rPr>
                        <a:t>H</a:t>
                      </a:r>
                      <a:r>
                        <a:rPr lang="en-US" sz="1370" kern="100" baseline="-25000" dirty="0">
                          <a:effectLst/>
                          <a:latin typeface="宋体" panose="02010600030101010101" pitchFamily="2" charset="-122"/>
                          <a:ea typeface="宋体" panose="02010600030101010101" pitchFamily="2" charset="-122"/>
                          <a:cs typeface="Times New Roman" panose="02020603050405020304" pitchFamily="18" charset="0"/>
                        </a:rPr>
                        <a:t>2</a:t>
                      </a:r>
                      <a:r>
                        <a:rPr lang="en-US" sz="1370" kern="100" dirty="0">
                          <a:effectLst/>
                          <a:latin typeface="宋体" panose="02010600030101010101" pitchFamily="2" charset="-122"/>
                          <a:ea typeface="宋体" panose="02010600030101010101" pitchFamily="2" charset="-122"/>
                          <a:cs typeface="Times New Roman" panose="02020603050405020304" pitchFamily="18" charset="0"/>
                        </a:rPr>
                        <a:t>O</a:t>
                      </a: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、无机盐类</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en-US" sz="1370" kern="100" dirty="0">
                          <a:effectLst/>
                          <a:latin typeface="宋体" panose="02010600030101010101" pitchFamily="2" charset="-122"/>
                          <a:ea typeface="宋体" panose="02010600030101010101" pitchFamily="2" charset="-122"/>
                          <a:cs typeface="Times New Roman" panose="02020603050405020304" pitchFamily="18" charset="0"/>
                        </a:rPr>
                        <a:t>N</a:t>
                      </a:r>
                      <a:r>
                        <a:rPr lang="en-US" sz="1370" kern="100" baseline="-25000" dirty="0">
                          <a:effectLst/>
                          <a:latin typeface="宋体" panose="02010600030101010101" pitchFamily="2" charset="-122"/>
                          <a:ea typeface="宋体" panose="02010600030101010101" pitchFamily="2" charset="-122"/>
                          <a:cs typeface="Times New Roman" panose="02020603050405020304" pitchFamily="18" charset="0"/>
                        </a:rPr>
                        <a:t>2</a:t>
                      </a: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a:t>
                      </a:r>
                      <a:r>
                        <a:rPr lang="en-US" sz="1370" kern="100" dirty="0">
                          <a:effectLst/>
                          <a:latin typeface="宋体" panose="02010600030101010101" pitchFamily="2" charset="-122"/>
                          <a:ea typeface="宋体" panose="02010600030101010101" pitchFamily="2" charset="-122"/>
                          <a:cs typeface="Times New Roman" panose="02020603050405020304" pitchFamily="18" charset="0"/>
                        </a:rPr>
                        <a:t>CO</a:t>
                      </a:r>
                      <a:r>
                        <a:rPr lang="en-US" sz="1370" kern="100" baseline="-25000" dirty="0">
                          <a:effectLst/>
                          <a:latin typeface="宋体" panose="02010600030101010101" pitchFamily="2" charset="-122"/>
                          <a:ea typeface="宋体" panose="02010600030101010101" pitchFamily="2" charset="-122"/>
                          <a:cs typeface="Times New Roman" panose="02020603050405020304" pitchFamily="18" charset="0"/>
                        </a:rPr>
                        <a:t>2</a:t>
                      </a: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a:t>
                      </a:r>
                      <a:r>
                        <a:rPr lang="en-US" sz="1370" kern="100" dirty="0">
                          <a:effectLst/>
                          <a:latin typeface="宋体" panose="02010600030101010101" pitchFamily="2" charset="-122"/>
                          <a:ea typeface="宋体" panose="02010600030101010101" pitchFamily="2" charset="-122"/>
                          <a:cs typeface="Times New Roman" panose="02020603050405020304" pitchFamily="18" charset="0"/>
                        </a:rPr>
                        <a:t>H</a:t>
                      </a:r>
                      <a:r>
                        <a:rPr lang="en-US" sz="1370" kern="100" baseline="-25000" dirty="0">
                          <a:effectLst/>
                          <a:latin typeface="宋体" panose="02010600030101010101" pitchFamily="2" charset="-122"/>
                          <a:ea typeface="宋体" panose="02010600030101010101" pitchFamily="2" charset="-122"/>
                          <a:cs typeface="Times New Roman" panose="02020603050405020304" pitchFamily="18" charset="0"/>
                        </a:rPr>
                        <a:t>2</a:t>
                      </a:r>
                      <a:r>
                        <a:rPr lang="en-US" sz="1370" kern="100" dirty="0">
                          <a:effectLst/>
                          <a:latin typeface="宋体" panose="02010600030101010101" pitchFamily="2" charset="-122"/>
                          <a:ea typeface="宋体" panose="02010600030101010101" pitchFamily="2" charset="-122"/>
                          <a:cs typeface="Times New Roman" panose="02020603050405020304" pitchFamily="18" charset="0"/>
                        </a:rPr>
                        <a:t>O</a:t>
                      </a: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、污泥</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2280">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主要影响因素</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无</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l">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生物填料、温度、湿度、</a:t>
                      </a:r>
                      <a:r>
                        <a:rPr lang="en-US" sz="1370" kern="100" dirty="0">
                          <a:effectLst/>
                          <a:latin typeface="宋体" panose="02010600030101010101" pitchFamily="2" charset="-122"/>
                          <a:ea typeface="宋体" panose="02010600030101010101" pitchFamily="2" charset="-122"/>
                          <a:cs typeface="Times New Roman" panose="02020603050405020304" pitchFamily="18" charset="0"/>
                        </a:rPr>
                        <a:t>pH</a:t>
                      </a: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、生物菌种、营养物质</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855">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占地面积</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较小</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大</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4840">
                <a:tc>
                  <a:txBody>
                    <a:bodyPr/>
                    <a:lstStyle/>
                    <a:p>
                      <a:pPr indent="0" algn="ctr">
                        <a:lnSpc>
                          <a:spcPct val="100000"/>
                        </a:lnSpc>
                      </a:pPr>
                      <a:r>
                        <a:rPr lang="zh-CN" sz="1370" b="1" kern="100" dirty="0">
                          <a:effectLst/>
                          <a:latin typeface="宋体" panose="02010600030101010101" pitchFamily="2" charset="-122"/>
                          <a:ea typeface="宋体" panose="02010600030101010101" pitchFamily="2" charset="-122"/>
                          <a:cs typeface="Times New Roman" panose="02020603050405020304" pitchFamily="18" charset="0"/>
                        </a:rPr>
                        <a:t>系统复杂性</a:t>
                      </a:r>
                      <a:endParaRPr lang="zh-CN" sz="137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just">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系统全部由</a:t>
                      </a:r>
                      <a:r>
                        <a:rPr lang="en-US" sz="1370" kern="100" dirty="0">
                          <a:effectLst/>
                          <a:latin typeface="宋体" panose="02010600030101010101" pitchFamily="2" charset="-122"/>
                          <a:ea typeface="宋体" panose="02010600030101010101" pitchFamily="2" charset="-122"/>
                          <a:cs typeface="Times New Roman" panose="02020603050405020304" pitchFamily="18" charset="0"/>
                        </a:rPr>
                        <a:t>PLC</a:t>
                      </a: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控制，操作方便，易维护</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l">
                        <a:lnSpc>
                          <a:spcPct val="100000"/>
                        </a:lnSpc>
                      </a:pPr>
                      <a:r>
                        <a:rPr lang="zh-CN" sz="1370" kern="100" dirty="0">
                          <a:effectLst/>
                          <a:latin typeface="宋体" panose="02010600030101010101" pitchFamily="2" charset="-122"/>
                          <a:ea typeface="宋体" panose="02010600030101010101" pitchFamily="2" charset="-122"/>
                          <a:cs typeface="Times New Roman" panose="02020603050405020304" pitchFamily="18" charset="0"/>
                        </a:rPr>
                        <a:t>系统结构复杂，包含进气系统、预处理系统、生物降解系统、在线仪表控制系统</a:t>
                      </a:r>
                      <a:endParaRPr lang="zh-CN" sz="137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41584" marR="41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矩形 6"/>
          <p:cNvSpPr>
            <a:spLocks noChangeArrowheads="1"/>
          </p:cNvSpPr>
          <p:nvPr/>
        </p:nvSpPr>
        <p:spPr bwMode="auto">
          <a:xfrm>
            <a:off x="3909042" y="9245600"/>
            <a:ext cx="804080" cy="457200"/>
          </a:xfrm>
          <a:prstGeom prst="rect">
            <a:avLst/>
          </a:prstGeom>
          <a:noFill/>
          <a:ln>
            <a:noFill/>
          </a:ln>
          <a:effectLst/>
        </p:spPr>
        <p:txBody>
          <a:bodyPr rot="0" vert="horz" wrap="square" lIns="78231" tIns="39115" rIns="78231" bIns="39115" anchor="t" anchorCtr="0" upright="1">
            <a:noAutofit/>
          </a:bodyPr>
          <a:lstStyle/>
          <a:p>
            <a:pPr algn="just">
              <a:spcAft>
                <a:spcPts val="0"/>
              </a:spcAft>
            </a:pPr>
            <a:r>
              <a:rPr lang="zh-CN" sz="1025" kern="100">
                <a:effectLst/>
                <a:latin typeface="Calibri" panose="020F0502020204030204"/>
                <a:ea typeface="方正仿宋简体"/>
                <a:cs typeface="黑体" panose="02010609060101010101" pitchFamily="49" charset="-122"/>
              </a:rPr>
              <a:t>工艺特点</a:t>
            </a:r>
            <a:endParaRPr lang="zh-CN" sz="900" kern="100">
              <a:effectLst/>
              <a:latin typeface="Calibri" panose="020F0502020204030204"/>
              <a:ea typeface="宋体" panose="02010600030101010101" pitchFamily="2" charset="-122"/>
              <a:cs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Rectangle 2"/>
          <p:cNvSpPr txBox="1"/>
          <p:nvPr/>
        </p:nvSpPr>
        <p:spPr>
          <a:xfrm>
            <a:off x="1679575" y="3438525"/>
            <a:ext cx="6946900" cy="2160588"/>
          </a:xfrm>
          <a:prstGeom prst="rect">
            <a:avLst/>
          </a:prstGeom>
          <a:noFill/>
          <a:ln w="9525">
            <a:noFill/>
          </a:ln>
        </p:spPr>
        <p:txBody>
          <a:bodyPr anchor="ctr"/>
          <a:lstStyle>
            <a:lvl1pPr marL="342900" indent="-342900" algn="l" rtl="0" eaLnBrk="0" fontAlgn="base" hangingPunct="0">
              <a:spcBef>
                <a:spcPct val="20000"/>
              </a:spcBef>
              <a:spcAft>
                <a:spcPct val="0"/>
              </a:spcAft>
              <a:buChar char="•"/>
              <a:defRPr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marL="0" lvl="0" indent="0" eaLnBrk="1" latinLnBrk="1" hangingPunct="1">
              <a:spcBef>
                <a:spcPct val="0"/>
              </a:spcBef>
              <a:buNone/>
            </a:pPr>
            <a:r>
              <a:rPr lang="zh-CN" altLang="en-US" sz="3600" b="1" dirty="0">
                <a:solidFill>
                  <a:srgbClr val="FF0000"/>
                </a:solidFill>
              </a:rPr>
              <a:t>姓名：郑承煜</a:t>
            </a:r>
            <a:endParaRPr lang="en-US" altLang="zh-CN" sz="3600" b="1" dirty="0">
              <a:solidFill>
                <a:srgbClr val="FF0000"/>
              </a:solidFill>
            </a:endParaRPr>
          </a:p>
          <a:p>
            <a:pPr marL="0" lvl="0" indent="0" eaLnBrk="1" latinLnBrk="1" hangingPunct="1">
              <a:spcBef>
                <a:spcPct val="0"/>
              </a:spcBef>
              <a:buNone/>
            </a:pPr>
            <a:r>
              <a:rPr lang="zh-CN" altLang="en-US" sz="3600" b="1" dirty="0">
                <a:solidFill>
                  <a:srgbClr val="FF0000"/>
                </a:solidFill>
              </a:rPr>
              <a:t>电话：</a:t>
            </a:r>
            <a:r>
              <a:rPr lang="en-US" altLang="zh-CN" sz="3600" b="1" dirty="0">
                <a:solidFill>
                  <a:srgbClr val="FF0000"/>
                </a:solidFill>
              </a:rPr>
              <a:t>137-6126-7018(</a:t>
            </a:r>
            <a:r>
              <a:rPr lang="zh-CN" altLang="en-US" sz="3600" b="1" dirty="0">
                <a:solidFill>
                  <a:srgbClr val="FF0000"/>
                </a:solidFill>
              </a:rPr>
              <a:t>微信号</a:t>
            </a:r>
            <a:r>
              <a:rPr lang="en-US" altLang="zh-CN" sz="3600" b="1" dirty="0">
                <a:solidFill>
                  <a:srgbClr val="FF0000"/>
                </a:solidFill>
              </a:rPr>
              <a:t>)</a:t>
            </a:r>
            <a:endParaRPr lang="en-US" altLang="zh-CN" sz="3600" b="1" dirty="0">
              <a:solidFill>
                <a:srgbClr val="FF0000"/>
              </a:solidFill>
            </a:endParaRPr>
          </a:p>
          <a:p>
            <a:pPr marL="0" lvl="0" indent="0" eaLnBrk="1" latinLnBrk="1" hangingPunct="1">
              <a:spcBef>
                <a:spcPct val="0"/>
              </a:spcBef>
              <a:buNone/>
            </a:pPr>
            <a:r>
              <a:rPr lang="zh-CN" altLang="en-US" sz="3600" b="1" dirty="0">
                <a:solidFill>
                  <a:srgbClr val="FF0000"/>
                </a:solidFill>
              </a:rPr>
              <a:t>邮箱：2744382060</a:t>
            </a:r>
            <a:r>
              <a:rPr lang="en-US" altLang="zh-CN" sz="3600" b="1" dirty="0">
                <a:solidFill>
                  <a:srgbClr val="FF0000"/>
                </a:solidFill>
              </a:rPr>
              <a:t>@</a:t>
            </a:r>
            <a:r>
              <a:rPr lang="zh-CN" altLang="en-US" sz="3600" b="1" dirty="0">
                <a:solidFill>
                  <a:srgbClr val="FF0000"/>
                </a:solidFill>
              </a:rPr>
              <a:t>qq</a:t>
            </a:r>
            <a:r>
              <a:rPr lang="en-US" altLang="zh-CN" sz="3600" b="1" dirty="0">
                <a:solidFill>
                  <a:srgbClr val="FF0000"/>
                </a:solidFill>
              </a:rPr>
              <a:t>.com</a:t>
            </a:r>
            <a:endParaRPr lang="en-US" altLang="zh-CN" sz="3600" b="1" dirty="0">
              <a:solidFill>
                <a:srgbClr val="FF0000"/>
              </a:solidFill>
            </a:endParaRPr>
          </a:p>
        </p:txBody>
      </p:sp>
      <p:pic>
        <p:nvPicPr>
          <p:cNvPr id="171011" name="图片 1"/>
          <p:cNvPicPr>
            <a:picLocks noChangeAspect="1"/>
          </p:cNvPicPr>
          <p:nvPr/>
        </p:nvPicPr>
        <p:blipFill>
          <a:blip r:embed="rId1" cstate="print"/>
          <a:stretch>
            <a:fillRect/>
          </a:stretch>
        </p:blipFill>
        <p:spPr>
          <a:xfrm>
            <a:off x="0" y="0"/>
            <a:ext cx="9359900" cy="329406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10594"/>
                                        </p:tgtEl>
                                        <p:attrNameLst>
                                          <p:attrName>style.visibility</p:attrName>
                                        </p:attrNameLst>
                                      </p:cBhvr>
                                      <p:to>
                                        <p:strVal val="visible"/>
                                      </p:to>
                                    </p:set>
                                    <p:animEffect transition="in" filter="slide(fromBottom)">
                                      <p:cBhvr>
                                        <p:cTn id="7" dur="500"/>
                                        <p:tgtEl>
                                          <p:spTgt spid="110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p:bldLst>
  </p:timing>
</p:sld>
</file>

<file path=ppt/theme/theme1.xml><?xml version="1.0" encoding="utf-8"?>
<a:theme xmlns:a="http://schemas.openxmlformats.org/drawingml/2006/main" name="自定义设计方案">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a:spPr>
      <a:bodyPr vert="horz" wrap="square" lIns="91440" tIns="45720" rIns="91440" bIns="45720" numCol="1" anchor="t" anchorCtr="0" compatLnSpc="1"/>
      <a:lstStyle>
        <a:defPPr marL="0" marR="0" indent="0" algn="l" defTabSz="914400" rtl="0" eaLnBrk="0" fontAlgn="base" latinLnBrk="0" hangingPunct="0">
          <a:spcBef>
            <a:spcPct val="0"/>
          </a:spcBef>
          <a:spcAft>
            <a:spcPct val="0"/>
          </a:spcAft>
          <a:buClrTx/>
          <a:buSzTx/>
          <a:buFont typeface="Arial" panose="020B0604020202020204" pitchFamily="34" charset="0"/>
          <a:buNone/>
          <a:defRPr kumimoji="0" 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a:spPr>
      <a:bodyPr vert="horz" wrap="square" lIns="91440" tIns="45720" rIns="91440" bIns="45720" numCol="1" anchor="t" anchorCtr="0" compatLnSpc="1"/>
      <a:lstStyle>
        <a:defPPr marL="0" marR="0" indent="0" algn="l" defTabSz="914400" rtl="0" eaLnBrk="0" fontAlgn="base" latinLnBrk="0" hangingPunct="0">
          <a:spcBef>
            <a:spcPct val="0"/>
          </a:spcBef>
          <a:spcAft>
            <a:spcPct val="0"/>
          </a:spcAft>
          <a:buClrTx/>
          <a:buSzTx/>
          <a:buFont typeface="Arial" panose="020B0604020202020204" pitchFamily="34" charset="0"/>
          <a:buNone/>
          <a:defRPr kumimoji="0" 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ub3">
  <a:themeElements>
    <a:clrScheme name="sub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ub3">
      <a:majorFont>
        <a:latin typeface="Times New Roman"/>
        <a:ea typeface="Gulim"/>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a:spPr>
      <a:bodyPr vert="horz" wrap="square" lIns="91440" tIns="45720" rIns="91440" bIns="45720" numCol="1" anchor="t" anchorCtr="0" compatLnSpc="1"/>
      <a:lstStyle>
        <a:defPPr marL="0" marR="0" indent="0" algn="l" defTabSz="914400" rtl="0" eaLnBrk="0" fontAlgn="base" latinLnBrk="0" hangingPunct="0">
          <a:spcBef>
            <a:spcPct val="0"/>
          </a:spcBef>
          <a:spcAft>
            <a:spcPct val="0"/>
          </a:spcAft>
          <a:buClrTx/>
          <a:buSzTx/>
          <a:buFont typeface="Arial" panose="020B0604020202020204" pitchFamily="34" charset="0"/>
          <a:buNone/>
          <a:defRPr kumimoji="0" 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a:spPr>
      <a:bodyPr vert="horz" wrap="square" lIns="91440" tIns="45720" rIns="91440" bIns="45720" numCol="1" anchor="t" anchorCtr="0" compatLnSpc="1"/>
      <a:lstStyle>
        <a:defPPr marL="0" marR="0" indent="0" algn="l" defTabSz="914400" rtl="0" eaLnBrk="0" fontAlgn="base" latinLnBrk="0" hangingPunct="0">
          <a:spcBef>
            <a:spcPct val="0"/>
          </a:spcBef>
          <a:spcAft>
            <a:spcPct val="0"/>
          </a:spcAft>
          <a:buClrTx/>
          <a:buSzTx/>
          <a:buFont typeface="Arial" panose="020B0604020202020204" pitchFamily="34" charset="0"/>
          <a:buNone/>
          <a:defRPr kumimoji="0" 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sub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ub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ub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ub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ub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ub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ub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ub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ub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ub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ub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ub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ptkorea_0Ae19140[1]">
  <a:themeElements>
    <a:clrScheme name="1_pptkorea_0Ae1914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pptkorea_0Ae19140[1]">
      <a:majorFont>
        <a:latin typeface="Verdana"/>
        <a:ea typeface="Gulim"/>
        <a:cs typeface=""/>
      </a:majorFont>
      <a:minorFont>
        <a:latin typeface="Verdana"/>
        <a:ea typeface="Gulim"/>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a:spPr>
      <a:bodyPr vert="horz" wrap="square" lIns="91440" tIns="45720" rIns="91440" bIns="45720" numCol="1" anchor="t" anchorCtr="0" compatLnSpc="1"/>
      <a:lstStyle>
        <a:defPPr marL="0" marR="0" indent="0" algn="l" defTabSz="914400" rtl="0" eaLnBrk="0" fontAlgn="base" latinLnBrk="0" hangingPunct="0">
          <a:spcBef>
            <a:spcPct val="0"/>
          </a:spcBef>
          <a:spcAft>
            <a:spcPct val="0"/>
          </a:spcAft>
          <a:buClrTx/>
          <a:buSzTx/>
          <a:buFont typeface="Arial" panose="020B0604020202020204" pitchFamily="34" charset="0"/>
          <a:buNone/>
          <a:defRPr kumimoji="0" 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a:spPr>
      <a:bodyPr vert="horz" wrap="square" lIns="91440" tIns="45720" rIns="91440" bIns="45720" numCol="1" anchor="t" anchorCtr="0" compatLnSpc="1"/>
      <a:lstStyle>
        <a:defPPr marL="0" marR="0" indent="0" algn="l" defTabSz="914400" rtl="0" eaLnBrk="0" fontAlgn="base" latinLnBrk="0" hangingPunct="0">
          <a:spcBef>
            <a:spcPct val="0"/>
          </a:spcBef>
          <a:spcAft>
            <a:spcPct val="0"/>
          </a:spcAft>
          <a:buClrTx/>
          <a:buSzTx/>
          <a:buFont typeface="Arial" panose="020B0604020202020204" pitchFamily="34" charset="0"/>
          <a:buNone/>
          <a:defRPr kumimoji="0" 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pptkorea_0Ae1914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pptkorea_0Ae1914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pptkorea_0Ae1914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pptkorea_0Ae1914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pptkorea_0Ae1914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pptkorea_0Ae1914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pptkorea_0Ae1914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pptkorea_0Ae1914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pptkorea_0Ae1914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pptkorea_0Ae1914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pptkorea_0Ae1914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pptkorea_0Ae1914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6575</Words>
  <Application>WPS 演示</Application>
  <PresentationFormat>自定义</PresentationFormat>
  <Paragraphs>709</Paragraphs>
  <Slides>58</Slides>
  <Notes>17</Notes>
  <HiddenSlides>0</HiddenSlides>
  <MMClips>0</MMClips>
  <ScaleCrop>false</ScaleCrop>
  <HeadingPairs>
    <vt:vector size="6" baseType="variant">
      <vt:variant>
        <vt:lpstr>已用的字体</vt:lpstr>
      </vt:variant>
      <vt:variant>
        <vt:i4>19</vt:i4>
      </vt:variant>
      <vt:variant>
        <vt:lpstr>主题</vt:lpstr>
      </vt:variant>
      <vt:variant>
        <vt:i4>3</vt:i4>
      </vt:variant>
      <vt:variant>
        <vt:lpstr>幻灯片标题</vt:lpstr>
      </vt:variant>
      <vt:variant>
        <vt:i4>58</vt:i4>
      </vt:variant>
    </vt:vector>
  </HeadingPairs>
  <TitlesOfParts>
    <vt:vector size="80" baseType="lpstr">
      <vt:lpstr>Arial</vt:lpstr>
      <vt:lpstr>宋体</vt:lpstr>
      <vt:lpstr>Wingdings</vt:lpstr>
      <vt:lpstr>微软雅黑</vt:lpstr>
      <vt:lpstr>Times New Roman</vt:lpstr>
      <vt:lpstr>Gulim</vt:lpstr>
      <vt:lpstr>Verdana</vt:lpstr>
      <vt:lpstr>黑体</vt:lpstr>
      <vt:lpstr>仿宋</vt:lpstr>
      <vt:lpstr>Arial Unicode MS</vt:lpstr>
      <vt:lpstr>BatangChe</vt:lpstr>
      <vt:lpstr>冬青黑体简体中文 W3</vt:lpstr>
      <vt:lpstr>Helvetica Neue</vt:lpstr>
      <vt:lpstr>Calibri</vt:lpstr>
      <vt:lpstr>Times New Roman</vt:lpstr>
      <vt:lpstr>Calibri</vt:lpstr>
      <vt:lpstr>Avenir Next</vt:lpstr>
      <vt:lpstr>方正仿宋简体</vt:lpstr>
      <vt:lpstr>Segoe Print</vt:lpstr>
      <vt:lpstr>自定义设计方案</vt:lpstr>
      <vt:lpstr>sub3</vt:lpstr>
      <vt:lpstr>1_pptkorea_0Ae19140[1]</vt:lpstr>
      <vt:lpstr>PowerPoint 演示文稿</vt:lpstr>
      <vt:lpstr>PowerPoint 演示文稿</vt:lpstr>
      <vt:lpstr>2016年9月2日 环保部大气司刘炳江司长慰问G20峰会VOCs 治理特邀环保专家。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实例分析：中煤榆林污水厂废气采用 生物法+光催化废气处理                      B、中煤榆林- VOCs废气处理设备图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低温甲醇洗   二氧化碳排放废气  实际运行成分数值</vt:lpstr>
      <vt:lpstr>最低排放浓度设计  低温甲醇洗排放废气</vt:lpstr>
      <vt:lpstr>PowerPoint 演示文稿</vt:lpstr>
      <vt:lpstr>PowerPoint 演示文稿</vt:lpstr>
      <vt:lpstr>〖"十三五"VOCS防治工作方案〗</vt:lpstr>
      <vt:lpstr>PowerPoint 演示文稿</vt:lpstr>
      <vt:lpstr>PowerPoint 演示文稿</vt:lpstr>
      <vt:lpstr>PowerPoint 演示文稿</vt:lpstr>
      <vt:lpstr>塔式RTO净化效率近99.99%，目前国内最高，超过了美国、德国等国旋转式产品。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《环保设备设计手册》：  生物洗涤器对净化含水溶性挥发性有机物的空气非常有效，但对含难溶化合物的废气，如芳香族化合物（苯、甲苯、二甲苯）等则无特别效果。      《有机废气净化技术》  ： 必须满足以下几个条件：1、废气中的有机物能溶解于水；2、有机物是可以降解的；3、废气的温度在5—60度；4、废气中不含有毒成分。       有研究提出生物法对于难生物降解、高浓度的VOCs去除效果较差。针对这一问题，可以采用紫外+生物过滤联合工艺，运用紫外单元提高VOCs的可生化性，同时降低生物过滤单元的负荷。</vt:lpstr>
      <vt:lpstr>PowerPoint 演示文稿</vt:lpstr>
      <vt:lpstr>PowerPoint 演示文稿</vt:lpstr>
      <vt:lpstr>PowerPoint 演示文稿</vt:lpstr>
      <vt:lpstr>PowerPoint 演示文稿</vt:lpstr>
      <vt:lpstr>PowerPoint 演示文稿</vt:lpstr>
      <vt:lpstr>PowerPoint 演示文稿</vt:lpstr>
      <vt:lpstr>实例分析：平煤神马污水厂废气采用 生物法+光催化废气处理                      Ａ、平煤-废气VOC处理设备图</vt:lpstr>
      <vt:lpstr>PowerPoint 演示文稿</vt:lpstr>
      <vt:lpstr>PowerPoint 演示文稿</vt:lpstr>
      <vt:lpstr>全国首个煤化工生物法+紫外光催化氧化 污水除臭及VOC治理会</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上海大气污染防治研究所</dc:title>
  <dc:creator>Administrator</dc:creator>
  <cp:lastModifiedBy>Administrator</cp:lastModifiedBy>
  <cp:revision>1155</cp:revision>
  <dcterms:created xsi:type="dcterms:W3CDTF">2014-06-28T03:20:00Z</dcterms:created>
  <dcterms:modified xsi:type="dcterms:W3CDTF">2018-11-17T05:33:39Z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2052-10.1.0.7668</vt:lpwstr>
  </property>
</Properties>
</file>