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305" r:id="rId1"/>
    <p:sldMasterId id="2147496342" r:id="rId2"/>
  </p:sldMasterIdLst>
  <p:notesMasterIdLst>
    <p:notesMasterId r:id="rId3"/>
  </p:notesMasterIdLst>
  <p:sldIdLst>
    <p:sldId id="5901" r:id="rId4"/>
    <p:sldId id="5905" r:id="rId5"/>
    <p:sldId id="5909" r:id="rId6"/>
    <p:sldId id="5912" r:id="rId7"/>
    <p:sldId id="5915" r:id="rId8"/>
    <p:sldId id="5918" r:id="rId9"/>
    <p:sldId id="5921" r:id="rId10"/>
    <p:sldId id="5924" r:id="rId11"/>
    <p:sldId id="5927" r:id="rId12"/>
    <p:sldId id="5930" r:id="rId13"/>
    <p:sldId id="5933" r:id="rId14"/>
    <p:sldId id="5936" r:id="rId15"/>
    <p:sldId id="5939" r:id="rId16"/>
    <p:sldId id="5942" r:id="rId17"/>
    <p:sldId id="5945" r:id="rId18"/>
    <p:sldId id="5948" r:id="rId19"/>
    <p:sldId id="5951" r:id="rId20"/>
    <p:sldId id="5954" r:id="rId21"/>
    <p:sldId id="5957" r:id="rId22"/>
    <p:sldId id="5960" r:id="rId23"/>
    <p:sldId id="5963" r:id="rId24"/>
    <p:sldId id="5966" r:id="rId25"/>
    <p:sldId id="5969" r:id="rId26"/>
    <p:sldId id="5972" r:id="rId27"/>
    <p:sldId id="5975" r:id="rId28"/>
    <p:sldId id="5978" r:id="rId29"/>
    <p:sldId id="5981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306" r:id="rId1"/>
    <p:sldLayoutId id="2147496307" r:id="rId2"/>
    <p:sldLayoutId id="2147496308" r:id="rId3"/>
    <p:sldLayoutId id="2147496309" r:id="rId4"/>
    <p:sldLayoutId id="2147496310" r:id="rId5"/>
    <p:sldLayoutId id="2147496311" r:id="rId6"/>
    <p:sldLayoutId id="2147496312" r:id="rId7"/>
    <p:sldLayoutId id="2147496313" r:id="rId8"/>
    <p:sldLayoutId id="2147496314" r:id="rId9"/>
    <p:sldLayoutId id="2147496315" r:id="rId10"/>
    <p:sldLayoutId id="214749631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343" r:id="rId1"/>
    <p:sldLayoutId id="2147496344" r:id="rId2"/>
    <p:sldLayoutId id="2147496345" r:id="rId3"/>
    <p:sldLayoutId id="2147496346" r:id="rId4"/>
    <p:sldLayoutId id="2147496347" r:id="rId5"/>
    <p:sldLayoutId id="2147496348" r:id="rId6"/>
    <p:sldLayoutId id="2147496349" r:id="rId7"/>
    <p:sldLayoutId id="2147496350" r:id="rId8"/>
    <p:sldLayoutId id="2147496351" r:id="rId9"/>
    <p:sldLayoutId id="2147496352" r:id="rId10"/>
    <p:sldLayoutId id="21474963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tags" Target="../tags/tag149.xml"/><Relationship Id="rId22" Type="http://schemas.openxmlformats.org/officeDocument/2006/relationships/tags" Target="../tags/tag150.xml"/><Relationship Id="rId23" Type="http://schemas.openxmlformats.org/officeDocument/2006/relationships/tags" Target="../tags/tag151.xml"/><Relationship Id="rId24" Type="http://schemas.openxmlformats.org/officeDocument/2006/relationships/tags" Target="../tags/tag152.xml"/><Relationship Id="rId25" Type="http://schemas.openxmlformats.org/officeDocument/2006/relationships/tags" Target="../tags/tag153.xml"/><Relationship Id="rId26" Type="http://schemas.openxmlformats.org/officeDocument/2006/relationships/tags" Target="../tags/tag154.xml"/><Relationship Id="rId27" Type="http://schemas.openxmlformats.org/officeDocument/2006/relationships/tags" Target="../tags/tag155.xml"/><Relationship Id="rId28" Type="http://schemas.openxmlformats.org/officeDocument/2006/relationships/tags" Target="../tags/tag156.xml"/><Relationship Id="rId29" Type="http://schemas.openxmlformats.org/officeDocument/2006/relationships/tags" Target="../tags/tag15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xxx,a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初中教育现代化管理模式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2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98712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37971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现代化管理模式的必要性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51837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761243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3300174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现代化管理模式的构建要素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114368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923774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5462986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现代化管理模式的具体措施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276899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7086305" y="2229497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7625190" y="3190865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现代化管理模式的实践与效果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439430" y="2920097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9248835" y="1982404"/>
            <a:ext cx="690601" cy="690600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9788002" y="2943582"/>
            <a:ext cx="1805287" cy="1802849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未来初中教育现代化管理模式的展望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601960" y="2673004"/>
            <a:ext cx="0" cy="2677349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现代化管理模式的必要性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适应时代发展的需要</a:t>
            </a:r>
            <a:endParaRPr altLang="en-US" lang="zh-CN"/>
          </a:p>
        </p:txBody>
      </p:sp>
      <p:sp>
        <p:nvSpPr>
          <p:cNvPr id="104890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当前社会对教育的需求已经发生了深刻变化，传统的教育管理模式已经无法满足这些需求。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现代化管理模式能够更好地适应时代发展的需要，提高教育管理的效率和质量。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现代化管理模式能够更好地培养学生的综合素质，提高教育教学的效果。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现代化管理模式能够更好地促进教育公平，让更多的学生受益。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提高教育质量的需要</a:t>
            </a:r>
            <a:endParaRPr altLang="en-US" lang="zh-CN"/>
          </a:p>
        </p:txBody>
      </p:sp>
      <p:sp>
        <p:nvSpPr>
          <p:cNvPr id="104895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现代化管理模式能够提高教育效率，提升学生的学习效果。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现代化管理模式能够加强教育监管，保障教育的公平和公正。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现代化管理模式能够推动教育创新，培养具有创新精神的人才。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现代化管理模式能够促进教育资源的合理配置，优化教育环境。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培养创新人才的需要</a:t>
            </a:r>
            <a:endParaRPr altLang="en-US" lang="zh-CN"/>
          </a:p>
        </p:txBody>
      </p:sp>
      <p:sp>
        <p:nvSpPr>
          <p:cNvPr id="10490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培养创新人才是现代化管理模式的根本目的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现代化管理模式通过创新教育理念和方式来培养创新人才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现代化管理模式注重学生的个性发展，激发创新潜能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传统管理模式难以满足创新人才培养的需求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现代化管理模式的构建要素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信息化管理</a:t>
            </a:r>
            <a:endParaRPr altLang="en-US" lang="zh-CN"/>
          </a:p>
        </p:txBody>
      </p:sp>
      <p:sp>
        <p:nvSpPr>
          <p:cNvPr id="10491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定义：利用信息技术进行教育管理和教学活动的模式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实施方式：建立信息化管理系统，利用大数据、云计算等技术手段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优势：实时监控、数据分析、远程教育等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目的：提高管理效率，优化教学资源配置，促进教育公平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人性化管理</a:t>
            </a:r>
            <a:endParaRPr altLang="en-US" lang="zh-CN"/>
          </a:p>
        </p:txBody>
      </p:sp>
      <p:sp>
        <p:nvSpPr>
          <p:cNvPr id="10492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重视学生心理健康，提供心理辅导与支持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激发学生内在动力，培养自主学习与创新能力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关注学生个性化需求，提供多样化教育服务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营造良好的学习氛围，促进师生互动与合作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开放式管理</a:t>
            </a:r>
            <a:endParaRPr altLang="en-US" lang="zh-CN"/>
          </a:p>
        </p:txBody>
      </p:sp>
      <p:sp>
        <p:nvSpPr>
          <p:cNvPr id="10492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开放式管理是现代化管理模式的重要组成部分，旨在促进学校与外部环境的交流与合作。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开放式管理强调资源的共享，包括人力资源、设备资源、信息资源等，以提高资源利用效率。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开放式管理注重与家长、社区的合作，共同参与学校的管理和决策，增强学校的透明度和公信力。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开放式管理需要建立健全的制度和管理机制，确保学校的各项工作有序、高效地开展。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多元化评价</a:t>
            </a:r>
            <a:endParaRPr altLang="en-US" lang="zh-CN"/>
          </a:p>
        </p:txBody>
      </p:sp>
      <p:sp>
        <p:nvSpPr>
          <p:cNvPr id="10493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评价主体：学生、教师、家长、学校共同参与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评价方式：过程性评价与终结性评价相结合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评价指标：知识技能、情感态度、价值观等多方面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评价目的：促进学生全面发展，提高教育质量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现代化管理模式的具体措施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建立信息化管理系统</a:t>
            </a:r>
            <a:endParaRPr altLang="en-US" lang="zh-CN"/>
          </a:p>
        </p:txBody>
      </p:sp>
      <p:sp>
        <p:nvSpPr>
          <p:cNvPr id="10494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建立学生信息管理系统，实现学生信息的全面管理。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建立教师信息管理系统，实现教师资源的优化配置。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建立教学管理系统，实现教学质量的有效监控。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建立学校资产管理系统，实现学校资产的科学管理。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实施个性化教学计划</a:t>
            </a:r>
            <a:endParaRPr altLang="en-US" lang="zh-CN"/>
          </a:p>
        </p:txBody>
      </p:sp>
      <p:sp>
        <p:nvSpPr>
          <p:cNvPr id="10494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制定针对不同学生的教学方案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开展课外拓展活动，满足学生个性化需求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建立学生个性化成长档案，记录学生成长轨迹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运用信息技术手段，实现个性化教学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开展创新教育活动</a:t>
            </a:r>
            <a:endParaRPr altLang="en-US" lang="zh-CN"/>
          </a:p>
        </p:txBody>
      </p:sp>
      <p:sp>
        <p:nvSpPr>
          <p:cNvPr id="10495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定期举办创新教育讲座，提升教师和学生创新意识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开展创新课程，鼓励学生自主选择，培养创新思维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建立创新实验室，提供必要的设备和资源，支持学生实践创新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组织创新竞赛，激发学生的创新热情和创造力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完善评价体系</a:t>
            </a:r>
            <a:endParaRPr altLang="en-US" lang="zh-CN"/>
          </a:p>
        </p:txBody>
      </p:sp>
      <p:sp>
        <p:nvSpPr>
          <p:cNvPr id="10496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注重过程评价，关注学生的学习过程和成长进步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建立多元评价体系，包括学生自评、互评和教师评价等多种方式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制定明确的评价标准，确保评价的客观性和公正性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及时反馈评价结果，帮助学生了解自己的不足和改进方向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7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现代化管理模式的实践与效果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实践案例分享</a:t>
            </a:r>
            <a:endParaRPr altLang="en-US" lang="zh-CN"/>
          </a:p>
        </p:txBody>
      </p:sp>
      <p:sp>
        <p:nvSpPr>
          <p:cNvPr id="10497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案例名称：某初中学校实施个性化教育改革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案例描述：该校针对不同学生的特点，采用多样化的教学方式和评价方式，有效提升了学生的学习积极性和成绩。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案例名称：某初中学校采用信息化管理系统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案例描述：该系统包括学生管理、教师管理、课程管理等功能，提高了管理效率和教学质量。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管理效果分析</a:t>
            </a:r>
            <a:endParaRPr altLang="en-US" lang="zh-CN"/>
          </a:p>
        </p:txBody>
      </p:sp>
      <p:sp>
        <p:nvSpPr>
          <p:cNvPr id="10497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提高教育质量：现代化管理模式有助于提高教学质量和学生的学习效果。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优化资源配置：通过信息化手段实现资源共享，提高教育资源利用效率。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促进教师专业发展：为教师提供更多培训和学习机会，提升教师的专业素养和教学能力。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提升学校管理效率：通过信息化手段简化管理流程，提高学校管理效率和管理水平。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成功经验总结</a:t>
            </a:r>
            <a:endParaRPr altLang="en-US" lang="zh-CN"/>
          </a:p>
        </p:txBody>
      </p:sp>
      <p:sp>
        <p:nvSpPr>
          <p:cNvPr id="10498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现代化管理模式的应用范围：适用于各类初中学校，具有普适性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现代化管理模式的实践：注重学生个性化发展，提高教育质量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现代化管理模式的优势：提升教育效率，促进教育公平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现代化管理模式的未来发展：持续改进，不断创新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不足之处及改进建议</a:t>
            </a:r>
            <a:endParaRPr altLang="en-US" lang="zh-CN"/>
          </a:p>
        </p:txBody>
      </p:sp>
      <p:sp>
        <p:nvSpPr>
          <p:cNvPr id="10498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信息化程度不够：应加强信息技术在教育管理中的应用，提高管理效率。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缺乏有效的激励机制：需要建立完善的奖励机制，激发教师和学生的积极性。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评价机制不完善：需要建立科学、公正的评价体系，客观反映学生的学习情况和教师的教学效果。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资源分配不均：应优化资源配置，确保教育资源的公平分配。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4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未来初中教育现代化管理模式的展望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发展趋势分析</a:t>
            </a:r>
            <a:endParaRPr altLang="en-US" lang="zh-CN"/>
          </a:p>
        </p:txBody>
      </p:sp>
      <p:sp>
        <p:nvSpPr>
          <p:cNvPr id="10499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多元化评价：建立多元评价体系，全面评价学生发展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社会参与：鼓励社会力量参与初中教育管理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信息化管理：利用信息技术提高管理效率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个性化教育：关注学生个性化需求，因材施教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未来管理模式构想</a:t>
            </a:r>
            <a:endParaRPr altLang="en-US" lang="zh-CN"/>
          </a:p>
        </p:txBody>
      </p:sp>
      <p:sp>
        <p:nvSpPr>
          <p:cNvPr id="10500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社区化办学：加强学校与社区的合作，实现资源共享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多元化评价：采用多种评价方式，全面评价学生发展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智能化管理：利用大数据、人工智能等技术提高管理效率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个性化教育：关注学生个性化发展，提供定制化教育服务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提升教育品质的措施</a:t>
            </a:r>
            <a:endParaRPr altLang="en-US" lang="zh-CN"/>
          </a:p>
        </p:txBody>
      </p:sp>
      <p:sp>
        <p:nvSpPr>
          <p:cNvPr id="1050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引入先进的教育技术，如人工智能、虚拟现实等，以提高教学质量和效果。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注重学生的个性化发展，推行多元化的教育模式和评价标准，以满足不同学生的需求。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加强学校与家庭、社区的合作，形成教育合力，共同促进学生的全面发展。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加强教师培训，提高教师的专业素养和教育理念，使其能够更好地适应现代化教育发展的需要。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培养未来创新人才的方向</a:t>
            </a:r>
            <a:endParaRPr altLang="en-US" lang="zh-CN"/>
          </a:p>
        </p:txBody>
      </p:sp>
      <p:sp>
        <p:nvSpPr>
          <p:cNvPr id="10501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强化科技教育：加强信息技术和科技创新教育，提高学生的科技素养和创新能力。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注重个性化教育：关注学生的兴趣和特长，因材施教，培养学生的自主学习和创新能力。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推进国际化教育：加强国际交流与合作，引进国际优质教育资源，培养学生的国际视野和跨文化交流能力。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重视心理健康教育：关注学生的心理健康和情感需求，培养学生的积极心态和应对挑战的能力。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3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5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5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5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5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5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5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5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5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SLIDE_ID" val="custom202302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7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9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2023-12-31T17:45:38Z</dcterms:created>
  <dcterms:modified xsi:type="dcterms:W3CDTF">2023-12-31T17:45:38Z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348f061bc58642dfa8455475e9ff2f4c_21</vt:lpwstr>
  </property>
</Properties>
</file>