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1451" r:id="rId1"/>
    <p:sldMasterId id="2147491488" r:id="rId2"/>
  </p:sldMasterIdLst>
  <p:notesMasterIdLst>
    <p:notesMasterId r:id="rId3"/>
  </p:notesMasterIdLst>
  <p:sldIdLst>
    <p:sldId id="4029" r:id="rId4"/>
    <p:sldId id="4033" r:id="rId5"/>
    <p:sldId id="4036" r:id="rId6"/>
    <p:sldId id="4039" r:id="rId7"/>
    <p:sldId id="4045" r:id="rId9"/>
    <p:sldId id="4048" r:id="rId10"/>
    <p:sldId id="4051" r:id="rId11"/>
    <p:sldId id="4054" r:id="rId12"/>
    <p:sldId id="4057" r:id="rId13"/>
    <p:sldId id="4063" r:id="rId15"/>
    <p:sldId id="4066" r:id="rId16"/>
    <p:sldId id="4069" r:id="rId17"/>
    <p:sldId id="4072" r:id="rId18"/>
    <p:sldId id="4075" r:id="rId19"/>
    <p:sldId id="4081" r:id="rId21"/>
    <p:sldId id="4084" r:id="rId22"/>
    <p:sldId id="4087" r:id="rId23"/>
    <p:sldId id="4090" r:id="rId24"/>
    <p:sldId id="4093" r:id="rId25"/>
    <p:sldId id="4099" r:id="rId27"/>
    <p:sldId id="4102" r:id="rId28"/>
    <p:sldId id="4105" r:id="rId29"/>
    <p:sldId id="4108" r:id="rId30"/>
    <p:sldId id="4111" r:id="rId31"/>
    <p:sldId id="4117" r:id="rId33"/>
    <p:sldId id="4120" r:id="rId34"/>
    <p:sldId id="4123" r:id="rId35"/>
    <p:sldId id="4126" r:id="rId36"/>
    <p:sldId id="4129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2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image" Target="../media/image4.png"/><Relationship Id="rId9" Type="http://schemas.openxmlformats.org/officeDocument/2006/relationships/tags" Target="../tags/tag5.xml"/><Relationship Id="rId10" Type="http://schemas.openxmlformats.org/officeDocument/2006/relationships/tags" Target="../tags/tag6.xml"/><Relationship Id="rId11" Type="http://schemas.openxmlformats.org/officeDocument/2006/relationships/tags" Target="../tags/tag7.xml"/><Relationship Id="rId12" Type="http://schemas.openxmlformats.org/officeDocument/2006/relationships/tags" Target="../tags/tag8.xml"/><Relationship Id="rId13" Type="http://schemas.openxmlformats.org/officeDocument/2006/relationships/tags" Target="../tags/tag9.xml"/><Relationship Id="rId14" Type="http://schemas.openxmlformats.org/officeDocument/2006/relationships/image" Target="../media/image5.png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6.png"/><Relationship Id="rId3" Type="http://schemas.openxmlformats.org/officeDocument/2006/relationships/tags" Target="../tags/tag16.xml"/><Relationship Id="rId4" Type="http://schemas.openxmlformats.org/officeDocument/2006/relationships/image" Target="../media/image7.png"/><Relationship Id="rId5" Type="http://schemas.openxmlformats.org/officeDocument/2006/relationships/tags" Target="../tags/tag17.xml"/><Relationship Id="rId6" Type="http://schemas.openxmlformats.org/officeDocument/2006/relationships/image" Target="../media/image8.png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Relationship Id="rId11" Type="http://schemas.openxmlformats.org/officeDocument/2006/relationships/tags" Target="../tags/tag22.xml"/><Relationship Id="rId12" Type="http://schemas.openxmlformats.org/officeDocument/2006/relationships/image" Target="../media/image5.png"/><Relationship Id="rId13" Type="http://schemas.openxmlformats.org/officeDocument/2006/relationships/tags" Target="../tags/tag23.xml"/><Relationship Id="rId14" Type="http://schemas.openxmlformats.org/officeDocument/2006/relationships/image" Target="../media/image4.png"/><Relationship Id="rId15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9.png"/><Relationship Id="rId3" Type="http://schemas.openxmlformats.org/officeDocument/2006/relationships/tags" Target="../tags/tag25.xml"/><Relationship Id="rId4" Type="http://schemas.openxmlformats.org/officeDocument/2006/relationships/image" Target="../media/image10.png"/><Relationship Id="rId5" Type="http://schemas.openxmlformats.org/officeDocument/2006/relationships/tags" Target="../tags/tag26.xml"/><Relationship Id="rId6" Type="http://schemas.openxmlformats.org/officeDocument/2006/relationships/image" Target="../media/image11.png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image" Target="../media/image4.png"/><Relationship Id="rId11" Type="http://schemas.openxmlformats.org/officeDocument/2006/relationships/tags" Target="../tags/tag30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12.png"/><Relationship Id="rId3" Type="http://schemas.openxmlformats.org/officeDocument/2006/relationships/tags" Target="../tags/tag62.xml"/><Relationship Id="rId4" Type="http://schemas.openxmlformats.org/officeDocument/2006/relationships/image" Target="../media/image13.png"/><Relationship Id="rId5" Type="http://schemas.openxmlformats.org/officeDocument/2006/relationships/tags" Target="../tags/tag63.xml"/><Relationship Id="rId6" Type="http://schemas.openxmlformats.org/officeDocument/2006/relationships/image" Target="../media/image14.png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tags" Target="../tags/tag66.xml"/><Relationship Id="rId10" Type="http://schemas.openxmlformats.org/officeDocument/2006/relationships/tags" Target="../tags/tag67.xml"/><Relationship Id="rId11" Type="http://schemas.openxmlformats.org/officeDocument/2006/relationships/image" Target="../media/image4.png"/><Relationship Id="rId12" Type="http://schemas.openxmlformats.org/officeDocument/2006/relationships/tags" Target="../tags/tag68.xml"/><Relationship Id="rId13" Type="http://schemas.openxmlformats.org/officeDocument/2006/relationships/image" Target="../media/image5.png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55083"/>
            <a:ext cx="11811000" cy="4912459"/>
          </a:xfrm>
          <a:prstGeom prst="rect"/>
        </p:spPr>
      </p:pic>
      <p:pic>
        <p:nvPicPr>
          <p:cNvPr id="209716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64639"/>
            <a:ext cx="11811000" cy="4912459"/>
          </a:xfrm>
          <a:prstGeom prst="rect"/>
        </p:spPr>
      </p:pic>
      <p:pic>
        <p:nvPicPr>
          <p:cNvPr id="2097165" name="@svg_logo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sp>
        <p:nvSpPr>
          <p:cNvPr id="1048668" name="标题 1"/>
          <p:cNvSpPr>
            <a:spLocks noGrp="1"/>
          </p:cNvSpPr>
          <p:nvPr userDrawn="1">
            <p:ph type="ctrTitle" hasCustomPrompt="1"/>
            <p:custDataLst>
              <p:tags r:id="rId9"/>
            </p:custDataLst>
          </p:nvPr>
        </p:nvSpPr>
        <p:spPr>
          <a:xfrm>
            <a:off x="5322498" y="1619884"/>
            <a:ext cx="6031302" cy="2274266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5400"/>
            </a:lvl1pPr>
          </a:lstStyle>
          <a:p>
            <a:r>
              <a:rPr altLang="en-US" dirty="0" lang="zh-CN"/>
              <a:t>单击此处编辑母</a:t>
            </a:r>
            <a:br>
              <a:rPr altLang="zh-CN" dirty="0" lang="en-US"/>
            </a:br>
            <a:r>
              <a:rPr altLang="en-US" dirty="0" lang="zh-CN"/>
              <a:t>版标题样式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 userDrawn="1">
            <p:ph type="subTitle" idx="1"/>
            <p:custDataLst>
              <p:tags r:id="rId10"/>
            </p:custDataLst>
          </p:nvPr>
        </p:nvSpPr>
        <p:spPr>
          <a:xfrm>
            <a:off x="7090912" y="4038150"/>
            <a:ext cx="4262887" cy="972000"/>
          </a:xfrm>
        </p:spPr>
        <p:txBody>
          <a:bodyPr>
            <a:normAutofit/>
          </a:bodyPr>
          <a:lstStyle>
            <a:lvl1pPr algn="r" indent="0" marL="0">
              <a:lnSpc>
                <a:spcPct val="10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公司名占位符 6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857250" y="366417"/>
            <a:ext cx="9328150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署名占位符 10"/>
          <p:cNvSpPr>
            <a:spLocks noGrp="1"/>
          </p:cNvSpPr>
          <p:nvPr userDrawn="1">
            <p:ph type="body" sz="quarter" idx="17" hasCustomPrompt="1"/>
            <p:custDataLst>
              <p:tags r:id="rId12"/>
            </p:custDataLst>
          </p:nvPr>
        </p:nvSpPr>
        <p:spPr>
          <a:xfrm>
            <a:off x="8610600" y="5182846"/>
            <a:ext cx="2743200" cy="50400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67" name="@svg_line"/>
          <p:cNvPicPr preferRelativeResize="0">
            <a:picLocks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pic>
        <p:nvPicPr>
          <p:cNvPr id="209717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2785669"/>
            <a:ext cx="8057133" cy="406813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754188" y="1009199"/>
            <a:ext cx="2880000" cy="2568390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  <p:pic>
        <p:nvPicPr>
          <p:cNvPr id="2097177" name="@svg_logo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088390"/>
            <a:ext cx="12192000" cy="5794375"/>
          </a:xfrm>
          <a:prstGeom prst="rect"/>
        </p:spPr>
      </p:pic>
      <p:pic>
        <p:nvPicPr>
          <p:cNvPr id="209718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098550"/>
            <a:ext cx="12192000" cy="579437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825361" y="3133103"/>
            <a:ext cx="6367550" cy="1743697"/>
          </a:xfrm>
        </p:spPr>
        <p:txBody>
          <a:bodyPr anchor="t">
            <a:normAutofit/>
          </a:bodyPr>
          <a:lstStyle>
            <a:lvl1pPr algn="l">
              <a:defRPr b="0" sz="3200">
                <a:solidFill>
                  <a:schemeClr val="tx1"/>
                </a:soli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96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22961" y="1781404"/>
            <a:ext cx="6367550" cy="1224000"/>
          </a:xfrm>
        </p:spPr>
        <p:txBody>
          <a:bodyPr anchor="ctr">
            <a:noAutofit/>
          </a:bodyPr>
          <a:lstStyle>
            <a:lvl1pPr algn="l" indent="0" marL="0">
              <a:buNone/>
              <a:defRPr b="1" sz="8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  <p:pic>
        <p:nvPicPr>
          <p:cNvPr id="2097185" name="@svg_logo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10829426" y="500455"/>
            <a:ext cx="509134" cy="128430"/>
          </a:xfrm>
          <a:prstGeom prst="rect"/>
        </p:spPr>
      </p:pic>
      <p:pic>
        <p:nvPicPr>
          <p:cNvPr id="2097187" name="@svg_line"/>
          <p:cNvPicPr preferRelativeResize="0">
            <a:picLocks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0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2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8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6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18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0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2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2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@svg_varObj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1" name="@svg_varObj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pic>
        <p:nvPicPr>
          <p:cNvPr id="2097193" name="@png_pic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1914943"/>
            <a:ext cx="12192000" cy="4973715"/>
          </a:xfrm>
          <a:prstGeom prst="rect"/>
        </p:spPr>
      </p:pic>
      <p:sp>
        <p:nvSpPr>
          <p:cNvPr id="1048758" name="标题 1"/>
          <p:cNvSpPr>
            <a:spLocks noGrp="1"/>
          </p:cNvSpPr>
          <p:nvPr userDrawn="1">
            <p:ph type="ctrTitle"/>
            <p:custDataLst>
              <p:tags r:id="rId7"/>
            </p:custDataLst>
          </p:nvPr>
        </p:nvSpPr>
        <p:spPr>
          <a:xfrm>
            <a:off x="4748980" y="1772761"/>
            <a:ext cx="6604219" cy="1800000"/>
          </a:xfrm>
        </p:spPr>
        <p:txBody>
          <a:bodyPr anchor="b"/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0" name="公司名占位符 6"/>
          <p:cNvSpPr>
            <a:spLocks noGrp="1"/>
          </p:cNvSpPr>
          <p:nvPr userDrawn="1">
            <p:ph type="body" sz="quarter" idx="13" hasCustomPrompt="1"/>
            <p:custDataLst>
              <p:tags r:id="rId8"/>
            </p:custDataLst>
          </p:nvPr>
        </p:nvSpPr>
        <p:spPr>
          <a:xfrm>
            <a:off x="838799" y="356515"/>
            <a:ext cx="9740301" cy="504000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2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762" name="署名占位符 10"/>
          <p:cNvSpPr>
            <a:spLocks noGrp="1"/>
          </p:cNvSpPr>
          <p:nvPr userDrawn="1">
            <p:ph type="body" sz="quarter" idx="17" hasCustomPrompt="1"/>
            <p:custDataLst>
              <p:tags r:id="rId9"/>
            </p:custDataLst>
          </p:nvPr>
        </p:nvSpPr>
        <p:spPr>
          <a:xfrm>
            <a:off x="4749165" y="3572510"/>
            <a:ext cx="6604635" cy="504190"/>
          </a:xfrm>
        </p:spPr>
        <p:txBody>
          <a:bodyPr anchor="ctr">
            <a:normAutofit/>
          </a:bodyPr>
          <a:lstStyle>
            <a:lvl1pPr algn="r" indent="0" marL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pic>
        <p:nvPicPr>
          <p:cNvPr id="2097195" name="@svg_logo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10829426" y="528590"/>
            <a:ext cx="509134" cy="128430"/>
          </a:xfrm>
          <a:prstGeom prst="rect"/>
        </p:spPr>
      </p:pic>
      <p:pic>
        <p:nvPicPr>
          <p:cNvPr id="2097197" name="@svg_line"/>
          <p:cNvPicPr preferRelativeResize="0">
            <a:picLocks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822961" y="849815"/>
            <a:ext cx="10584000" cy="1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9.xml"/><Relationship Id="rId13" Type="http://schemas.openxmlformats.org/officeDocument/2006/relationships/image" Target="../media/image15.png"/><Relationship Id="rId14" Type="http://schemas.openxmlformats.org/officeDocument/2006/relationships/tags" Target="../tags/tag70.xml"/><Relationship Id="rId15" Type="http://schemas.openxmlformats.org/officeDocument/2006/relationships/image" Target="../media/image16.png"/><Relationship Id="rId16" Type="http://schemas.openxmlformats.org/officeDocument/2006/relationships/tags" Target="../tags/tag71.xml"/><Relationship Id="rId17" Type="http://schemas.openxmlformats.org/officeDocument/2006/relationships/image" Target="../media/image17.png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ags" Target="../tags/tag75.xml"/><Relationship Id="rId22" Type="http://schemas.openxmlformats.org/officeDocument/2006/relationships/tags" Target="../tags/tag76.xml"/><Relationship Id="rId23" Type="http://schemas.openxmlformats.org/officeDocument/2006/relationships/tags" Target="../tags/tag77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452" r:id="rId1"/>
    <p:sldLayoutId id="2147491453" r:id="rId2"/>
    <p:sldLayoutId id="2147491454" r:id="rId3"/>
    <p:sldLayoutId id="2147491455" r:id="rId4"/>
    <p:sldLayoutId id="2147491456" r:id="rId5"/>
    <p:sldLayoutId id="2147491457" r:id="rId6"/>
    <p:sldLayoutId id="2147491458" r:id="rId7"/>
    <p:sldLayoutId id="2147491459" r:id="rId8"/>
    <p:sldLayoutId id="2147491460" r:id="rId9"/>
    <p:sldLayoutId id="2147491461" r:id="rId10"/>
    <p:sldLayoutId id="214749146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@svg_varObj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5" name="@svg_varObj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>
            <a:off x="5130800" y="3651250"/>
            <a:ext cx="7042785" cy="3206750"/>
          </a:xfrm>
          <a:prstGeom prst="rect"/>
        </p:spPr>
      </p:pic>
      <p:pic>
        <p:nvPicPr>
          <p:cNvPr id="2097157" name="@png_pic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5149215" y="3651250"/>
            <a:ext cx="7042785" cy="320675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1489" r:id="rId1"/>
    <p:sldLayoutId id="2147491490" r:id="rId2"/>
    <p:sldLayoutId id="2147491491" r:id="rId3"/>
    <p:sldLayoutId id="2147491492" r:id="rId4"/>
    <p:sldLayoutId id="2147491493" r:id="rId5"/>
    <p:sldLayoutId id="2147491494" r:id="rId6"/>
    <p:sldLayoutId id="2147491495" r:id="rId7"/>
    <p:sldLayoutId id="2147491496" r:id="rId8"/>
    <p:sldLayoutId id="2147491497" r:id="rId9"/>
    <p:sldLayoutId id="2147491498" r:id="rId10"/>
    <p:sldLayoutId id="214749149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3.x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20" Type="http://schemas.openxmlformats.org/officeDocument/2006/relationships/tags" Target="../tags/tag102.xml"/><Relationship Id="rId21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06.xml"/><Relationship Id="rId2" Type="http://schemas.openxmlformats.org/officeDocument/2006/relationships/tags" Target="../tags/tag107.xml"/><Relationship Id="rId3" Type="http://schemas.openxmlformats.org/officeDocument/2006/relationships/tags" Target="../tags/tag108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tags" Target="../tags/tag137.xml"/><Relationship Id="rId14" Type="http://schemas.openxmlformats.org/officeDocument/2006/relationships/tags" Target="../tags/tag138.xml"/><Relationship Id="rId15" Type="http://schemas.openxmlformats.org/officeDocument/2006/relationships/tags" Target="../tags/tag139.xml"/><Relationship Id="rId16" Type="http://schemas.openxmlformats.org/officeDocument/2006/relationships/tags" Target="../tags/tag140.xml"/><Relationship Id="rId17" Type="http://schemas.openxmlformats.org/officeDocument/2006/relationships/tags" Target="../tags/tag141.xml"/><Relationship Id="rId18" Type="http://schemas.openxmlformats.org/officeDocument/2006/relationships/tags" Target="../tags/tag142.xml"/><Relationship Id="rId1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tags" Target="../tags/tag155.xml"/><Relationship Id="rId14" Type="http://schemas.openxmlformats.org/officeDocument/2006/relationships/tags" Target="../tags/tag156.xml"/><Relationship Id="rId15" Type="http://schemas.openxmlformats.org/officeDocument/2006/relationships/tags" Target="../tags/tag157.xml"/><Relationship Id="rId16" Type="http://schemas.openxmlformats.org/officeDocument/2006/relationships/tags" Target="../tags/tag158.xml"/><Relationship Id="rId17" Type="http://schemas.openxmlformats.org/officeDocument/2006/relationships/tags" Target="../tags/tag159.xml"/><Relationship Id="rId18" Type="http://schemas.openxmlformats.org/officeDocument/2006/relationships/tags" Target="../tags/tag160.xml"/><Relationship Id="rId19" Type="http://schemas.openxmlformats.org/officeDocument/2006/relationships/tags" Target="../tags/tag161.xml"/><Relationship Id="rId20" Type="http://schemas.openxmlformats.org/officeDocument/2006/relationships/tags" Target="../tags/tag162.xml"/><Relationship Id="rId21" Type="http://schemas.openxmlformats.org/officeDocument/2006/relationships/tags" Target="../tags/tag163.xml"/><Relationship Id="rId22" Type="http://schemas.openxmlformats.org/officeDocument/2006/relationships/tags" Target="../tags/tag164.xml"/><Relationship Id="rId23" Type="http://schemas.openxmlformats.org/officeDocument/2006/relationships/tags" Target="../tags/tag165.xml"/><Relationship Id="rId24" Type="http://schemas.openxmlformats.org/officeDocument/2006/relationships/tags" Target="../tags/tag166.xml"/><Relationship Id="rId25" Type="http://schemas.openxmlformats.org/officeDocument/2006/relationships/tags" Target="../tags/tag167.xml"/><Relationship Id="rId26" Type="http://schemas.openxmlformats.org/officeDocument/2006/relationships/tags" Target="../tags/tag168.xml"/><Relationship Id="rId27" Type="http://schemas.openxmlformats.org/officeDocument/2006/relationships/tags" Target="../tags/tag169.xml"/><Relationship Id="rId28" Type="http://schemas.openxmlformats.org/officeDocument/2006/relationships/tags" Target="../tags/tag170.xml"/><Relationship Id="rId29" Type="http://schemas.openxmlformats.org/officeDocument/2006/relationships/tags" Target="../tags/tag171.xml"/><Relationship Id="rId30" Type="http://schemas.openxmlformats.org/officeDocument/2006/relationships/tags" Target="../tags/tag172.xml"/><Relationship Id="rId31" Type="http://schemas.openxmlformats.org/officeDocument/2006/relationships/tags" Target="../tags/tag173.xml"/><Relationship Id="rId32" Type="http://schemas.openxmlformats.org/officeDocument/2006/relationships/tags" Target="../tags/tag174.xml"/><Relationship Id="rId33" Type="http://schemas.openxmlformats.org/officeDocument/2006/relationships/tags" Target="../tags/tag175.xml"/><Relationship Id="rId34" Type="http://schemas.openxmlformats.org/officeDocument/2006/relationships/tags" Target="../tags/tag176.xml"/><Relationship Id="rId35" Type="http://schemas.openxmlformats.org/officeDocument/2006/relationships/tags" Target="../tags/tag177.xml"/><Relationship Id="rId36" Type="http://schemas.openxmlformats.org/officeDocument/2006/relationships/tags" Target="../tags/tag178.xml"/><Relationship Id="rId37" Type="http://schemas.openxmlformats.org/officeDocument/2006/relationships/tags" Target="../tags/tag179.xml"/><Relationship Id="rId38" Type="http://schemas.openxmlformats.org/officeDocument/2006/relationships/tags" Target="../tags/tag180.xml"/><Relationship Id="rId39" Type="http://schemas.openxmlformats.org/officeDocument/2006/relationships/tags" Target="../tags/tag181.xml"/><Relationship Id="rId40" Type="http://schemas.openxmlformats.org/officeDocument/2006/relationships/tags" Target="../tags/tag182.xml"/><Relationship Id="rId4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tags" Target="../tags/tag206.xml"/><Relationship Id="rId10" Type="http://schemas.openxmlformats.org/officeDocument/2006/relationships/tags" Target="../tags/tag207.xml"/><Relationship Id="rId11" Type="http://schemas.openxmlformats.org/officeDocument/2006/relationships/tags" Target="../tags/tag208.xml"/><Relationship Id="rId12" Type="http://schemas.openxmlformats.org/officeDocument/2006/relationships/tags" Target="../tags/tag20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0.xml"/><Relationship Id="rId2" Type="http://schemas.openxmlformats.org/officeDocument/2006/relationships/tags" Target="../tags/tag211.xml"/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tags" Target="../tags/tag222.xml"/><Relationship Id="rId10" Type="http://schemas.openxmlformats.org/officeDocument/2006/relationships/tags" Target="../tags/tag223.xml"/><Relationship Id="rId11" Type="http://schemas.openxmlformats.org/officeDocument/2006/relationships/tags" Target="../tags/tag224.xml"/><Relationship Id="rId12" Type="http://schemas.openxmlformats.org/officeDocument/2006/relationships/tags" Target="../tags/tag225.xml"/><Relationship Id="rId13" Type="http://schemas.openxmlformats.org/officeDocument/2006/relationships/tags" Target="../tags/tag226.xml"/><Relationship Id="rId14" Type="http://schemas.openxmlformats.org/officeDocument/2006/relationships/tags" Target="../tags/tag227.xml"/><Relationship Id="rId15" Type="http://schemas.openxmlformats.org/officeDocument/2006/relationships/tags" Target="../tags/tag228.xml"/><Relationship Id="rId16" Type="http://schemas.openxmlformats.org/officeDocument/2006/relationships/tags" Target="../tags/tag229.xml"/><Relationship Id="rId17" Type="http://schemas.openxmlformats.org/officeDocument/2006/relationships/tags" Target="../tags/tag230.xml"/><Relationship Id="rId18" Type="http://schemas.openxmlformats.org/officeDocument/2006/relationships/tags" Target="../tags/tag231.xml"/><Relationship Id="rId19" Type="http://schemas.openxmlformats.org/officeDocument/2006/relationships/tags" Target="../tags/tag232.xml"/><Relationship Id="rId20" Type="http://schemas.openxmlformats.org/officeDocument/2006/relationships/tags" Target="../tags/tag233.xml"/><Relationship Id="rId21" Type="http://schemas.openxmlformats.org/officeDocument/2006/relationships/tags" Target="../tags/tag234.xml"/><Relationship Id="rId22" Type="http://schemas.openxmlformats.org/officeDocument/2006/relationships/tags" Target="../tags/tag235.xml"/><Relationship Id="rId23" Type="http://schemas.openxmlformats.org/officeDocument/2006/relationships/tags" Target="../tags/tag236.xml"/><Relationship Id="rId24" Type="http://schemas.openxmlformats.org/officeDocument/2006/relationships/tags" Target="../tags/tag237.xml"/><Relationship Id="rId25" Type="http://schemas.openxmlformats.org/officeDocument/2006/relationships/tags" Target="../tags/tag238.xml"/><Relationship Id="rId26" Type="http://schemas.openxmlformats.org/officeDocument/2006/relationships/tags" Target="../tags/tag239.xml"/><Relationship Id="rId27" Type="http://schemas.openxmlformats.org/officeDocument/2006/relationships/tags" Target="../tags/tag240.xml"/><Relationship Id="rId28" Type="http://schemas.openxmlformats.org/officeDocument/2006/relationships/tags" Target="../tags/tag241.xml"/><Relationship Id="rId29" Type="http://schemas.openxmlformats.org/officeDocument/2006/relationships/tags" Target="../tags/tag242.xml"/><Relationship Id="rId30" Type="http://schemas.openxmlformats.org/officeDocument/2006/relationships/tags" Target="../tags/tag243.xml"/><Relationship Id="rId31" Type="http://schemas.openxmlformats.org/officeDocument/2006/relationships/tags" Target="../tags/tag244.xml"/><Relationship Id="rId32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5.xml"/><Relationship Id="rId2" Type="http://schemas.openxmlformats.org/officeDocument/2006/relationships/tags" Target="../tags/tag246.xml"/><Relationship Id="rId3" Type="http://schemas.openxmlformats.org/officeDocument/2006/relationships/tags" Target="../tags/tag247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tags" Target="../tags/tag272.xml"/><Relationship Id="rId14" Type="http://schemas.openxmlformats.org/officeDocument/2006/relationships/tags" Target="../tags/tag273.xml"/><Relationship Id="rId15" Type="http://schemas.openxmlformats.org/officeDocument/2006/relationships/tags" Target="../tags/tag274.xml"/><Relationship Id="rId16" Type="http://schemas.openxmlformats.org/officeDocument/2006/relationships/tags" Target="../tags/tag275.xml"/><Relationship Id="rId17" Type="http://schemas.openxmlformats.org/officeDocument/2006/relationships/tags" Target="../tags/tag276.xml"/><Relationship Id="rId18" Type="http://schemas.openxmlformats.org/officeDocument/2006/relationships/tags" Target="../tags/tag277.xml"/><Relationship Id="rId1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3.xml"/><Relationship Id="rId2" Type="http://schemas.openxmlformats.org/officeDocument/2006/relationships/tags" Target="../tags/tag284.xml"/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tags" Target="../tags/tag289.xml"/><Relationship Id="rId8" Type="http://schemas.openxmlformats.org/officeDocument/2006/relationships/tags" Target="../tags/tag290.xml"/><Relationship Id="rId9" Type="http://schemas.openxmlformats.org/officeDocument/2006/relationships/tags" Target="../tags/tag291.xml"/><Relationship Id="rId10" Type="http://schemas.openxmlformats.org/officeDocument/2006/relationships/tags" Target="../tags/tag292.xml"/><Relationship Id="rId11" Type="http://schemas.openxmlformats.org/officeDocument/2006/relationships/tags" Target="../tags/tag293.xml"/><Relationship Id="rId12" Type="http://schemas.openxmlformats.org/officeDocument/2006/relationships/tags" Target="../tags/tag29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tags" Target="../tags/tag310.xml"/><Relationship Id="rId14" Type="http://schemas.openxmlformats.org/officeDocument/2006/relationships/tags" Target="../tags/tag311.xml"/><Relationship Id="rId15" Type="http://schemas.openxmlformats.org/officeDocument/2006/relationships/tags" Target="../tags/tag312.xml"/><Relationship Id="rId16" Type="http://schemas.openxmlformats.org/officeDocument/2006/relationships/tags" Target="../tags/tag313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tags" Target="../tags/tag326.xml"/><Relationship Id="rId14" Type="http://schemas.openxmlformats.org/officeDocument/2006/relationships/tags" Target="../tags/tag327.xml"/><Relationship Id="rId15" Type="http://schemas.openxmlformats.org/officeDocument/2006/relationships/tags" Target="../tags/tag328.xml"/><Relationship Id="rId16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1.xml"/><Relationship Id="rId2" Type="http://schemas.openxmlformats.org/officeDocument/2006/relationships/tags" Target="../tags/tag342.xml"/><Relationship Id="rId3" Type="http://schemas.openxmlformats.org/officeDocument/2006/relationships/tags" Target="../tags/tag343.xml"/><Relationship Id="rId4" Type="http://schemas.openxmlformats.org/officeDocument/2006/relationships/tags" Target="../tags/tag344.xml"/><Relationship Id="rId5" Type="http://schemas.openxmlformats.org/officeDocument/2006/relationships/tags" Target="../tags/tag345.xml"/><Relationship Id="rId6" Type="http://schemas.openxmlformats.org/officeDocument/2006/relationships/tags" Target="../tags/tag346.xml"/><Relationship Id="rId7" Type="http://schemas.openxmlformats.org/officeDocument/2006/relationships/tags" Target="../tags/tag347.xml"/><Relationship Id="rId8" Type="http://schemas.openxmlformats.org/officeDocument/2006/relationships/tags" Target="../tags/tag348.xml"/><Relationship Id="rId9" Type="http://schemas.openxmlformats.org/officeDocument/2006/relationships/tags" Target="../tags/tag349.xml"/><Relationship Id="rId10" Type="http://schemas.openxmlformats.org/officeDocument/2006/relationships/tags" Target="../tags/tag350.xml"/><Relationship Id="rId11" Type="http://schemas.openxmlformats.org/officeDocument/2006/relationships/tags" Target="../tags/tag351.xml"/><Relationship Id="rId12" Type="http://schemas.openxmlformats.org/officeDocument/2006/relationships/tags" Target="../tags/tag352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3.xml"/><Relationship Id="rId2" Type="http://schemas.openxmlformats.org/officeDocument/2006/relationships/tags" Target="../tags/tag354.xml"/><Relationship Id="rId3" Type="http://schemas.openxmlformats.org/officeDocument/2006/relationships/tags" Target="../tags/tag355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2.xml"/><Relationship Id="rId2" Type="http://schemas.openxmlformats.org/officeDocument/2006/relationships/tags" Target="../tags/tag373.xml"/><Relationship Id="rId3" Type="http://schemas.openxmlformats.org/officeDocument/2006/relationships/tags" Target="../tags/tag374.xml"/><Relationship Id="rId4" Type="http://schemas.openxmlformats.org/officeDocument/2006/relationships/tags" Target="../tags/tag375.xml"/><Relationship Id="rId5" Type="http://schemas.openxmlformats.org/officeDocument/2006/relationships/tags" Target="../tags/tag376.xml"/><Relationship Id="rId6" Type="http://schemas.openxmlformats.org/officeDocument/2006/relationships/tags" Target="../tags/tag377.xml"/><Relationship Id="rId7" Type="http://schemas.openxmlformats.org/officeDocument/2006/relationships/tags" Target="../tags/tag378.xml"/><Relationship Id="rId8" Type="http://schemas.openxmlformats.org/officeDocument/2006/relationships/tags" Target="../tags/tag379.xml"/><Relationship Id="rId9" Type="http://schemas.openxmlformats.org/officeDocument/2006/relationships/tags" Target="../tags/tag380.xml"/><Relationship Id="rId10" Type="http://schemas.openxmlformats.org/officeDocument/2006/relationships/tags" Target="../tags/tag381.xml"/><Relationship Id="rId11" Type="http://schemas.openxmlformats.org/officeDocument/2006/relationships/tags" Target="../tags/tag382.xml"/><Relationship Id="rId12" Type="http://schemas.openxmlformats.org/officeDocument/2006/relationships/tags" Target="../tags/tag383.xml"/><Relationship Id="rId13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84.xml"/><Relationship Id="rId2" Type="http://schemas.openxmlformats.org/officeDocument/2006/relationships/tags" Target="../tags/tag385.xml"/><Relationship Id="rId3" Type="http://schemas.openxmlformats.org/officeDocument/2006/relationships/tags" Target="../tags/tag386.xml"/><Relationship Id="rId4" Type="http://schemas.openxmlformats.org/officeDocument/2006/relationships/tags" Target="../tags/tag387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322498" y="1619884"/>
            <a:ext cx="6031302" cy="2274266"/>
          </a:xfrm>
        </p:spPr>
        <p:txBody>
          <a:bodyPr/>
          <a:p>
            <a:r>
              <a:rPr altLang="en-US" dirty="0" lang="zh-CN"/>
              <a:t>企业管理的沟通技巧与信息传递方法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090912" y="4038150"/>
            <a:ext cx="4262887" cy="972000"/>
          </a:xfrm>
        </p:spPr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57250" y="366417"/>
            <a:ext cx="9328150" cy="504000"/>
          </a:xfrm>
        </p:spPr>
        <p:txBody>
          <a:bodyPr/>
          <a:p>
            <a:r>
              <a:rPr altLang="en-US" lang="zh-CN"/>
              <a:t>xxx公司</a:t>
            </a:r>
            <a:endParaRPr altLang="en-US" lang="zh-CN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10600" y="5182846"/>
            <a:ext cx="2743200" cy="50400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54188" y="1009199"/>
            <a:ext cx="2880000" cy="2568390"/>
          </a:xfrm>
        </p:spPr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774" name="序号"/>
          <p:cNvSpPr txBox="1"/>
          <p:nvPr>
            <p:custDataLst>
              <p:tags r:id="rId2"/>
            </p:custDataLst>
          </p:nvPr>
        </p:nvSpPr>
        <p:spPr>
          <a:xfrm>
            <a:off x="10605135" y="15220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01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76" name="项标题"/>
          <p:cNvSpPr txBox="1"/>
          <p:nvPr>
            <p:custDataLst>
              <p:tags r:id="rId3"/>
            </p:custDataLst>
          </p:nvPr>
        </p:nvSpPr>
        <p:spPr>
          <a:xfrm>
            <a:off x="6049645" y="15220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单击添加目录项标题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29" name="直接连接符 2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987415" y="21996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78" name="序号"/>
          <p:cNvSpPr txBox="1"/>
          <p:nvPr>
            <p:custDataLst>
              <p:tags r:id="rId5"/>
            </p:custDataLst>
          </p:nvPr>
        </p:nvSpPr>
        <p:spPr>
          <a:xfrm>
            <a:off x="10605135" y="23190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02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0" name="项标题"/>
          <p:cNvSpPr txBox="1"/>
          <p:nvPr>
            <p:custDataLst>
              <p:tags r:id="rId6"/>
            </p:custDataLst>
          </p:nvPr>
        </p:nvSpPr>
        <p:spPr>
          <a:xfrm>
            <a:off x="6049645" y="23190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企业管理中的沟通技巧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1" name="直接连接符 13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987415" y="29965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2" name="序号"/>
          <p:cNvSpPr txBox="1"/>
          <p:nvPr>
            <p:custDataLst>
              <p:tags r:id="rId8"/>
            </p:custDataLst>
          </p:nvPr>
        </p:nvSpPr>
        <p:spPr>
          <a:xfrm>
            <a:off x="10605135" y="311594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03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4" name="项标题"/>
          <p:cNvSpPr txBox="1"/>
          <p:nvPr>
            <p:custDataLst>
              <p:tags r:id="rId9"/>
            </p:custDataLst>
          </p:nvPr>
        </p:nvSpPr>
        <p:spPr>
          <a:xfrm>
            <a:off x="6049645" y="311594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信息传递方法在企业管理中的应用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3" name="直接连接符 1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5987415" y="379349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86" name="序号"/>
          <p:cNvSpPr txBox="1"/>
          <p:nvPr>
            <p:custDataLst>
              <p:tags r:id="rId11"/>
            </p:custDataLst>
          </p:nvPr>
        </p:nvSpPr>
        <p:spPr>
          <a:xfrm>
            <a:off x="10605135" y="391287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04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88" name="项标题"/>
          <p:cNvSpPr txBox="1"/>
          <p:nvPr>
            <p:custDataLst>
              <p:tags r:id="rId12"/>
            </p:custDataLst>
          </p:nvPr>
        </p:nvSpPr>
        <p:spPr>
          <a:xfrm>
            <a:off x="6049645" y="391287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跨部门沟通与协作的技巧与策略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5" name="直接连接符 22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987415" y="459041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0" name="序号"/>
          <p:cNvSpPr txBox="1"/>
          <p:nvPr>
            <p:custDataLst>
              <p:tags r:id="rId14"/>
            </p:custDataLst>
          </p:nvPr>
        </p:nvSpPr>
        <p:spPr>
          <a:xfrm>
            <a:off x="10605135" y="4709795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05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2" name="项标题"/>
          <p:cNvSpPr txBox="1"/>
          <p:nvPr>
            <p:custDataLst>
              <p:tags r:id="rId15"/>
            </p:custDataLst>
          </p:nvPr>
        </p:nvSpPr>
        <p:spPr>
          <a:xfrm>
            <a:off x="6049645" y="4709795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企业管理中的信息保密与安全措施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7" name="直接连接符 2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5987415" y="5387340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794" name="序号"/>
          <p:cNvSpPr txBox="1"/>
          <p:nvPr>
            <p:custDataLst>
              <p:tags r:id="rId17"/>
            </p:custDataLst>
          </p:nvPr>
        </p:nvSpPr>
        <p:spPr>
          <a:xfrm>
            <a:off x="10605135" y="5506720"/>
            <a:ext cx="658495" cy="53276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lang="en-US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06</a:t>
            </a:r>
            <a:endParaRPr b="1" lang="en-US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796" name="项标题"/>
          <p:cNvSpPr txBox="1"/>
          <p:nvPr>
            <p:custDataLst>
              <p:tags r:id="rId18"/>
            </p:custDataLst>
          </p:nvPr>
        </p:nvSpPr>
        <p:spPr>
          <a:xfrm>
            <a:off x="6049645" y="5506720"/>
            <a:ext cx="4208780" cy="532765"/>
          </a:xfrm>
          <a:prstGeom prst="rect"/>
          <a:noFill/>
        </p:spPr>
        <p:txBody>
          <a:bodyPr anchor="b" bIns="0" lIns="0" rIns="0" rtlCol="0" tIns="0" wrap="square">
            <a:normAutofit lnSpcReduction="10000"/>
          </a:bodyPr>
          <a:p>
            <a:pPr>
              <a:lnSpc>
                <a:spcPct val="100000"/>
              </a:lnSpc>
            </a:pPr>
            <a:r>
              <a:rPr altLang="en-US" b="1" dirty="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未来企业管理中沟通技巧与信息传递方法的趋势与挑战</a:t>
            </a:r>
            <a:endParaRPr altLang="en-US" b="1" dirty="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145739" name="直接连接符 3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5987415" y="6184265"/>
            <a:ext cx="5337810" cy="3175"/>
          </a:xfrm>
          <a:prstGeom prst="line"/>
          <a:ln w="158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28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企业管理中的沟通技巧</a:t>
            </a:r>
            <a:endParaRPr altLang="en-US" lang="zh-CN"/>
          </a:p>
        </p:txBody>
      </p:sp>
      <p:sp>
        <p:nvSpPr>
          <p:cNvPr id="104885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有效沟通的定义与重要性</a:t>
            </a:r>
            <a:endParaRPr altLang="en-US" lang="zh-CN"/>
          </a:p>
        </p:txBody>
      </p:sp>
      <p:sp>
        <p:nvSpPr>
          <p:cNvPr id="104890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0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有效沟通的障碍：语言障碍、文化差异、心理障碍等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1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1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有效沟通的定义：清晰、准确、及时、有意义的交流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2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有效沟通的重要性：提高工作效率、增强团队协作、减少误解和冲突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2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893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有效沟通的技巧：倾听、表达、反馈、非语言沟通等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沟通障碍及原因分析</a:t>
            </a:r>
            <a:endParaRPr altLang="en-US" lang="zh-CN"/>
          </a:p>
        </p:txBody>
      </p:sp>
      <p:sp>
        <p:nvSpPr>
          <p:cNvPr id="1048970" name="圆角矩形 3"/>
          <p:cNvSpPr/>
          <p:nvPr>
            <p:custDataLst>
              <p:tags r:id="rId1"/>
            </p:custDataLst>
          </p:nvPr>
        </p:nvSpPr>
        <p:spPr>
          <a:xfrm rot="16200000">
            <a:off x="2853206" y="1221810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2" name="圆角矩形 4"/>
          <p:cNvSpPr/>
          <p:nvPr>
            <p:custDataLst>
              <p:tags r:id="rId2"/>
            </p:custDataLst>
          </p:nvPr>
        </p:nvSpPr>
        <p:spPr>
          <a:xfrm rot="16200000">
            <a:off x="2853206" y="-124616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4" name="圆角矩形 11"/>
          <p:cNvSpPr/>
          <p:nvPr>
            <p:custDataLst>
              <p:tags r:id="rId3"/>
            </p:custDataLst>
          </p:nvPr>
        </p:nvSpPr>
        <p:spPr>
          <a:xfrm rot="16200000">
            <a:off x="8263012" y="-127706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圆角矩形 10"/>
          <p:cNvSpPr/>
          <p:nvPr>
            <p:custDataLst>
              <p:tags r:id="rId4"/>
            </p:custDataLst>
          </p:nvPr>
        </p:nvSpPr>
        <p:spPr>
          <a:xfrm rot="16200000">
            <a:off x="2853206" y="2564530"/>
            <a:ext cx="1076141" cy="510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8" name="圆角矩形 31"/>
          <p:cNvSpPr/>
          <p:nvPr>
            <p:custDataLst>
              <p:tags r:id="rId5"/>
            </p:custDataLst>
          </p:nvPr>
        </p:nvSpPr>
        <p:spPr>
          <a:xfrm rot="16200000">
            <a:off x="8263012" y="1217485"/>
            <a:ext cx="1076141" cy="510514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圆角矩形 34"/>
          <p:cNvSpPr/>
          <p:nvPr>
            <p:custDataLst>
              <p:tags r:id="rId6"/>
            </p:custDataLst>
          </p:nvPr>
        </p:nvSpPr>
        <p:spPr>
          <a:xfrm rot="16200000">
            <a:off x="8263012" y="2562676"/>
            <a:ext cx="1076141" cy="510514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文本框 5"/>
          <p:cNvSpPr txBox="1"/>
          <p:nvPr>
            <p:custDataLst>
              <p:tags r:id="rId7"/>
            </p:custDataLst>
          </p:nvPr>
        </p:nvSpPr>
        <p:spPr>
          <a:xfrm>
            <a:off x="6434615" y="4578300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沟通氛围不佳：缺乏信任、尊重或合作氛围，导致沟通效果不佳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8984" name="文本框 6"/>
          <p:cNvSpPr txBox="1"/>
          <p:nvPr>
            <p:custDataLst>
              <p:tags r:id="rId8"/>
            </p:custDataLst>
          </p:nvPr>
        </p:nvSpPr>
        <p:spPr>
          <a:xfrm>
            <a:off x="6434615" y="3233109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沟通渠道不畅：沟通渠道不畅通或存在障碍，导致信息传递受阻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8986" name="文本框 13"/>
          <p:cNvSpPr txBox="1"/>
          <p:nvPr>
            <p:custDataLst>
              <p:tags r:id="rId9"/>
            </p:custDataLst>
          </p:nvPr>
        </p:nvSpPr>
        <p:spPr>
          <a:xfrm>
            <a:off x="1024809" y="4578918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信息不对称：信息传递过程中存在的不完整、不准确或延迟现象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8988" name="文本框 14"/>
          <p:cNvSpPr txBox="1"/>
          <p:nvPr>
            <p:custDataLst>
              <p:tags r:id="rId10"/>
            </p:custDataLst>
          </p:nvPr>
        </p:nvSpPr>
        <p:spPr>
          <a:xfrm>
            <a:off x="6434615" y="1887918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沟通方式不当：选择不合适的沟通方式或技巧，导致信息传递效果不佳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8990" name="文本框 15"/>
          <p:cNvSpPr txBox="1"/>
          <p:nvPr>
            <p:custDataLst>
              <p:tags r:id="rId11"/>
            </p:custDataLst>
          </p:nvPr>
        </p:nvSpPr>
        <p:spPr>
          <a:xfrm>
            <a:off x="1024809" y="1889772"/>
            <a:ext cx="4890426" cy="1076141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语言障碍：由于语言差异或理解能力不足导致的沟通障碍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8992" name="文本框 16"/>
          <p:cNvSpPr txBox="1"/>
          <p:nvPr>
            <p:custDataLst>
              <p:tags r:id="rId12"/>
            </p:custDataLst>
          </p:nvPr>
        </p:nvSpPr>
        <p:spPr>
          <a:xfrm>
            <a:off x="1024809" y="3237434"/>
            <a:ext cx="4890426" cy="1075256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000" lang="zh-CN">
                <a:latin typeface="+mn-ea"/>
                <a:ea typeface="+mn-ea"/>
              </a:rPr>
              <a:t>文化差异：不同文化背景下的沟通方式、价值观和信仰差异</a:t>
            </a:r>
            <a:endParaRPr altLang="en-US" dirty="0" sz="2000" lang="zh-CN">
              <a:latin typeface="+mn-ea"/>
              <a:ea typeface="+mn-ea"/>
            </a:endParaRPr>
          </a:p>
        </p:txBody>
      </p:sp>
      <p:sp>
        <p:nvSpPr>
          <p:cNvPr id="1048994" name="圆角矩形 7"/>
          <p:cNvSpPr/>
          <p:nvPr>
            <p:custDataLst>
              <p:tags r:id="rId13"/>
            </p:custDataLst>
          </p:nvPr>
        </p:nvSpPr>
        <p:spPr>
          <a:xfrm rot="16200000">
            <a:off x="357466" y="3717551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6" name="圆角矩形 8"/>
          <p:cNvSpPr/>
          <p:nvPr>
            <p:custDataLst>
              <p:tags r:id="rId14"/>
            </p:custDataLst>
          </p:nvPr>
        </p:nvSpPr>
        <p:spPr>
          <a:xfrm rot="16200000">
            <a:off x="357466" y="237112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98" name="圆角矩形 12"/>
          <p:cNvSpPr/>
          <p:nvPr>
            <p:custDataLst>
              <p:tags r:id="rId15"/>
            </p:custDataLst>
          </p:nvPr>
        </p:nvSpPr>
        <p:spPr>
          <a:xfrm rot="16200000">
            <a:off x="5767272" y="2368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0" name="圆角矩形 27"/>
          <p:cNvSpPr/>
          <p:nvPr>
            <p:custDataLst>
              <p:tags r:id="rId16"/>
            </p:custDataLst>
          </p:nvPr>
        </p:nvSpPr>
        <p:spPr>
          <a:xfrm rot="16200000">
            <a:off x="357466" y="5059652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02" name="圆角矩形 32"/>
          <p:cNvSpPr/>
          <p:nvPr>
            <p:custDataLst>
              <p:tags r:id="rId17"/>
            </p:custDataLst>
          </p:nvPr>
        </p:nvSpPr>
        <p:spPr>
          <a:xfrm rot="16200000">
            <a:off x="5767272" y="3713843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04" name="圆角矩形 35"/>
          <p:cNvSpPr/>
          <p:nvPr>
            <p:custDataLst>
              <p:tags r:id="rId18"/>
            </p:custDataLst>
          </p:nvPr>
        </p:nvSpPr>
        <p:spPr>
          <a:xfrm rot="16200000">
            <a:off x="5767272" y="5059034"/>
            <a:ext cx="1074370" cy="112460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沟通技巧：倾听、表达、反馈</a:t>
            </a:r>
            <a:endParaRPr altLang="en-US" lang="zh-CN"/>
          </a:p>
        </p:txBody>
      </p:sp>
      <p:sp>
        <p:nvSpPr>
          <p:cNvPr id="1049040" name="任意多边形: 形状 16"/>
          <p:cNvSpPr/>
          <p:nvPr>
            <p:custDataLst>
              <p:tags r:id="rId1"/>
            </p:custDataLst>
          </p:nvPr>
        </p:nvSpPr>
        <p:spPr>
          <a:xfrm>
            <a:off x="838200" y="1505405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2" name="Freeform 488"/>
          <p:cNvSpPr/>
          <p:nvPr>
            <p:custDataLst>
              <p:tags r:id="rId2"/>
            </p:custDataLst>
          </p:nvPr>
        </p:nvSpPr>
        <p:spPr>
          <a:xfrm rot="5400000">
            <a:off x="5252564" y="149122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44" name="序号"/>
          <p:cNvSpPr txBox="1"/>
          <p:nvPr>
            <p:custDataLst>
              <p:tags r:id="rId3"/>
            </p:custDataLst>
          </p:nvPr>
        </p:nvSpPr>
        <p:spPr>
          <a:xfrm>
            <a:off x="5374116" y="171204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17D594">
                    <a:alpha val="48000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46" name="标题"/>
          <p:cNvSpPr txBox="1"/>
          <p:nvPr>
            <p:custDataLst>
              <p:tags r:id="rId4"/>
            </p:custDataLst>
          </p:nvPr>
        </p:nvSpPr>
        <p:spPr>
          <a:xfrm>
            <a:off x="1210284" y="155605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倾听的重要性：理解对方观点，建立信任关系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48" name="正文"/>
          <p:cNvSpPr txBox="1"/>
          <p:nvPr>
            <p:custDataLst>
              <p:tags r:id="rId5"/>
            </p:custDataLst>
          </p:nvPr>
        </p:nvSpPr>
        <p:spPr>
          <a:xfrm>
            <a:off x="1210284" y="1997016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050" name="任意多边形: 形状 17"/>
          <p:cNvSpPr/>
          <p:nvPr>
            <p:custDataLst>
              <p:tags r:id="rId6"/>
            </p:custDataLst>
          </p:nvPr>
        </p:nvSpPr>
        <p:spPr>
          <a:xfrm flipH="1">
            <a:off x="6037925" y="2029430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2" name="Freeform 488"/>
          <p:cNvSpPr/>
          <p:nvPr>
            <p:custDataLst>
              <p:tags r:id="rId7"/>
            </p:custDataLst>
          </p:nvPr>
        </p:nvSpPr>
        <p:spPr>
          <a:xfrm rot="5400000">
            <a:off x="6147997" y="2015249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54" name="序号"/>
          <p:cNvSpPr txBox="1"/>
          <p:nvPr>
            <p:custDataLst>
              <p:tags r:id="rId8"/>
            </p:custDataLst>
          </p:nvPr>
        </p:nvSpPr>
        <p:spPr>
          <a:xfrm>
            <a:off x="6251992" y="22306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>
                <a:effectLst>
                  <a:outerShdw algn="ctr" blurRad="101600" rotWithShape="0" sx="102000" sy="102000">
                    <a:schemeClr val="accent4">
                      <a:alpha val="48000"/>
                    </a:schemeClr>
                  </a:outerShdw>
                </a:effectLst>
              </a:rPr>
              <a:t>02</a:t>
            </a:r>
            <a:endParaRPr dirty="0" lang="en-US">
              <a:effectLst>
                <a:outerShdw algn="ctr" blurRad="101600" rotWithShape="0" sx="102000" sy="102000">
                  <a:schemeClr val="accent4">
                    <a:alpha val="48000"/>
                  </a:schemeClr>
                </a:outerShdw>
              </a:effectLst>
            </a:endParaRPr>
          </a:p>
        </p:txBody>
      </p:sp>
      <p:sp>
        <p:nvSpPr>
          <p:cNvPr id="1049056" name="任意多边形: 形状 2"/>
          <p:cNvSpPr/>
          <p:nvPr>
            <p:custDataLst>
              <p:tags r:id="rId9"/>
            </p:custDataLst>
          </p:nvPr>
        </p:nvSpPr>
        <p:spPr>
          <a:xfrm>
            <a:off x="838200" y="2553454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058" name="Freeform 488"/>
          <p:cNvSpPr/>
          <p:nvPr>
            <p:custDataLst>
              <p:tags r:id="rId10"/>
            </p:custDataLst>
          </p:nvPr>
        </p:nvSpPr>
        <p:spPr>
          <a:xfrm rot="5400000">
            <a:off x="5252564" y="2539273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0" name="序号"/>
          <p:cNvSpPr txBox="1"/>
          <p:nvPr>
            <p:custDataLst>
              <p:tags r:id="rId11"/>
            </p:custDataLst>
          </p:nvPr>
        </p:nvSpPr>
        <p:spPr>
          <a:xfrm>
            <a:off x="5374116" y="2759417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03</a:t>
            </a:r>
            <a:endParaRPr dirty="0" lang="en-US"/>
          </a:p>
        </p:txBody>
      </p:sp>
      <p:sp>
        <p:nvSpPr>
          <p:cNvPr id="1049062" name="任意多边形: 形状 32"/>
          <p:cNvSpPr/>
          <p:nvPr>
            <p:custDataLst>
              <p:tags r:id="rId12"/>
            </p:custDataLst>
          </p:nvPr>
        </p:nvSpPr>
        <p:spPr>
          <a:xfrm flipH="1">
            <a:off x="6037925" y="3072751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064" name="Freeform 488"/>
          <p:cNvSpPr/>
          <p:nvPr>
            <p:custDataLst>
              <p:tags r:id="rId13"/>
            </p:custDataLst>
          </p:nvPr>
        </p:nvSpPr>
        <p:spPr>
          <a:xfrm rot="5400000">
            <a:off x="6147997" y="305924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6" name="序号"/>
          <p:cNvSpPr txBox="1"/>
          <p:nvPr>
            <p:custDataLst>
              <p:tags r:id="rId14"/>
            </p:custDataLst>
          </p:nvPr>
        </p:nvSpPr>
        <p:spPr>
          <a:xfrm>
            <a:off x="6251992" y="327128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68" name="任意多边形: 形状 12"/>
          <p:cNvSpPr/>
          <p:nvPr>
            <p:custDataLst>
              <p:tags r:id="rId15"/>
            </p:custDataLst>
          </p:nvPr>
        </p:nvSpPr>
        <p:spPr>
          <a:xfrm>
            <a:off x="838200" y="3600827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070" name="Freeform 488"/>
          <p:cNvSpPr/>
          <p:nvPr>
            <p:custDataLst>
              <p:tags r:id="rId16"/>
            </p:custDataLst>
          </p:nvPr>
        </p:nvSpPr>
        <p:spPr>
          <a:xfrm rot="5400000">
            <a:off x="5252564" y="3587321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2" name="序号"/>
          <p:cNvSpPr txBox="1"/>
          <p:nvPr>
            <p:custDataLst>
              <p:tags r:id="rId17"/>
            </p:custDataLst>
          </p:nvPr>
        </p:nvSpPr>
        <p:spPr>
          <a:xfrm>
            <a:off x="5374116" y="3807466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05</a:t>
            </a:r>
            <a:endParaRPr dirty="0" lang="en-US"/>
          </a:p>
        </p:txBody>
      </p:sp>
      <p:sp>
        <p:nvSpPr>
          <p:cNvPr id="1049074" name="任意多边形: 形状 22"/>
          <p:cNvSpPr/>
          <p:nvPr>
            <p:custDataLst>
              <p:tags r:id="rId18"/>
            </p:custDataLst>
          </p:nvPr>
        </p:nvSpPr>
        <p:spPr>
          <a:xfrm flipH="1">
            <a:off x="6037925" y="4116748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076" name="Freeform 488"/>
          <p:cNvSpPr/>
          <p:nvPr>
            <p:custDataLst>
              <p:tags r:id="rId19"/>
            </p:custDataLst>
          </p:nvPr>
        </p:nvSpPr>
        <p:spPr>
          <a:xfrm rot="5400000">
            <a:off x="6147997" y="4102567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78" name="序号"/>
          <p:cNvSpPr txBox="1"/>
          <p:nvPr>
            <p:custDataLst>
              <p:tags r:id="rId20"/>
            </p:custDataLst>
          </p:nvPr>
        </p:nvSpPr>
        <p:spPr>
          <a:xfrm>
            <a:off x="6251992" y="4314608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06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0" name="任意多边形: 形状 27"/>
          <p:cNvSpPr/>
          <p:nvPr>
            <p:custDataLst>
              <p:tags r:id="rId21"/>
            </p:custDataLst>
          </p:nvPr>
        </p:nvSpPr>
        <p:spPr>
          <a:xfrm>
            <a:off x="838200" y="4648876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082" name="Freeform 488"/>
          <p:cNvSpPr/>
          <p:nvPr>
            <p:custDataLst>
              <p:tags r:id="rId22"/>
            </p:custDataLst>
          </p:nvPr>
        </p:nvSpPr>
        <p:spPr>
          <a:xfrm rot="5400000">
            <a:off x="5252564" y="4634695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60000"/>
                  <a:lumOff val="40000"/>
                </a:schemeClr>
              </a:gs>
              <a:gs pos="88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1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84" name="序号"/>
          <p:cNvSpPr txBox="1"/>
          <p:nvPr>
            <p:custDataLst>
              <p:tags r:id="rId23"/>
            </p:custDataLst>
          </p:nvPr>
        </p:nvSpPr>
        <p:spPr>
          <a:xfrm>
            <a:off x="5374116" y="485551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defPPr>
              <a:defRPr lang="zh-CN"/>
            </a:defPPr>
            <a:lvl1pPr algn="ctr" fontAlgn="auto" indent="0" lv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aseline="0" b="1" cap="none" sz="2400" i="0" kumimoji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17D594">
                      <a:alpha val="48000"/>
                    </a:srgbClr>
                  </a:outerShdw>
                </a:effectLst>
                <a:uLnTx/>
                <a:uFillTx/>
                <a:latin typeface="+mj-ea"/>
                <a:ea typeface="+mj-ea"/>
              </a:defRPr>
            </a:lvl1pPr>
          </a:lstStyle>
          <a:p>
            <a:r>
              <a:rPr dirty="0" lang="en-US"/>
              <a:t>07</a:t>
            </a:r>
            <a:endParaRPr dirty="0" lang="en-US"/>
          </a:p>
        </p:txBody>
      </p:sp>
      <p:sp>
        <p:nvSpPr>
          <p:cNvPr id="1049086" name="任意多边形: 形状 37"/>
          <p:cNvSpPr/>
          <p:nvPr>
            <p:custDataLst>
              <p:tags r:id="rId24"/>
            </p:custDataLst>
          </p:nvPr>
        </p:nvSpPr>
        <p:spPr>
          <a:xfrm flipH="1">
            <a:off x="6037925" y="5160069"/>
            <a:ext cx="5315606" cy="876707"/>
          </a:xfrm>
          <a:custGeom>
            <a:avLst/>
            <a:gdLst>
              <a:gd name="connsiteX0" fmla="*/ 0 w 4998467"/>
              <a:gd name="connsiteY0" fmla="*/ 0 h 824401"/>
              <a:gd name="connsiteX1" fmla="*/ 1573161 w 4998467"/>
              <a:gd name="connsiteY1" fmla="*/ 0 h 824401"/>
              <a:gd name="connsiteX2" fmla="*/ 1573161 w 4998467"/>
              <a:gd name="connsiteY2" fmla="*/ 1441 h 824401"/>
              <a:gd name="connsiteX3" fmla="*/ 4049495 w 4998467"/>
              <a:gd name="connsiteY3" fmla="*/ 1441 h 824401"/>
              <a:gd name="connsiteX4" fmla="*/ 4053705 w 4998467"/>
              <a:gd name="connsiteY4" fmla="*/ 1 h 824401"/>
              <a:gd name="connsiteX5" fmla="*/ 4776604 w 4998467"/>
              <a:gd name="connsiteY5" fmla="*/ 1 h 824401"/>
              <a:gd name="connsiteX6" fmla="*/ 4807525 w 4998467"/>
              <a:gd name="connsiteY6" fmla="*/ 23576 h 824401"/>
              <a:gd name="connsiteX7" fmla="*/ 4988509 w 4998467"/>
              <a:gd name="connsiteY7" fmla="*/ 369765 h 824401"/>
              <a:gd name="connsiteX8" fmla="*/ 4996288 w 4998467"/>
              <a:gd name="connsiteY8" fmla="*/ 391679 h 824401"/>
              <a:gd name="connsiteX9" fmla="*/ 4998467 w 4998467"/>
              <a:gd name="connsiteY9" fmla="*/ 412201 h 824401"/>
              <a:gd name="connsiteX10" fmla="*/ 4996288 w 4998467"/>
              <a:gd name="connsiteY10" fmla="*/ 432724 h 824401"/>
              <a:gd name="connsiteX11" fmla="*/ 4988509 w 4998467"/>
              <a:gd name="connsiteY11" fmla="*/ 454637 h 824401"/>
              <a:gd name="connsiteX12" fmla="*/ 4807524 w 4998467"/>
              <a:gd name="connsiteY12" fmla="*/ 800827 h 824401"/>
              <a:gd name="connsiteX13" fmla="*/ 4776603 w 4998467"/>
              <a:gd name="connsiteY13" fmla="*/ 824401 h 824401"/>
              <a:gd name="connsiteX14" fmla="*/ 4338132 w 4998467"/>
              <a:gd name="connsiteY14" fmla="*/ 824401 h 824401"/>
              <a:gd name="connsiteX15" fmla="*/ 4053705 w 4998467"/>
              <a:gd name="connsiteY15" fmla="*/ 824401 h 824401"/>
              <a:gd name="connsiteX16" fmla="*/ 435113 w 4998467"/>
              <a:gd name="connsiteY16" fmla="*/ 824401 h 824401"/>
              <a:gd name="connsiteX17" fmla="*/ 435113 w 4998467"/>
              <a:gd name="connsiteY17" fmla="*/ 824400 h 824401"/>
              <a:gd name="connsiteX18" fmla="*/ 0 w 4998467"/>
              <a:gd name="connsiteY18" fmla="*/ 824400 h 82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98467" h="824401">
                <a:moveTo>
                  <a:pt x="0" y="0"/>
                </a:moveTo>
                <a:lnTo>
                  <a:pt x="1573161" y="0"/>
                </a:lnTo>
                <a:lnTo>
                  <a:pt x="1573161" y="1441"/>
                </a:lnTo>
                <a:lnTo>
                  <a:pt x="4049495" y="1441"/>
                </a:lnTo>
                <a:lnTo>
                  <a:pt x="4053705" y="1"/>
                </a:lnTo>
                <a:lnTo>
                  <a:pt x="4776604" y="1"/>
                </a:lnTo>
                <a:cubicBezTo>
                  <a:pt x="4788431" y="1"/>
                  <a:pt x="4799687" y="8582"/>
                  <a:pt x="4807525" y="23576"/>
                </a:cubicBezTo>
                <a:lnTo>
                  <a:pt x="4988509" y="369765"/>
                </a:lnTo>
                <a:cubicBezTo>
                  <a:pt x="4991966" y="376378"/>
                  <a:pt x="4994559" y="383821"/>
                  <a:pt x="4996288" y="391679"/>
                </a:cubicBezTo>
                <a:lnTo>
                  <a:pt x="4998467" y="412201"/>
                </a:lnTo>
                <a:lnTo>
                  <a:pt x="4996288" y="432724"/>
                </a:lnTo>
                <a:cubicBezTo>
                  <a:pt x="4994559" y="440582"/>
                  <a:pt x="4991966" y="448025"/>
                  <a:pt x="4988509" y="454637"/>
                </a:cubicBezTo>
                <a:lnTo>
                  <a:pt x="4807524" y="800827"/>
                </a:lnTo>
                <a:cubicBezTo>
                  <a:pt x="4799686" y="815820"/>
                  <a:pt x="4788431" y="824401"/>
                  <a:pt x="4776603" y="824401"/>
                </a:cubicBezTo>
                <a:lnTo>
                  <a:pt x="4338132" y="824401"/>
                </a:lnTo>
                <a:lnTo>
                  <a:pt x="4053705" y="824401"/>
                </a:lnTo>
                <a:lnTo>
                  <a:pt x="435113" y="824401"/>
                </a:lnTo>
                <a:lnTo>
                  <a:pt x="435113" y="824400"/>
                </a:lnTo>
                <a:lnTo>
                  <a:pt x="0" y="824400"/>
                </a:lnTo>
                <a:close/>
              </a:path>
            </a:pathLst>
          </a:custGeom>
          <a:noFill/>
          <a:ln>
            <a:gradFill flip="none" rotWithShape="1">
              <a:gsLst>
                <a:gs pos="0">
                  <a:schemeClr val="accent4">
                    <a:alpha val="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049088" name="Freeform 488"/>
          <p:cNvSpPr/>
          <p:nvPr>
            <p:custDataLst>
              <p:tags r:id="rId25"/>
            </p:custDataLst>
          </p:nvPr>
        </p:nvSpPr>
        <p:spPr>
          <a:xfrm rot="5400000">
            <a:off x="6147997" y="5146564"/>
            <a:ext cx="792033" cy="904493"/>
          </a:xfrm>
          <a:custGeom>
            <a:avLst/>
            <a:gdLst>
              <a:gd name="connsiteX0" fmla="*/ 534844 w 1166285"/>
              <a:gd name="connsiteY0" fmla="*/ 11393 h 1315046"/>
              <a:gd name="connsiteX1" fmla="*/ 59701 w 1166285"/>
              <a:gd name="connsiteY1" fmla="*/ 248964 h 1315046"/>
              <a:gd name="connsiteX2" fmla="*/ 0 w 1166285"/>
              <a:gd name="connsiteY2" fmla="*/ 345563 h 1315046"/>
              <a:gd name="connsiteX3" fmla="*/ 0 w 1166285"/>
              <a:gd name="connsiteY3" fmla="*/ 969484 h 1315046"/>
              <a:gd name="connsiteX4" fmla="*/ 59701 w 1166285"/>
              <a:gd name="connsiteY4" fmla="*/ 1066083 h 1315046"/>
              <a:gd name="connsiteX5" fmla="*/ 534844 w 1166285"/>
              <a:gd name="connsiteY5" fmla="*/ 1303654 h 1315046"/>
              <a:gd name="connsiteX6" fmla="*/ 631443 w 1166285"/>
              <a:gd name="connsiteY6" fmla="*/ 1303654 h 1315046"/>
              <a:gd name="connsiteX7" fmla="*/ 1106584 w 1166285"/>
              <a:gd name="connsiteY7" fmla="*/ 1066083 h 1315046"/>
              <a:gd name="connsiteX8" fmla="*/ 1166285 w 1166285"/>
              <a:gd name="connsiteY8" fmla="*/ 969484 h 1315046"/>
              <a:gd name="connsiteX9" fmla="*/ 1166285 w 1166285"/>
              <a:gd name="connsiteY9" fmla="*/ 345562 h 1315046"/>
              <a:gd name="connsiteX10" fmla="*/ 1106584 w 1166285"/>
              <a:gd name="connsiteY10" fmla="*/ 248964 h 1315046"/>
              <a:gd name="connsiteX11" fmla="*/ 631443 w 1166285"/>
              <a:gd name="connsiteY11" fmla="*/ 11393 h 1315046"/>
              <a:gd name="connsiteX12" fmla="*/ 534844 w 1166285"/>
              <a:gd name="connsiteY12" fmla="*/ 11393 h 131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6285" h="1315046">
                <a:moveTo>
                  <a:pt x="534844" y="11393"/>
                </a:moveTo>
                <a:lnTo>
                  <a:pt x="59701" y="248964"/>
                </a:lnTo>
                <a:cubicBezTo>
                  <a:pt x="23104" y="267263"/>
                  <a:pt x="0" y="304646"/>
                  <a:pt x="0" y="345563"/>
                </a:cubicBezTo>
                <a:lnTo>
                  <a:pt x="0" y="969484"/>
                </a:lnTo>
                <a:cubicBezTo>
                  <a:pt x="0" y="1010401"/>
                  <a:pt x="23104" y="1047784"/>
                  <a:pt x="59701" y="1066083"/>
                </a:cubicBezTo>
                <a:lnTo>
                  <a:pt x="534844" y="1303654"/>
                </a:lnTo>
                <a:cubicBezTo>
                  <a:pt x="565224" y="1318844"/>
                  <a:pt x="601062" y="1318844"/>
                  <a:pt x="631443" y="1303654"/>
                </a:cubicBezTo>
                <a:lnTo>
                  <a:pt x="1106584" y="1066083"/>
                </a:lnTo>
                <a:cubicBezTo>
                  <a:pt x="1143181" y="1047784"/>
                  <a:pt x="1166285" y="1010401"/>
                  <a:pt x="1166285" y="969484"/>
                </a:cubicBezTo>
                <a:lnTo>
                  <a:pt x="1166285" y="345562"/>
                </a:lnTo>
                <a:cubicBezTo>
                  <a:pt x="1166285" y="304646"/>
                  <a:pt x="1143181" y="267263"/>
                  <a:pt x="1106584" y="248964"/>
                </a:cubicBezTo>
                <a:lnTo>
                  <a:pt x="631443" y="11393"/>
                </a:lnTo>
                <a:cubicBezTo>
                  <a:pt x="601062" y="-3797"/>
                  <a:pt x="565224" y="-3797"/>
                  <a:pt x="534844" y="11393"/>
                </a:cubicBezTo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</a:schemeClr>
              </a:gs>
              <a:gs pos="99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  <a:effectLst>
            <a:outerShdw algn="tl" blurRad="330200" dir="2700000" dist="114300" rotWithShape="0">
              <a:schemeClr val="accent4">
                <a:alpha val="25000"/>
              </a:schemeClr>
            </a:outerShdw>
          </a:effectLst>
        </p:spPr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0" name="序号"/>
          <p:cNvSpPr txBox="1"/>
          <p:nvPr>
            <p:custDataLst>
              <p:tags r:id="rId26"/>
            </p:custDataLst>
          </p:nvPr>
        </p:nvSpPr>
        <p:spPr>
          <a:xfrm>
            <a:off x="6251992" y="5358604"/>
            <a:ext cx="548540" cy="503536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gradFill>
                  <a:gsLst>
                    <a:gs pos="39000">
                      <a:srgbClr val="FFFFFF"/>
                    </a:gs>
                    <a:gs pos="100000">
                      <a:srgbClr val="FFFFFF">
                        <a:alpha val="80000"/>
                      </a:srgbClr>
                    </a:gs>
                  </a:gsLst>
                  <a:lin ang="5400000" scaled="0"/>
                </a:gradFill>
                <a:effectLst>
                  <a:outerShdw algn="ctr" blurRad="101600" rotWithShape="0" sx="102000" sy="102000">
                    <a:srgbClr val="304FFE">
                      <a:alpha val="48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08</a:t>
            </a:r>
            <a:endParaRPr baseline="0" b="1" cap="none" dirty="0" sz="2400" i="0" kern="1200" kumimoji="0" lang="en-US" noProof="0" normalizeH="0" spc="0" strike="noStrike" u="none">
              <a:ln>
                <a:noFill/>
              </a:ln>
              <a:gradFill>
                <a:gsLst>
                  <a:gs pos="39000">
                    <a:srgbClr val="FFFFFF"/>
                  </a:gs>
                  <a:gs pos="100000">
                    <a:srgbClr val="FFFFFF">
                      <a:alpha val="80000"/>
                    </a:srgbClr>
                  </a:gs>
                </a:gsLst>
                <a:lin ang="5400000" scaled="0"/>
              </a:gradFill>
              <a:effectLst>
                <a:outerShdw algn="ctr" blurRad="101600" rotWithShape="0" sx="102000" sy="102000">
                  <a:srgbClr val="304FFE">
                    <a:alpha val="48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2" name="标题"/>
          <p:cNvSpPr txBox="1"/>
          <p:nvPr>
            <p:custDataLst>
              <p:tags r:id="rId27"/>
            </p:custDataLst>
          </p:nvPr>
        </p:nvSpPr>
        <p:spPr>
          <a:xfrm>
            <a:off x="7392555" y="206927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倾听技巧：保持专注，不打断对方，给予反馈  沟通技巧：表达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94" name="正文"/>
          <p:cNvSpPr txBox="1"/>
          <p:nvPr>
            <p:custDataLst>
              <p:tags r:id="rId28"/>
            </p:custDataLst>
          </p:nvPr>
        </p:nvSpPr>
        <p:spPr>
          <a:xfrm>
            <a:off x="7392555" y="250956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沟通技巧：表达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096" name="标题"/>
          <p:cNvSpPr txBox="1"/>
          <p:nvPr>
            <p:custDataLst>
              <p:tags r:id="rId29"/>
            </p:custDataLst>
          </p:nvPr>
        </p:nvSpPr>
        <p:spPr>
          <a:xfrm>
            <a:off x="1210284" y="2605451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清晰简洁：用简洁明了的语言表达观点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098" name="正文"/>
          <p:cNvSpPr txBox="1"/>
          <p:nvPr>
            <p:custDataLst>
              <p:tags r:id="rId30"/>
            </p:custDataLst>
          </p:nvPr>
        </p:nvSpPr>
        <p:spPr>
          <a:xfrm>
            <a:off x="1210284" y="304574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100" name="标题"/>
          <p:cNvSpPr txBox="1"/>
          <p:nvPr>
            <p:custDataLst>
              <p:tags r:id="rId31"/>
            </p:custDataLst>
          </p:nvPr>
        </p:nvSpPr>
        <p:spPr>
          <a:xfrm>
            <a:off x="7392555" y="31179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尊重他人：尊重对方意见，避免攻击性言辞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02" name="正文"/>
          <p:cNvSpPr txBox="1"/>
          <p:nvPr>
            <p:custDataLst>
              <p:tags r:id="rId32"/>
            </p:custDataLst>
          </p:nvPr>
        </p:nvSpPr>
        <p:spPr>
          <a:xfrm>
            <a:off x="7392555" y="35582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104" name="标题"/>
          <p:cNvSpPr txBox="1"/>
          <p:nvPr>
            <p:custDataLst>
              <p:tags r:id="rId33"/>
            </p:custDataLst>
          </p:nvPr>
        </p:nvSpPr>
        <p:spPr>
          <a:xfrm>
            <a:off x="1210284" y="3647422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适应场合：根据场合选择合适的方式表达  沟通技巧：反馈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06" name="正文"/>
          <p:cNvSpPr txBox="1"/>
          <p:nvPr>
            <p:custDataLst>
              <p:tags r:id="rId34"/>
            </p:custDataLst>
          </p:nvPr>
        </p:nvSpPr>
        <p:spPr>
          <a:xfrm>
            <a:off x="1210284" y="4087710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沟通技巧：反馈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108" name="标题"/>
          <p:cNvSpPr txBox="1"/>
          <p:nvPr>
            <p:custDataLst>
              <p:tags r:id="rId35"/>
            </p:custDataLst>
          </p:nvPr>
        </p:nvSpPr>
        <p:spPr>
          <a:xfrm>
            <a:off x="7392555" y="4170096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1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及时反馈：对对方观点给予及时回应</a:t>
            </a:r>
            <a:endParaRPr altLang="en-US" baseline="0" b="1" cap="none" dirty="0" sz="11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10" name="正文"/>
          <p:cNvSpPr txBox="1"/>
          <p:nvPr>
            <p:custDataLst>
              <p:tags r:id="rId36"/>
            </p:custDataLst>
          </p:nvPr>
        </p:nvSpPr>
        <p:spPr>
          <a:xfrm>
            <a:off x="7392555" y="4610384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112" name="标题"/>
          <p:cNvSpPr txBox="1"/>
          <p:nvPr>
            <p:custDataLst>
              <p:tags r:id="rId37"/>
            </p:custDataLst>
          </p:nvPr>
        </p:nvSpPr>
        <p:spPr>
          <a:xfrm>
            <a:off x="1210284" y="4681965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建设性反馈：提出建设性意见，帮助对方改进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14" name="正文"/>
          <p:cNvSpPr txBox="1"/>
          <p:nvPr>
            <p:custDataLst>
              <p:tags r:id="rId38"/>
            </p:custDataLst>
          </p:nvPr>
        </p:nvSpPr>
        <p:spPr>
          <a:xfrm>
            <a:off x="1210284" y="51229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49116" name="标题"/>
          <p:cNvSpPr txBox="1"/>
          <p:nvPr>
            <p:custDataLst>
              <p:tags r:id="rId39"/>
            </p:custDataLst>
          </p:nvPr>
        </p:nvSpPr>
        <p:spPr>
          <a:xfrm>
            <a:off x="7392555" y="5206664"/>
            <a:ext cx="3589122" cy="375184"/>
          </a:xfrm>
          <a:prstGeom prst="rect"/>
          <a:noFill/>
        </p:spPr>
        <p:txBody>
          <a:bodyPr anchor="b" bIns="0" lIns="0" rIns="0" rtlCol="0" tIns="0" wrap="square">
            <a:normAutofit fontScale="76250"/>
          </a:bodyPr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30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避免负面反馈：避免批评指责，保持积极态度</a:t>
            </a:r>
            <a:endParaRPr altLang="en-US" baseline="0" b="1" cap="none" dirty="0" sz="1600" i="0" kern="1200" kumimoji="0" lang="zh-CN" noProof="0" normalizeH="0" spc="30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49118" name="正文"/>
          <p:cNvSpPr txBox="1"/>
          <p:nvPr>
            <p:custDataLst>
              <p:tags r:id="rId40"/>
            </p:custDataLst>
          </p:nvPr>
        </p:nvSpPr>
        <p:spPr>
          <a:xfrm>
            <a:off x="7392555" y="5647628"/>
            <a:ext cx="3589122" cy="36563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150" strike="noStrike" u="none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+mn-ea"/>
                <a:cs typeface="+mn-cs"/>
              </a:rPr>
              <a:t>单击此处输入你的正文，请阐述观点</a:t>
            </a:r>
            <a:endParaRPr altLang="en-US" baseline="0" b="0" cap="none" dirty="0" sz="1200" i="0" kern="1200" kumimoji="0" lang="zh-CN" noProof="0" normalizeH="0" spc="150" strike="noStrike" u="none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沟通风格与企业文化</a:t>
            </a:r>
            <a:endParaRPr altLang="en-US" lang="zh-CN"/>
          </a:p>
        </p:txBody>
      </p:sp>
      <p:sp>
        <p:nvSpPr>
          <p:cNvPr id="104915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5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沟通风格：直接、坦诚、开放、尊重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企业文化：强调团队合作、创新精神、诚信为本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6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沟通技巧：倾听、表达、反馈、协商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7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沟通障碍：语言障碍、文化差异、信息不对称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信息传递方法在企业管理中的应用</a:t>
            </a:r>
            <a:endParaRPr altLang="en-US" lang="zh-CN"/>
          </a:p>
        </p:txBody>
      </p:sp>
      <p:sp>
        <p:nvSpPr>
          <p:cNvPr id="104921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信息传递的重要性及作用</a:t>
            </a:r>
            <a:endParaRPr altLang="en-US" lang="zh-CN"/>
          </a:p>
        </p:txBody>
      </p:sp>
      <p:sp>
        <p:nvSpPr>
          <p:cNvPr id="104926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6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信息传递是企业管理的核心环节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7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7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信息传递的准确性和及时性对企业管理至关重要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7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7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信息传递有助于提高企业决策效率和准确性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8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8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8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信息传递能够增强企业内部沟通和协作，提升整体绩效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信息传递的层次与流程</a:t>
            </a:r>
            <a:endParaRPr altLang="en-US" lang="zh-CN"/>
          </a:p>
        </p:txBody>
      </p:sp>
      <p:sp>
        <p:nvSpPr>
          <p:cNvPr id="1049322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信息传递的层次：从高层到基层，从基层到高层，横向传递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4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信息传递的流程：信息收集、整理、传递、接收、反馈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信息传递的媒介：书面文件、电子邮件、即时通讯工具等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信息传递的注意事项：明确传递内容，选择合适的传递方式，确保传递及时、准确、完整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信息传递的方法与手段</a:t>
            </a:r>
            <a:endParaRPr altLang="en-US" lang="zh-CN"/>
          </a:p>
        </p:txBody>
      </p:sp>
      <p:sp>
        <p:nvSpPr>
          <p:cNvPr id="104936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7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8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9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9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0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口头传递：面对面交流，直接传达信息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社交媒体：利用社交媒体平台，发布信息并互动交流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4" name="正文"/>
          <p:cNvSpPr txBox="1"/>
          <p:nvPr>
            <p:custDataLst>
              <p:tags r:id="rId28"/>
            </p:custDataLst>
          </p:nvPr>
        </p:nvSpPr>
        <p:spPr>
          <a:xfrm>
            <a:off x="8155389" y="2675207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培训传递：通过培训课程或讲座，传递知识和技能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6" name="正文"/>
          <p:cNvSpPr txBox="1"/>
          <p:nvPr>
            <p:custDataLst>
              <p:tags r:id="rId29"/>
            </p:custDataLst>
          </p:nvPr>
        </p:nvSpPr>
        <p:spPr>
          <a:xfrm>
            <a:off x="1967825" y="2675207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书面传递：文件、报告等书面形式，适用于正式场合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8" name="正文"/>
          <p:cNvSpPr txBox="1"/>
          <p:nvPr>
            <p:custDataLst>
              <p:tags r:id="rId30"/>
            </p:custDataLst>
          </p:nvPr>
        </p:nvSpPr>
        <p:spPr>
          <a:xfrm>
            <a:off x="643495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会议传递：通过会议形式，多人参与讨论和交流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正文"/>
          <p:cNvSpPr txBox="1"/>
          <p:nvPr>
            <p:custDataLst>
              <p:tags r:id="rId31"/>
            </p:custDataLst>
          </p:nvPr>
        </p:nvSpPr>
        <p:spPr>
          <a:xfrm>
            <a:off x="3688263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电子媒介：电子邮件、即时通讯工具等，方便快捷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信息传递的效率与准确性</a:t>
            </a:r>
            <a:endParaRPr altLang="en-US" lang="zh-CN"/>
          </a:p>
        </p:txBody>
      </p:sp>
      <p:sp>
        <p:nvSpPr>
          <p:cNvPr id="104944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r>
              <a:rPr altLang="en-US" lang="zh-CN"/>
              <a:t>信息传递的效率：在企业管理中，信息传递的效率直接影响到企业的决策和执行。通过采用高效的信息传递方法，如实时通讯、在线协作工具等，可以减少信息传递的时间和成本，提高企业的运营效率。 </a:t>
            </a:r>
            <a:endParaRPr altLang="en-US" lang="zh-CN"/>
          </a:p>
          <a:p>
            <a:r>
              <a:rPr altLang="en-US" lang="zh-CN"/>
              <a:t>信息传递的准确性：在企业管理中，信息传递的准确性至关重要。采用准确的信息传递方法，如核对和确认机制、标准化流程等，可以减少信息传递中的误差和误解，确保信息的准确性和可靠性。 </a:t>
            </a:r>
            <a:endParaRPr altLang="en-US" lang="zh-CN"/>
          </a:p>
          <a:p>
            <a:r>
              <a:rPr altLang="en-US" lang="zh-CN"/>
              <a:t>信息传递方法的选择：针对不同的企业管理场景和需求，可以选择不同的信息传递方法。例如，对于需要保密的信息，可以采用加密和安全通道进行传递；对于需要多人协作的信息，可以采用在线协作工具进行传递。 </a:t>
            </a:r>
            <a:endParaRPr altLang="en-US" lang="zh-CN"/>
          </a:p>
          <a:p>
            <a:r>
              <a:rPr altLang="en-US" lang="zh-CN"/>
              <a:t>信息传递的挑战与应对：在企业管理中，信息传递可能会面临各种挑战，如信息过载、噪音干扰、网络延迟等。为了应对这些挑战，可以采用一些策略和方法，如过滤和筛选信息、使用有效的沟通技巧、建立信任和合作关系等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跨部门沟通与协作的技巧与策略</a:t>
            </a:r>
            <a:endParaRPr altLang="en-US" lang="zh-CN"/>
          </a:p>
        </p:txBody>
      </p:sp>
      <p:sp>
        <p:nvSpPr>
          <p:cNvPr id="104948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跨部门沟通障碍及原因分析</a:t>
            </a:r>
            <a:endParaRPr altLang="en-US" lang="zh-CN"/>
          </a:p>
        </p:txBody>
      </p:sp>
      <p:sp>
        <p:nvSpPr>
          <p:cNvPr id="104953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3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3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障碍一：信息不对称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4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4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4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障碍二：目标不一致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4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4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障碍三：信任缺失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5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5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5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障碍四：沟通渠道不畅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跨部门沟通技巧与策略</a:t>
            </a:r>
            <a:endParaRPr altLang="en-US" lang="zh-CN"/>
          </a:p>
        </p:txBody>
      </p:sp>
      <p:sp>
        <p:nvSpPr>
          <p:cNvPr id="1049592" name="任意多边形 20"/>
          <p:cNvSpPr/>
          <p:nvPr>
            <p:custDataLst>
              <p:tags r:id="rId1"/>
            </p:custDataLst>
          </p:nvPr>
        </p:nvSpPr>
        <p:spPr>
          <a:xfrm rot="2700000">
            <a:off x="1073847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838200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明确沟通目标：在沟通前明确沟通目标，确保双方对沟通内容有清晰的认识。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6" name="矩形 42"/>
          <p:cNvSpPr/>
          <p:nvPr>
            <p:custDataLst>
              <p:tags r:id="rId3"/>
            </p:custDataLst>
          </p:nvPr>
        </p:nvSpPr>
        <p:spPr>
          <a:xfrm>
            <a:off x="874829" y="2853136"/>
            <a:ext cx="1540948" cy="109123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8" name="任意多边形 18"/>
          <p:cNvSpPr/>
          <p:nvPr>
            <p:custDataLst>
              <p:tags r:id="rId4"/>
            </p:custDataLst>
          </p:nvPr>
        </p:nvSpPr>
        <p:spPr>
          <a:xfrm rot="5400000">
            <a:off x="2855242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2618374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建立信任：建立良好的信任关系，有助于提高沟通效率和质量。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矩形 43"/>
          <p:cNvSpPr/>
          <p:nvPr>
            <p:custDataLst>
              <p:tags r:id="rId6"/>
            </p:custDataLst>
          </p:nvPr>
        </p:nvSpPr>
        <p:spPr>
          <a:xfrm>
            <a:off x="2655003" y="2853136"/>
            <a:ext cx="1540948" cy="109123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4634805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4398547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尊重对方：尊重对方的意见和观点，避免出现冲突和误解。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8" name="矩形 44"/>
          <p:cNvSpPr/>
          <p:nvPr>
            <p:custDataLst>
              <p:tags r:id="rId9"/>
            </p:custDataLst>
          </p:nvPr>
        </p:nvSpPr>
        <p:spPr>
          <a:xfrm>
            <a:off x="4435176" y="2853136"/>
            <a:ext cx="1540948" cy="109123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6414978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6178721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有效倾听：倾听对方的意见和需求，理解对方的立场和观点。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4" name="矩形 45"/>
          <p:cNvSpPr/>
          <p:nvPr>
            <p:custDataLst>
              <p:tags r:id="rId12"/>
            </p:custDataLst>
          </p:nvPr>
        </p:nvSpPr>
        <p:spPr>
          <a:xfrm>
            <a:off x="6215960" y="2853136"/>
            <a:ext cx="1540948" cy="109123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任意多边形 19"/>
          <p:cNvSpPr/>
          <p:nvPr>
            <p:custDataLst>
              <p:tags r:id="rId13"/>
            </p:custDataLst>
          </p:nvPr>
        </p:nvSpPr>
        <p:spPr>
          <a:xfrm rot="16200000" flipV="1">
            <a:off x="8196983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8" name="文本框 36"/>
          <p:cNvSpPr txBox="1"/>
          <p:nvPr>
            <p:custDataLst>
              <p:tags r:id="rId14"/>
            </p:custDataLst>
          </p:nvPr>
        </p:nvSpPr>
        <p:spPr bwMode="auto">
          <a:xfrm>
            <a:off x="7959505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清晰表达：用简洁明了的语言表达自己的观点和需求，避免使用模糊或含糊不清的词汇。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0" name="矩形 46"/>
          <p:cNvSpPr/>
          <p:nvPr>
            <p:custDataLst>
              <p:tags r:id="rId15"/>
            </p:custDataLst>
          </p:nvPr>
        </p:nvSpPr>
        <p:spPr>
          <a:xfrm>
            <a:off x="7996134" y="2853136"/>
            <a:ext cx="1540948" cy="109123"/>
          </a:xfrm>
          <a:prstGeom prst="rect"/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任意多边形 23"/>
          <p:cNvSpPr/>
          <p:nvPr>
            <p:custDataLst>
              <p:tags r:id="rId16"/>
            </p:custDataLst>
          </p:nvPr>
        </p:nvSpPr>
        <p:spPr>
          <a:xfrm rot="18900000" flipV="1">
            <a:off x="9975936" y="1643155"/>
            <a:ext cx="1142154" cy="1144138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文本框 39"/>
          <p:cNvSpPr txBox="1"/>
          <p:nvPr>
            <p:custDataLst>
              <p:tags r:id="rId17"/>
            </p:custDataLst>
          </p:nvPr>
        </p:nvSpPr>
        <p:spPr bwMode="auto">
          <a:xfrm>
            <a:off x="9739678" y="3189513"/>
            <a:ext cx="1615020" cy="2709556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及时反馈：在沟通后及时给予反馈，让对方了解自己的意见和需求是否得到满足。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6" name="矩形 47"/>
          <p:cNvSpPr/>
          <p:nvPr>
            <p:custDataLst>
              <p:tags r:id="rId18"/>
            </p:custDataLst>
          </p:nvPr>
        </p:nvSpPr>
        <p:spPr>
          <a:xfrm>
            <a:off x="9776918" y="2853136"/>
            <a:ext cx="1540948" cy="109123"/>
          </a:xfrm>
          <a:prstGeom prst="rect"/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跨部门协作的方法与手段</a:t>
            </a:r>
            <a:endParaRPr altLang="en-US" lang="zh-CN"/>
          </a:p>
        </p:txBody>
      </p:sp>
      <p:sp>
        <p:nvSpPr>
          <p:cNvPr id="1049662" name="正文"/>
          <p:cNvSpPr txBox="1"/>
          <p:nvPr>
            <p:custDataLst>
              <p:tags r:id="rId1"/>
            </p:custDataLst>
          </p:nvPr>
        </p:nvSpPr>
        <p:spPr>
          <a:xfrm>
            <a:off x="2847421" y="136440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明确目标与任务：制定清晰的目标和任务，确保各部门对工作有共同的理解和期望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4" name="正文"/>
          <p:cNvSpPr txBox="1"/>
          <p:nvPr>
            <p:custDataLst>
              <p:tags r:id="rId2"/>
            </p:custDataLst>
          </p:nvPr>
        </p:nvSpPr>
        <p:spPr>
          <a:xfrm>
            <a:off x="2847421" y="2352970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建立信任与尊重：加强部门间的信任和尊重，促进良好的工作关系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6" name="正文"/>
          <p:cNvSpPr txBox="1"/>
          <p:nvPr>
            <p:custDataLst>
              <p:tags r:id="rId3"/>
            </p:custDataLst>
          </p:nvPr>
        </p:nvSpPr>
        <p:spPr>
          <a:xfrm>
            <a:off x="2847421" y="334153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有效沟通与协调：采用平等和公正的方式进行沟通，及时解决工作中的问题和冲突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68" name="正文"/>
          <p:cNvSpPr txBox="1"/>
          <p:nvPr>
            <p:custDataLst>
              <p:tags r:id="rId4"/>
            </p:custDataLst>
          </p:nvPr>
        </p:nvSpPr>
        <p:spPr>
          <a:xfrm>
            <a:off x="2847421" y="433010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定期召开跨部门会议：定期召开跨部门会议，分享信息，讨论问题，共同制定解决方案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0" name="正文"/>
          <p:cNvSpPr txBox="1"/>
          <p:nvPr>
            <p:custDataLst>
              <p:tags r:id="rId5"/>
            </p:custDataLst>
          </p:nvPr>
        </p:nvSpPr>
        <p:spPr>
          <a:xfrm>
            <a:off x="2847421" y="5318679"/>
            <a:ext cx="6497157" cy="85892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建立跨部门团队：组建跨部门团队，促进部门间的合作与协调，提高工作效率和质量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跨部门沟通与协作的实践案例</a:t>
            </a:r>
            <a:endParaRPr altLang="en-US" lang="zh-CN"/>
          </a:p>
        </p:txBody>
      </p:sp>
      <p:sp>
        <p:nvSpPr>
          <p:cNvPr id="1049706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案例一：某公司市场部与技术部之间的沟通协作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12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案例二：某公司销售部与生产部之间的沟通协作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18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0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2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案例三：某公司人力资源部与其他部门之间的沟通协作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24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6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28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案例四：某公司财务部与其他部门之间的沟通协作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企业管理中的信息保密与安全措施</a:t>
            </a:r>
            <a:endParaRPr altLang="en-US" lang="zh-CN"/>
          </a:p>
        </p:txBody>
      </p:sp>
      <p:sp>
        <p:nvSpPr>
          <p:cNvPr id="1049764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信息保密与安全的重要性</a:t>
            </a:r>
            <a:endParaRPr altLang="en-US" lang="zh-CN"/>
          </a:p>
        </p:txBody>
      </p:sp>
      <p:sp>
        <p:nvSpPr>
          <p:cNvPr id="104981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信息保密与安全可以维护企业的声誉和形象，避免因信息泄露或安全问题而导致的信誉损失和法律纠纷。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信息保密与安全是企业管理的核心要素之一，对于企业的稳定发展和长期竞争力至关重要。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信息保密与安全可以保护企业的商业秘密、客户信息、技术资料等重要资产，防止被竞争对手获取或泄露。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4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信息保密与安全是企业内部管理的必要手段，可以保障员工和企业的合法权益，防止因信息泄露或安全问题而导致的经济损失。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信息保密与安全的措施和方法</a:t>
            </a:r>
            <a:endParaRPr altLang="en-US" lang="zh-CN"/>
          </a:p>
        </p:txBody>
      </p:sp>
      <p:sp>
        <p:nvSpPr>
          <p:cNvPr id="1049882" name="圆角矩形 30"/>
          <p:cNvSpPr/>
          <p:nvPr>
            <p:custDataLst>
              <p:tags r:id="rId1"/>
            </p:custDataLst>
          </p:nvPr>
        </p:nvSpPr>
        <p:spPr>
          <a:xfrm>
            <a:off x="3037053" y="1364400"/>
            <a:ext cx="6441014" cy="9040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884" name="圆角矩形 65"/>
          <p:cNvSpPr/>
          <p:nvPr>
            <p:custDataLst>
              <p:tags r:id="rId2"/>
            </p:custDataLst>
          </p:nvPr>
        </p:nvSpPr>
        <p:spPr>
          <a:xfrm>
            <a:off x="3037053" y="2341699"/>
            <a:ext cx="6441014" cy="9040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886" name="圆角矩形 72"/>
          <p:cNvSpPr/>
          <p:nvPr>
            <p:custDataLst>
              <p:tags r:id="rId3"/>
            </p:custDataLst>
          </p:nvPr>
        </p:nvSpPr>
        <p:spPr>
          <a:xfrm>
            <a:off x="3037053" y="3318999"/>
            <a:ext cx="6441014" cy="9040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888" name="圆角矩形 78"/>
          <p:cNvSpPr/>
          <p:nvPr>
            <p:custDataLst>
              <p:tags r:id="rId4"/>
            </p:custDataLst>
          </p:nvPr>
        </p:nvSpPr>
        <p:spPr>
          <a:xfrm>
            <a:off x="3037053" y="4296298"/>
            <a:ext cx="6441014" cy="9040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890" name="圆角矩形 84"/>
          <p:cNvSpPr/>
          <p:nvPr>
            <p:custDataLst>
              <p:tags r:id="rId5"/>
            </p:custDataLst>
          </p:nvPr>
        </p:nvSpPr>
        <p:spPr>
          <a:xfrm>
            <a:off x="3037053" y="5273598"/>
            <a:ext cx="6441014" cy="9040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9892" name="圆角矩形 35"/>
          <p:cNvSpPr/>
          <p:nvPr>
            <p:custDataLst>
              <p:tags r:id="rId6"/>
            </p:custDataLst>
          </p:nvPr>
        </p:nvSpPr>
        <p:spPr>
          <a:xfrm>
            <a:off x="2714544" y="1534817"/>
            <a:ext cx="1553295" cy="56316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94" name="圆角矩形 35"/>
          <p:cNvSpPr/>
          <p:nvPr>
            <p:custDataLst>
              <p:tags r:id="rId7"/>
            </p:custDataLst>
          </p:nvPr>
        </p:nvSpPr>
        <p:spPr>
          <a:xfrm>
            <a:off x="2714544" y="5444015"/>
            <a:ext cx="1553295" cy="56316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96" name="圆角矩形 35"/>
          <p:cNvSpPr/>
          <p:nvPr>
            <p:custDataLst>
              <p:tags r:id="rId8"/>
            </p:custDataLst>
          </p:nvPr>
        </p:nvSpPr>
        <p:spPr>
          <a:xfrm>
            <a:off x="2714544" y="4466715"/>
            <a:ext cx="1553295" cy="56316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898" name="圆角矩形 35"/>
          <p:cNvSpPr/>
          <p:nvPr>
            <p:custDataLst>
              <p:tags r:id="rId9"/>
            </p:custDataLst>
          </p:nvPr>
        </p:nvSpPr>
        <p:spPr>
          <a:xfrm>
            <a:off x="2714544" y="3489416"/>
            <a:ext cx="1553295" cy="56316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00" name="圆角矩形 35"/>
          <p:cNvSpPr/>
          <p:nvPr>
            <p:custDataLst>
              <p:tags r:id="rId10"/>
            </p:custDataLst>
          </p:nvPr>
        </p:nvSpPr>
        <p:spPr>
          <a:xfrm>
            <a:off x="2714544" y="2512116"/>
            <a:ext cx="1553295" cy="56316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902" name="文本框 4"/>
          <p:cNvSpPr txBox="1"/>
          <p:nvPr>
            <p:custDataLst>
              <p:tags r:id="rId11"/>
            </p:custDataLst>
          </p:nvPr>
        </p:nvSpPr>
        <p:spPr>
          <a:xfrm>
            <a:off x="4470018" y="2386900"/>
            <a:ext cx="4800984" cy="81360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加强员工培训：提高员工的信息保密意识，加强员工的信息安全培训，确保员工了解并遵守信息保密规定。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904" name="文本框 5"/>
          <p:cNvSpPr txBox="1"/>
          <p:nvPr>
            <p:custDataLst>
              <p:tags r:id="rId12"/>
            </p:custDataLst>
          </p:nvPr>
        </p:nvSpPr>
        <p:spPr>
          <a:xfrm>
            <a:off x="4470018" y="3364199"/>
            <a:ext cx="4800984" cy="81360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采用加密技术：采用先进的加密技术，对重要信息进行加密处理，防止信息被非法获取和篡改。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906" name="文本框 10"/>
          <p:cNvSpPr txBox="1"/>
          <p:nvPr>
            <p:custDataLst>
              <p:tags r:id="rId13"/>
            </p:custDataLst>
          </p:nvPr>
        </p:nvSpPr>
        <p:spPr>
          <a:xfrm>
            <a:off x="4470018" y="4341499"/>
            <a:ext cx="4800984" cy="81360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建立信息备份机制：建立完善的信息备份机制，定期对重要信息进行备份，确保信息在丢失或损坏后能够及时恢复。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908" name="文本框 11"/>
          <p:cNvSpPr txBox="1"/>
          <p:nvPr>
            <p:custDataLst>
              <p:tags r:id="rId14"/>
            </p:custDataLst>
          </p:nvPr>
        </p:nvSpPr>
        <p:spPr>
          <a:xfrm>
            <a:off x="4470018" y="5318798"/>
            <a:ext cx="4800984" cy="81360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加强网络安全防护：加强企业网络的安全防护，采用防火墙、入侵检测等安全技术，防止网络攻击和数据泄露。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49910" name="文本框 12"/>
          <p:cNvSpPr txBox="1"/>
          <p:nvPr>
            <p:custDataLst>
              <p:tags r:id="rId15"/>
            </p:custDataLst>
          </p:nvPr>
        </p:nvSpPr>
        <p:spPr>
          <a:xfrm>
            <a:off x="4470018" y="1409600"/>
            <a:ext cx="4800984" cy="813602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制定严格的信息管理制度：建立完善的信息管理制度，明确信息保密和安全的规范和流程，确保信息不被泄露。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信息保密与安全的法律法规要求</a:t>
            </a:r>
            <a:endParaRPr altLang="en-US" lang="zh-CN"/>
          </a:p>
        </p:txBody>
      </p:sp>
      <p:sp>
        <p:nvSpPr>
          <p:cNvPr id="104994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保密法：规定保密信息的范围、等级和保密措施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网络安全法：要求企业加强网络安全管理，防止信息泄露和破坏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5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个人信息保护法：保护个人隐私和信息安全，要求企业采取措施防止信息泄露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知识产权保护法：保护企业的知识产权，要求企业采取措施防止技术泄露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信息保密与安全意识培养与实践</a:t>
            </a:r>
            <a:endParaRPr altLang="en-US" lang="zh-CN"/>
          </a:p>
        </p:txBody>
      </p:sp>
      <p:sp>
        <p:nvSpPr>
          <p:cNvPr id="105000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0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0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培养员工的信息保密意识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1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1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建立完善的信息保密制度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1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1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加强信息传递过程中的安全措施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2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2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定期进行信息保密与安全培训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5361" y="3133103"/>
            <a:ext cx="6367550" cy="1743697"/>
          </a:xfrm>
        </p:spPr>
        <p:txBody>
          <a:bodyPr/>
          <a:p>
            <a:r>
              <a:rPr altLang="en-US" lang="zh-CN"/>
              <a:t>未来企业管理中沟通技巧与信息传递方法的趋势与挑战</a:t>
            </a:r>
            <a:endParaRPr altLang="en-US" lang="zh-CN"/>
          </a:p>
        </p:txBody>
      </p:sp>
      <p:sp>
        <p:nvSpPr>
          <p:cNvPr id="105006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22961" y="1781404"/>
            <a:ext cx="6367550" cy="1224000"/>
          </a:xfrm>
        </p:spPr>
        <p:txBody>
          <a:bodyPr>
            <a:normAutofit fontScale="91250" lnSpcReduction="2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未来企业管理中沟通技巧的趋势与挑战</a:t>
            </a:r>
            <a:endParaRPr altLang="en-US" lang="zh-CN"/>
          </a:p>
        </p:txBody>
      </p:sp>
      <p:sp>
        <p:nvSpPr>
          <p:cNvPr id="105011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100000"/>
          </a:bodyPr>
          <a:p>
            <a:r>
              <a:rPr altLang="en-US" lang="zh-CN"/>
              <a:t>沟通技巧的趋势： a. 多元化和跨文化交流：随着企业国际化程度的提高，跨文化交流成为沟通的重要趋势。 b. 数字化和在线沟通：随着互联网技术的发展，数字化和在线沟通成为主流趋势。 c. 社交媒体和新媒体的应用：社交媒体和新媒体在企业沟通中的应用越来越广泛。 </a:t>
            </a:r>
            <a:endParaRPr altLang="en-US" lang="zh-CN"/>
          </a:p>
          <a:p>
            <a:pPr lvl="1"/>
            <a:r>
              <a:rPr altLang="en-US" lang="zh-CN"/>
              <a:t>a. 多元化和跨文化交流：随着企业国际化程度的提高，跨文化交流成为沟通的重要趋势。</a:t>
            </a:r>
            <a:endParaRPr altLang="en-US" lang="zh-CN"/>
          </a:p>
          <a:p>
            <a:pPr lvl="1"/>
            <a:r>
              <a:rPr altLang="en-US" lang="zh-CN"/>
              <a:t>b. 数字化和在线沟通：随着互联网技术的发展，数字化和在线沟通成为主流趋势。</a:t>
            </a:r>
            <a:endParaRPr altLang="en-US" lang="zh-CN"/>
          </a:p>
          <a:p>
            <a:pPr lvl="1"/>
            <a:r>
              <a:rPr altLang="en-US" lang="zh-CN"/>
              <a:t>c. 社交媒体和新媒体的应用：社交媒体和新媒体在企业沟通中的应用越来越广泛。</a:t>
            </a:r>
            <a:endParaRPr altLang="en-US" lang="zh-CN"/>
          </a:p>
          <a:p>
            <a:r>
              <a:rPr altLang="en-US" lang="zh-CN"/>
              <a:t>沟通技巧的挑战： a. 建立信任和尊重：在多元化的团队中，建立信任和尊重是沟通的重要挑战。 b. 有效倾听和理解：在跨文化交流中，有效倾听和理解是关键。 c. 应对危机和不确定性：在快速变化的环境中，如何应对危机和不确定性是沟通的重要挑战。</a:t>
            </a:r>
            <a:endParaRPr altLang="en-US" lang="zh-CN"/>
          </a:p>
          <a:p>
            <a:pPr lvl="1"/>
            <a:r>
              <a:rPr altLang="en-US" lang="zh-CN"/>
              <a:t>a. 建立信任和尊重：在多元化的团队中，建立信任和尊重是沟通的重要挑战。</a:t>
            </a:r>
            <a:endParaRPr altLang="en-US" lang="zh-CN"/>
          </a:p>
          <a:p>
            <a:pPr lvl="1"/>
            <a:r>
              <a:rPr altLang="en-US" lang="zh-CN"/>
              <a:t>b. 有效倾听和理解：在跨文化交流中，有效倾听和理解是关键。</a:t>
            </a:r>
            <a:endParaRPr altLang="en-US" lang="zh-CN"/>
          </a:p>
          <a:p>
            <a:pPr lvl="1"/>
            <a:r>
              <a:rPr altLang="en-US" lang="zh-CN"/>
              <a:t>c. 应对危机和不确定性：在快速变化的环境中，如何应对危机和不确定性是沟通的重要挑战。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未来企业管理中信息传递方法的趋势与挑战</a:t>
            </a:r>
            <a:endParaRPr altLang="en-US" lang="zh-CN"/>
          </a:p>
        </p:txBody>
      </p:sp>
      <p:sp>
        <p:nvSpPr>
          <p:cNvPr id="105015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趋势：随着数字化和互联网的快速发展，未来企业管理中的信息传递方法将更加依赖于数字化工具和平台，如企业微信、云协作等。这些工具将使信息传递更加高效、便捷和实时。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挑战：虽然数字化信息传递带来了很多便利，但也存在一些挑战，如信息安全、隐私保护等。未来企业管理需要更加注重信息安全和隐私保护，确保信息传递的安全性和可靠性。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挑战：随着企业规模的扩大和业务的多元化，信息传递的复杂性和难度也在不断增加。未来企业管理需要更加注重信息传递的规范化和标准化，确保信息的准确性和一致性。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挑战：未来企业管理需要更加注重跨部门、跨地域的信息传递和协作。这需要打破部门壁垒，建立更加开放和协作的企业文化，促进信息的共享和交流。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应对未来趋势的策略与方法探讨</a:t>
            </a:r>
            <a:endParaRPr altLang="en-US" lang="zh-CN"/>
          </a:p>
        </p:txBody>
      </p:sp>
      <p:sp>
        <p:nvSpPr>
          <p:cNvPr id="105019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19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9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建立高效沟通机制：通过制定明确的沟通流程和规范，确保信息传递的准确性和及时性。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19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0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0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运用先进的信息技术：利用大数据、人工智能等先进技术，提高信息传递的效率和准确性。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0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0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培养员工的沟通技巧：通过培训和实践，提高员工的沟通技巧和信息传递能力，以适应未来企业管理的要求。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0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1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1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建立良好的企业文化：营造开放、包容、协作的企业文化，鼓励员工积极参与沟通与信息传递，提高企业的整体效率。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未来企业管理中沟通技巧与信息传递方法的创新与发展</a:t>
            </a:r>
            <a:endParaRPr altLang="en-US" lang="zh-CN"/>
          </a:p>
        </p:txBody>
      </p:sp>
      <p:sp>
        <p:nvSpPr>
          <p:cNvPr id="105025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沟通技巧的创新：利用社交媒体、视频会议等工具提高沟通效率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信息传递方法的改进：采用云计算、大数据等技术实现实时、高效的信息传递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未来挑战：适应数字化时代的需求，应对网络安全、隐私保护等挑战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7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发展前景：通过不断学习和实践，提升沟通技巧与信息传递方法的水平，推动企业管理的发展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6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838799" y="356515"/>
            <a:ext cx="9740301" cy="504000"/>
          </a:xfrm>
        </p:spPr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308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4749165" y="3572510"/>
            <a:ext cx="6604635" cy="504190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310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748980" y="1772761"/>
            <a:ext cx="6604219" cy="1800000"/>
          </a:xfrm>
        </p:spPr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28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TEMPLATE_CATEGORY" val="custom"/>
  <p:tag name="KSO_WM_TEMPLATE_INDEX" val="2023121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1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16"/>
  <p:tag name="KSO_WM_TEMPLATE_THUMBS_INDEX" val="1、9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6_1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 文档标题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6_1*b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PRESET_TEXT" val="单击此处添加副标题"/>
</p:tagLst>
</file>

<file path=ppt/tags/tag8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g"/>
  <p:tag name="KSO_WM_UNIT_VALUE" val="120"/>
  <p:tag name="KSO_WM_UNIT_TYPE" val="f"/>
  <p:tag name="KSO_WM_UNIT_INDEX" val="1"/>
  <p:tag name="KSO_WM_UNIT_PRESET_TEXT" val="稻壳公司"/>
</p:tagLst>
</file>

<file path=ppt/tags/tag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31216_1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b"/>
  <p:tag name="KSO_WM_UNIT_VALUE" val="11"/>
  <p:tag name="KSO_WM_UNIT_TYPE" val="f"/>
  <p:tag name="KSO_WM_UNIT_INDEX" val="2"/>
  <p:tag name="KSO_WM_UNIT_PRESET_TEXT" val="汇报人：WPS"/>
</p:tagLst>
</file>

<file path=ppt/tags/tag82.xml><?xml version="1.0" encoding="utf-8"?>
<p:tagLst xmlns:p="http://schemas.openxmlformats.org/presentationml/2006/main">
  <p:tag name="KSO_WM_SLIDE_ID" val="custom2023121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16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16_6*l_h_i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16_6*l_h_a*1_1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1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16_6*l_h_i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2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16_6*l_h_a*1_2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2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2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16_6*l_h_i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3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16_6*l_h_a*1_3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3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3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16_6*l_h_i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4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16_6*l_h_a*1_4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4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4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16_6*l_h_i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5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16_6*l_h_a*1_5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5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5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216_6*l_h_i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06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216_6*l_h_a*1_6_1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GROUP_CODE" val="l1-1"/>
  <p:tag name="KSO_WM_UNIT_PRESET_TEXT" val="单击添加目录项标题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6*l_h_i*1_6_2"/>
  <p:tag name="KSO_WM_TEMPLATE_CATEGORY" val="custom"/>
  <p:tag name="KSO_WM_TEMPLATE_INDEX" val="20231216"/>
  <p:tag name="KSO_WM_UNIT_LAYERLEVEL" val="1_1_1"/>
  <p:tag name="KSO_WM_TAG_VERSION" val="3.0"/>
  <p:tag name="KSO_WM_BEAUTIFY_FLAG" val="#wm#"/>
  <p:tag name="KSO_WM_UNIT_TYPE" val="l_h_i"/>
  <p:tag name="KSO_WM_UNIT_INDEX" val="1_6_2"/>
  <p:tag name="KSO_WM_DIAGRAM_VERSION" val="3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67.35,&quot;width&quot;:420.3}"/>
  <p:tag name="KSO_WM_DIAGRAM_COLOR_MATCH_VALUE" val="{&quot;shape&quot;:{&quot;fill&quot;:{&quot;type&quot;:0},&quot;glow&quot;:{&quot;colorType&quot;:0},&quot;line&quot;:{&quot;solidLine&quot;:{&quot;brightness&quot;:0.5,&quot;colorType&quot;:1,&quot;foreColorIndex&quot;:13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2.xml><?xml version="1.0" encoding="utf-8"?>
<p:tagLst xmlns:p="http://schemas.openxmlformats.org/presentationml/2006/main">
  <p:tag name="KSO_WM_SLIDE_ID" val="custom2023121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1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08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6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5*l_h_i*1_6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01_7*l_h_i*1_1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01_7*l_h_i*1_1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401_7*l_h_i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401_7*l_h_a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01_7*l_h_f*1_1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01_7*l_h_i*1_2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01_7*l_h_i*1_2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401_7*l_h_i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1,&quot;foreColorIndex&quot;:8,&quot;transparency&quot;:0.5199999809265137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01_7*l_h_i*1_3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01_7*l_h_i*1_3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401_7*l_h_i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01_7*l_h_i*1_4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01_7*l_h_i*1_4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401_7*l_h_i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01_7*l_h_i*1_5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1401_7*l_h_i*1_5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diagram20231401_7*l_h_i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01_7*l_h_i*1_6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diagram20231401_7*l_h_i*1_6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diagram20231401_7*l_h_i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2"/>
  <p:tag name="KSO_WM_UNIT_ID" val="diagram20231401_7*l_h_i*1_7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7_3"/>
  <p:tag name="KSO_WM_UNIT_ID" val="diagram20231401_7*l_h_i*1_7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5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799999952316284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diagram20231401_7*l_h_i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17d594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2"/>
  <p:tag name="KSO_WM_UNIT_ID" val="diagram20231401_7*l_h_i*1_8_2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gradient&quot;:[{&quot;brightness&quot;:0,&quot;colorType&quot;:1,&quot;foreColorIndex&quot;:8,&quot;pos&quot;:0,&quot;transparency&quot;:1},{&quot;brightness&quot;:0,&quot;colorType&quot;:1,&quot;foreColorIndex&quot;:8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8_3"/>
  <p:tag name="KSO_WM_UNIT_ID" val="diagram20231401_7*l_h_i*1_8_3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UNIT_FILL_FORE_SCHEMECOLOR_INDEX" val="8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0.9900000095367432,&quot;transparency&quot;:0}],&quot;type&quot;:3},&quot;glow&quot;:{&quot;colorType&quot;:0},&quot;line&quot;:{&quot;type&quot;:0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8_1"/>
  <p:tag name="KSO_WM_UNIT_ID" val="diagram20231401_7*l_h_i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0.38999998569488525,&quot;rgb&quot;:&quot;#ffffff&quot;,&quot;transparency&quot;:0},{&quot;brightness&quot;:0,&quot;colorType&quot;:2,&quot;pos&quot;:1,&quot;rgb&quot;:&quot;#ffffff&quot;,&quot;transparency&quot;:0.20000000298023224}],&quot;type&quot;:3},&quot;glow&quot;:{&quot;colorType&quot;:0},&quot;line&quot;:{&quot;type&quot;:0},&quot;shadow&quot;:{&quot;brightness&quot;:0,&quot;colorType&quot;:2,&quot;rgb&quot;:&quot;#304ffe&quot;,&quot;transparency&quot;:0.5199999809265137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401_7*l_h_a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01_7*l_h_f*1_2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401_7*l_h_a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01_7*l_h_f*1_3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401_7*l_h_a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01_7*l_h_f*1_4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401_7*l_h_a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01_7*l_h_f*1_5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401_7*l_h_a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01_7*l_h_f*1_6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7_1"/>
  <p:tag name="KSO_WM_UNIT_ID" val="diagram20231401_7*l_h_a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1401_7*l_h_f*1_7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8_1"/>
  <p:tag name="KSO_WM_UNIT_ID" val="diagram20231401_7*l_h_a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添加项标题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8_1"/>
  <p:tag name="KSO_WM_UNIT_ID" val="diagram20231401_7*l_h_f*1_8_1"/>
  <p:tag name="KSO_WM_TEMPLATE_CATEGORY" val="diagram"/>
  <p:tag name="KSO_WM_TEMPLATE_INDEX" val="20231401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单击此处输入你的正文，请阐述观点"/>
  <p:tag name="KSO_WM_DIAGRAM_MAX_ITEMCNT" val="8"/>
  <p:tag name="KSO_WM_DIAGRAM_MIN_ITEMCNT" val="2"/>
  <p:tag name="KSO_WM_DIAGRAM_VIRTUALLY_FRAME" val="{&quot;height&quot;:337.5895275590551,&quot;width&quot;:778.564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2,&quot;rgb&quot;:&quot;#59595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19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5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5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5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5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5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5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5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5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5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5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5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5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5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5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5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5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5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5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5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5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5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5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5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5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5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5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44_5*l_h_f*1_6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4_5*l_h_f*1_5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5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5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5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4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5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5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9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f*1_6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6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5*l_h_i*1_6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COLOR_TEXT_CAN_REMOVE" val="n"/>
  <p:tag name="KSO_WM_UNIT_FILL_FORE_SCHEMECOLOR_INDEX" val="10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4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4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4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4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62_4*l_h_f*1_5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297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4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4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4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4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4*l_h_i*1_5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4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4*l_h_a*1_5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4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4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4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4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4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4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678_4*l_h_f*1_5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4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7*i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SUBTYPE" val="d"/>
  <p:tag name="KSO_WM_UNIT_TYPE" val="i"/>
  <p:tag name="KSO_WM_UNIT_INDEX" val="1"/>
  <p:tag name="KSO_WM_UNIT_PRESET_TEXT" val="01"/>
</p:tagLst>
</file>

<file path=ppt/tags/tag355.xml><?xml version="1.0" encoding="utf-8"?>
<p:tagLst xmlns:p="http://schemas.openxmlformats.org/presentationml/2006/main">
  <p:tag name="KSO_WM_SLIDE_ID" val="custom2023121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16"/>
  <p:tag name="KSO_WM_SLIDE_TYPE" val="sectionTitle"/>
  <p:tag name="KSO_WM_SLIDE_SUBTYPE" val="pureTxt"/>
  <p:tag name="KSO_WM_SLIDE_LAYOUT" val="a_i"/>
  <p:tag name="KSO_WM_SLIDE_LAYOUT_CNT" val="1_1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g"/>
  <p:tag name="KSO_WM_UNIT_VALUE" val="124"/>
  <p:tag name="KSO_WM_UNIT_TYPE" val="f"/>
  <p:tag name="KSO_WM_UNIT_INDEX" val="1"/>
  <p:tag name="KSO_WM_UNIT_PRESET_TEXT" val="稻壳学院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f*2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NOCLEAR" val="0"/>
  <p:tag name="KSO_WM_UNIT_SUBTYPE" val="b"/>
  <p:tag name="KSO_WM_UNIT_VALUE" val="28"/>
  <p:tag name="KSO_WM_UNIT_TYPE" val="f"/>
  <p:tag name="KSO_WM_UNIT_INDEX" val="2"/>
  <p:tag name="KSO_WM_UNIT_PRESET_TEXT" val="汇报人：WPS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16_9*a*1"/>
  <p:tag name="KSO_WM_TEMPLATE_CATEGORY" val="custom"/>
  <p:tag name="KSO_WM_TEMPLATE_INDEX" val="2023121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87.xml><?xml version="1.0" encoding="utf-8"?>
<p:tagLst xmlns:p="http://schemas.openxmlformats.org/presentationml/2006/main">
  <p:tag name="KSO_WM_SLIDE_ID" val="custom2023121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16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159">
      <a:dk1>
        <a:srgbClr val="000000"/>
      </a:dk1>
      <a:lt1>
        <a:srgbClr val="FFFFFF"/>
      </a:lt1>
      <a:dk2>
        <a:srgbClr val="001548"/>
      </a:dk2>
      <a:lt2>
        <a:srgbClr val="D9D9D9"/>
      </a:lt2>
      <a:accent1>
        <a:srgbClr val="EE562E"/>
      </a:accent1>
      <a:accent2>
        <a:srgbClr val="B86B31"/>
      </a:accent2>
      <a:accent3>
        <a:srgbClr val="958739"/>
      </a:accent3>
      <a:accent4>
        <a:srgbClr val="71A440"/>
      </a:accent4>
      <a:accent5>
        <a:srgbClr val="22CC46"/>
      </a:accent5>
      <a:accent6>
        <a:srgbClr val="AA58AC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>
              <a:lumMod val="50000"/>
              <a:lumOff val="50000"/>
              <a:alpha val="8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anchor="b" bIns="0" lIns="0" rIns="0" rtlCol="0" tIns="0" wrap="square">
        <a:normAutofit/>
      </a:bodyPr>
      <a:lstStyle>
        <a:defPPr>
          <a:lnSpc>
            <a:spcPct val="100000"/>
          </a:lnSpc>
          <a:defRPr altLang="en-US" b="1" dirty="0" lang="zh-CN" spc="30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2023-12-19T14:22:04Z</dcterms:created>
  <dcterms:modified xsi:type="dcterms:W3CDTF">2023-12-19T14:22:04Z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69a9bbea9ba1451c9bf1aa324468da18_21</vt:lpwstr>
  </property>
</Properties>
</file>