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6389" r:id="rId1"/>
    <p:sldMasterId id="2147486426" r:id="rId2"/>
  </p:sldMasterIdLst>
  <p:notesMasterIdLst>
    <p:notesMasterId r:id="rId3"/>
  </p:notesMasterIdLst>
  <p:sldIdLst>
    <p:sldId id="1527" r:id="rId4"/>
    <p:sldId id="1531" r:id="rId5"/>
    <p:sldId id="1534" r:id="rId6"/>
    <p:sldId id="1537" r:id="rId7"/>
    <p:sldId id="1543" r:id="rId9"/>
    <p:sldId id="1546" r:id="rId10"/>
    <p:sldId id="1549" r:id="rId11"/>
    <p:sldId id="1552" r:id="rId12"/>
    <p:sldId id="1555" r:id="rId13"/>
    <p:sldId id="1561" r:id="rId15"/>
    <p:sldId id="1564" r:id="rId16"/>
    <p:sldId id="1567" r:id="rId17"/>
    <p:sldId id="1570" r:id="rId18"/>
    <p:sldId id="1574" r:id="rId1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tableStyles" Target="tableStyles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tags" Target="../tags/tag8.xml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image" Target="../media/image2.png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tags" Target="../tags/tag1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3.pn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sz="1100" lang="zh-CN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indent="0" lvl="0" marL="0">
              <a:lnSpc>
                <a:spcPct val="100000"/>
              </a:lnSpc>
              <a:buNone/>
            </a:pPr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3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893281" y="3677626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2137" y="0"/>
            <a:ext cx="12167726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algn="l" indent="0" marL="0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072" y="0"/>
            <a:ext cx="12185855" cy="6858000"/>
          </a:xfrm>
          <a:prstGeom prst="rect"/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1" name="直接连接符 16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892921" y="3439172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8.xml"/><Relationship Id="rId13" Type="http://schemas.openxmlformats.org/officeDocument/2006/relationships/tags" Target="../tags/tag59.xml"/><Relationship Id="rId14" Type="http://schemas.openxmlformats.org/officeDocument/2006/relationships/tags" Target="../tags/tag60.xml"/><Relationship Id="rId15" Type="http://schemas.openxmlformats.org/officeDocument/2006/relationships/tags" Target="../tags/tag61.xml"/><Relationship Id="rId16" Type="http://schemas.openxmlformats.org/officeDocument/2006/relationships/tags" Target="../tags/tag62.xml"/><Relationship Id="rId17" Type="http://schemas.openxmlformats.org/officeDocument/2006/relationships/tags" Target="../tags/tag63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390" r:id="rId1"/>
    <p:sldLayoutId id="2147486391" r:id="rId2"/>
    <p:sldLayoutId id="2147486392" r:id="rId3"/>
    <p:sldLayoutId id="2147486393" r:id="rId4"/>
    <p:sldLayoutId id="2147486394" r:id="rId5"/>
    <p:sldLayoutId id="2147486395" r:id="rId6"/>
    <p:sldLayoutId id="2147486396" r:id="rId7"/>
    <p:sldLayoutId id="2147486397" r:id="rId8"/>
    <p:sldLayoutId id="2147486398" r:id="rId9"/>
    <p:sldLayoutId id="2147486399" r:id="rId10"/>
    <p:sldLayoutId id="214748640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6427" r:id="rId1"/>
    <p:sldLayoutId id="2147486428" r:id="rId2"/>
    <p:sldLayoutId id="2147486429" r:id="rId3"/>
    <p:sldLayoutId id="2147486430" r:id="rId4"/>
    <p:sldLayoutId id="2147486431" r:id="rId5"/>
    <p:sldLayoutId id="2147486432" r:id="rId6"/>
    <p:sldLayoutId id="2147486433" r:id="rId7"/>
    <p:sldLayoutId id="2147486434" r:id="rId8"/>
    <p:sldLayoutId id="2147486435" r:id="rId9"/>
    <p:sldLayoutId id="2147486436" r:id="rId10"/>
    <p:sldLayoutId id="214748643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0.xml"/><Relationship Id="rId2" Type="http://schemas.openxmlformats.org/officeDocument/2006/relationships/tags" Target="../tags/tag81.xml"/><Relationship Id="rId3" Type="http://schemas.openxmlformats.org/officeDocument/2006/relationships/tags" Target="../tags/tag8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86.xml"/><Relationship Id="rId2" Type="http://schemas.openxmlformats.org/officeDocument/2006/relationships/tags" Target="../tags/tag87.xml"/><Relationship Id="rId3" Type="http://schemas.openxmlformats.org/officeDocument/2006/relationships/tags" Target="../tags/tag88.xml"/><Relationship Id="rId4" Type="http://schemas.openxmlformats.org/officeDocument/2006/relationships/tags" Target="../tags/tag89.xml"/><Relationship Id="rId5" Type="http://schemas.openxmlformats.org/officeDocument/2006/relationships/tags" Target="../tags/tag90.xml"/><Relationship Id="rId6" Type="http://schemas.openxmlformats.org/officeDocument/2006/relationships/tags" Target="../tags/tag91.xml"/><Relationship Id="rId7" Type="http://schemas.openxmlformats.org/officeDocument/2006/relationships/tags" Target="../tags/tag92.xml"/><Relationship Id="rId8" Type="http://schemas.openxmlformats.org/officeDocument/2006/relationships/tags" Target="../tags/tag93.xml"/><Relationship Id="rId9" Type="http://schemas.openxmlformats.org/officeDocument/2006/relationships/tags" Target="../tags/tag94.xml"/><Relationship Id="rId10" Type="http://schemas.openxmlformats.org/officeDocument/2006/relationships/tags" Target="../tags/tag95.xml"/><Relationship Id="rId11" Type="http://schemas.openxmlformats.org/officeDocument/2006/relationships/tags" Target="../tags/tag96.xml"/><Relationship Id="rId12" Type="http://schemas.openxmlformats.org/officeDocument/2006/relationships/tags" Target="../tags/tag97.xml"/><Relationship Id="rId13" Type="http://schemas.openxmlformats.org/officeDocument/2006/relationships/tags" Target="../tags/tag98.xml"/><Relationship Id="rId14" Type="http://schemas.openxmlformats.org/officeDocument/2006/relationships/tags" Target="../tags/tag99.xml"/><Relationship Id="rId15" Type="http://schemas.openxmlformats.org/officeDocument/2006/relationships/tags" Target="../tags/tag100.xml"/><Relationship Id="rId16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tags" Target="../tags/tag102.xml"/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tags" Target="../tags/tag105.xml"/><Relationship Id="rId6" Type="http://schemas.openxmlformats.org/officeDocument/2006/relationships/tags" Target="../tags/tag106.xml"/><Relationship Id="rId7" Type="http://schemas.openxmlformats.org/officeDocument/2006/relationships/tags" Target="../tags/tag107.xml"/><Relationship Id="rId8" Type="http://schemas.openxmlformats.org/officeDocument/2006/relationships/tags" Target="../tags/tag108.xml"/><Relationship Id="rId9" Type="http://schemas.openxmlformats.org/officeDocument/2006/relationships/tags" Target="../tags/tag109.xml"/><Relationship Id="rId10" Type="http://schemas.openxmlformats.org/officeDocument/2006/relationships/tags" Target="../tags/tag110.xml"/><Relationship Id="rId11" Type="http://schemas.openxmlformats.org/officeDocument/2006/relationships/tags" Target="../tags/tag111.xml"/><Relationship Id="rId12" Type="http://schemas.openxmlformats.org/officeDocument/2006/relationships/tags" Target="../tags/tag112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tags" Target="../tags/tag116.xml"/><Relationship Id="rId5" Type="http://schemas.openxmlformats.org/officeDocument/2006/relationships/tags" Target="../tags/tag117.xml"/><Relationship Id="rId6" Type="http://schemas.openxmlformats.org/officeDocument/2006/relationships/tags" Target="../tags/tag118.xml"/><Relationship Id="rId7" Type="http://schemas.openxmlformats.org/officeDocument/2006/relationships/tags" Target="../tags/tag119.xml"/><Relationship Id="rId8" Type="http://schemas.openxmlformats.org/officeDocument/2006/relationships/tags" Target="../tags/tag120.xml"/><Relationship Id="rId9" Type="http://schemas.openxmlformats.org/officeDocument/2006/relationships/tags" Target="../tags/tag121.xml"/><Relationship Id="rId10" Type="http://schemas.openxmlformats.org/officeDocument/2006/relationships/tags" Target="../tags/tag122.xml"/><Relationship Id="rId11" Type="http://schemas.openxmlformats.org/officeDocument/2006/relationships/tags" Target="../tags/tag123.xml"/><Relationship Id="rId12" Type="http://schemas.openxmlformats.org/officeDocument/2006/relationships/tags" Target="../tags/tag124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tags" Target="../tags/tag135.xml"/><Relationship Id="rId5" Type="http://schemas.openxmlformats.org/officeDocument/2006/relationships/tags" Target="../tags/tag136.xml"/><Relationship Id="rId6" Type="http://schemas.openxmlformats.org/officeDocument/2006/relationships/tags" Target="../tags/tag137.xml"/><Relationship Id="rId7" Type="http://schemas.openxmlformats.org/officeDocument/2006/relationships/tags" Target="../tags/tag138.xml"/><Relationship Id="rId8" Type="http://schemas.openxmlformats.org/officeDocument/2006/relationships/tags" Target="../tags/tag139.xml"/><Relationship Id="rId9" Type="http://schemas.openxmlformats.org/officeDocument/2006/relationships/tags" Target="../tags/tag140.xml"/><Relationship Id="rId10" Type="http://schemas.openxmlformats.org/officeDocument/2006/relationships/tags" Target="../tags/tag141.xml"/><Relationship Id="rId11" Type="http://schemas.openxmlformats.org/officeDocument/2006/relationships/tags" Target="../tags/tag142.xml"/><Relationship Id="rId12" Type="http://schemas.openxmlformats.org/officeDocument/2006/relationships/tags" Target="../tags/tag143.xml"/><Relationship Id="rId13" Type="http://schemas.openxmlformats.org/officeDocument/2006/relationships/tags" Target="../tags/tag144.xml"/><Relationship Id="rId14" Type="http://schemas.openxmlformats.org/officeDocument/2006/relationships/tags" Target="../tags/tag145.xml"/><Relationship Id="rId15" Type="http://schemas.openxmlformats.org/officeDocument/2006/relationships/tags" Target="../tags/tag146.xml"/><Relationship Id="rId16" Type="http://schemas.openxmlformats.org/officeDocument/2006/relationships/tags" Target="../tags/tag147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tags" Target="../tags/tag156.xml"/><Relationship Id="rId10" Type="http://schemas.openxmlformats.org/officeDocument/2006/relationships/tags" Target="../tags/tag157.xml"/><Relationship Id="rId11" Type="http://schemas.openxmlformats.org/officeDocument/2006/relationships/tags" Target="../tags/tag158.xml"/><Relationship Id="rId12" Type="http://schemas.openxmlformats.org/officeDocument/2006/relationships/tags" Target="../tags/tag159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tags" Target="../tags/tag172.xml"/><Relationship Id="rId10" Type="http://schemas.openxmlformats.org/officeDocument/2006/relationships/tags" Target="../tags/tag173.xml"/><Relationship Id="rId11" Type="http://schemas.openxmlformats.org/officeDocument/2006/relationships/tags" Target="../tags/tag174.xml"/><Relationship Id="rId12" Type="http://schemas.openxmlformats.org/officeDocument/2006/relationships/tags" Target="../tags/tag175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slideLayout" Target="../slideLayouts/slideLayout22.xml"/><Relationship Id="rId6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8333"/>
          </a:bodyPr>
          <a:p>
            <a:r>
              <a:rPr altLang="en-US" lang="zh-CN"/>
              <a:t>园林行业2024工作总结及工作展望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>
            <a:normAutofit/>
          </a:bodyPr>
          <a:p>
            <a:pPr indent="0" marL="0">
              <a:buNone/>
            </a:pPr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01161" y="6318738"/>
            <a:ext cx="5008685" cy="0"/>
          </a:xfrm>
          <a:prstGeom prst="line"/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3"/>
            </p:custDataLst>
          </p:nvPr>
        </p:nvSpPr>
        <p:spPr>
          <a:xfrm>
            <a:off x="4182110" y="1597025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  <a:latin typeface="+mj-ea"/>
                <a:ea typeface="+mj-ea"/>
              </a:rPr>
              <a:t>01</a:t>
            </a: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4"/>
            </p:custDataLst>
          </p:nvPr>
        </p:nvSpPr>
        <p:spPr>
          <a:xfrm>
            <a:off x="5643245" y="1688465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单击添加标题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5"/>
            </p:custDataLst>
          </p:nvPr>
        </p:nvSpPr>
        <p:spPr>
          <a:xfrm>
            <a:off x="8014970" y="1597025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defPPr>
              <a:defRPr lang="zh-CN"/>
            </a:defPPr>
            <a:lvl1pPr algn="r">
              <a:lnSpc>
                <a:spcPct val="100000"/>
              </a:lnSpc>
              <a:defRPr b="1" sz="36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  <a:latin typeface="+mj-ea"/>
                <a:ea typeface="+mj-ea"/>
              </a:defRPr>
            </a:lvl1pPr>
          </a:lstStyle>
          <a:p>
            <a:r>
              <a:rPr lang="en-US"/>
              <a:t>02.</a:t>
            </a:r>
            <a:endParaRPr lang="en-US"/>
          </a:p>
        </p:txBody>
      </p:sp>
      <p:sp>
        <p:nvSpPr>
          <p:cNvPr id="1048786" name="项标题"/>
          <p:cNvSpPr txBox="1"/>
          <p:nvPr>
            <p:custDataLst>
              <p:tags r:id="rId6"/>
            </p:custDataLst>
          </p:nvPr>
        </p:nvSpPr>
        <p:spPr>
          <a:xfrm>
            <a:off x="9476105" y="1688465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工作总结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8" name="序号"/>
          <p:cNvSpPr txBox="1"/>
          <p:nvPr>
            <p:custDataLst>
              <p:tags r:id="rId7"/>
            </p:custDataLst>
          </p:nvPr>
        </p:nvSpPr>
        <p:spPr>
          <a:xfrm>
            <a:off x="4182110" y="2945765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defPPr>
              <a:defRPr lang="zh-CN"/>
            </a:defPPr>
            <a:lvl1pPr algn="r">
              <a:lnSpc>
                <a:spcPct val="100000"/>
              </a:lnSpc>
              <a:defRPr b="1" sz="36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  <a:latin typeface="+mj-ea"/>
                <a:ea typeface="+mj-ea"/>
              </a:defRPr>
            </a:lvl1pPr>
          </a:lstStyle>
          <a:p>
            <a:r>
              <a:rPr lang="en-US"/>
              <a:t>03.</a:t>
            </a:r>
            <a:endParaRPr lang="en-US"/>
          </a:p>
        </p:txBody>
      </p:sp>
      <p:sp>
        <p:nvSpPr>
          <p:cNvPr id="1048790" name="项标题"/>
          <p:cNvSpPr txBox="1"/>
          <p:nvPr>
            <p:custDataLst>
              <p:tags r:id="rId8"/>
            </p:custDataLst>
          </p:nvPr>
        </p:nvSpPr>
        <p:spPr>
          <a:xfrm>
            <a:off x="5643245" y="3037205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工作展望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8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4665785" y="3935784"/>
            <a:ext cx="7110046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3200400" y="2614001"/>
            <a:ext cx="8575431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82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工作总结</a:t>
            </a:r>
            <a:endParaRPr altLang="en-US" dirty="0" lang="zh-CN"/>
          </a:p>
        </p:txBody>
      </p:sp>
      <p:sp>
        <p:nvSpPr>
          <p:cNvPr id="10488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2024年园林行业整体情况</a:t>
            </a:r>
            <a:endParaRPr altLang="en-US" lang="zh-CN"/>
          </a:p>
        </p:txBody>
      </p:sp>
      <p:sp>
        <p:nvSpPr>
          <p:cNvPr id="1048922" name="圆角矩形 3"/>
          <p:cNvSpPr/>
          <p:nvPr>
            <p:custDataLst>
              <p:tags r:id="rId1"/>
            </p:custDataLst>
          </p:nvPr>
        </p:nvSpPr>
        <p:spPr>
          <a:xfrm rot="16200000">
            <a:off x="5702418" y="-2489057"/>
            <a:ext cx="787164" cy="105152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4" name="圆角矩形 4"/>
          <p:cNvSpPr/>
          <p:nvPr>
            <p:custDataLst>
              <p:tags r:id="rId2"/>
            </p:custDataLst>
          </p:nvPr>
        </p:nvSpPr>
        <p:spPr>
          <a:xfrm rot="16200000">
            <a:off x="514912" y="2699097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26" name="圆角矩形 5"/>
          <p:cNvSpPr/>
          <p:nvPr>
            <p:custDataLst>
              <p:tags r:id="rId3"/>
            </p:custDataLst>
          </p:nvPr>
        </p:nvSpPr>
        <p:spPr>
          <a:xfrm rot="16200000">
            <a:off x="5702418" y="-3491314"/>
            <a:ext cx="787164" cy="105145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8" name="圆角矩形 6"/>
          <p:cNvSpPr/>
          <p:nvPr>
            <p:custDataLst>
              <p:tags r:id="rId4"/>
            </p:custDataLst>
          </p:nvPr>
        </p:nvSpPr>
        <p:spPr>
          <a:xfrm rot="16200000">
            <a:off x="514912" y="1696192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30" name="圆角矩形 11"/>
          <p:cNvSpPr/>
          <p:nvPr>
            <p:custDataLst>
              <p:tags r:id="rId5"/>
            </p:custDataLst>
          </p:nvPr>
        </p:nvSpPr>
        <p:spPr>
          <a:xfrm rot="16200000">
            <a:off x="5702418" y="-483895"/>
            <a:ext cx="787164" cy="105152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2" name="圆角矩形 12"/>
          <p:cNvSpPr/>
          <p:nvPr>
            <p:custDataLst>
              <p:tags r:id="rId6"/>
            </p:custDataLst>
          </p:nvPr>
        </p:nvSpPr>
        <p:spPr>
          <a:xfrm rot="16200000">
            <a:off x="514912" y="4704259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34" name="圆角矩形 9"/>
          <p:cNvSpPr/>
          <p:nvPr>
            <p:custDataLst>
              <p:tags r:id="rId7"/>
            </p:custDataLst>
          </p:nvPr>
        </p:nvSpPr>
        <p:spPr>
          <a:xfrm rot="16200000">
            <a:off x="5702418" y="-1486152"/>
            <a:ext cx="787164" cy="105145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6" name="圆角矩形 10"/>
          <p:cNvSpPr/>
          <p:nvPr>
            <p:custDataLst>
              <p:tags r:id="rId8"/>
            </p:custDataLst>
          </p:nvPr>
        </p:nvSpPr>
        <p:spPr>
          <a:xfrm rot="16200000">
            <a:off x="514912" y="3701354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38" name="圆角矩形 7"/>
          <p:cNvSpPr/>
          <p:nvPr>
            <p:custDataLst>
              <p:tags r:id="rId9"/>
            </p:custDataLst>
          </p:nvPr>
        </p:nvSpPr>
        <p:spPr>
          <a:xfrm rot="16200000">
            <a:off x="5702418" y="517714"/>
            <a:ext cx="787164" cy="105152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0" name="圆角矩形 8"/>
          <p:cNvSpPr/>
          <p:nvPr>
            <p:custDataLst>
              <p:tags r:id="rId10"/>
            </p:custDataLst>
          </p:nvPr>
        </p:nvSpPr>
        <p:spPr>
          <a:xfrm rot="16200000">
            <a:off x="514912" y="5705868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42" name="文本框 14"/>
          <p:cNvSpPr txBox="1"/>
          <p:nvPr>
            <p:custDataLst>
              <p:tags r:id="rId11"/>
            </p:custDataLst>
          </p:nvPr>
        </p:nvSpPr>
        <p:spPr>
          <a:xfrm>
            <a:off x="1280048" y="5383228"/>
            <a:ext cx="10073027" cy="786516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行业机遇：随着城市化的推进和人们对环境质量的要求提高，园林行业面临着更多的机遇和发展空间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8944" name="文本框 15"/>
          <p:cNvSpPr txBox="1"/>
          <p:nvPr>
            <p:custDataLst>
              <p:tags r:id="rId12"/>
            </p:custDataLst>
          </p:nvPr>
        </p:nvSpPr>
        <p:spPr>
          <a:xfrm>
            <a:off x="1280696" y="3377418"/>
            <a:ext cx="10073027" cy="787164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行业特点：园林行业具有综合性、艺术性和生态性的特点，需要综合考虑多个因素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8946" name="文本框 16"/>
          <p:cNvSpPr txBox="1"/>
          <p:nvPr>
            <p:custDataLst>
              <p:tags r:id="rId13"/>
            </p:custDataLst>
          </p:nvPr>
        </p:nvSpPr>
        <p:spPr>
          <a:xfrm>
            <a:off x="1280048" y="4380971"/>
            <a:ext cx="10073027" cy="78651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行业挑战：园林行业面临着一些挑战，如市场竞争激烈、技术更新换代快等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8948" name="文本框 17"/>
          <p:cNvSpPr txBox="1"/>
          <p:nvPr>
            <p:custDataLst>
              <p:tags r:id="rId14"/>
            </p:custDataLst>
          </p:nvPr>
        </p:nvSpPr>
        <p:spPr>
          <a:xfrm>
            <a:off x="1280696" y="1372256"/>
            <a:ext cx="10073027" cy="7871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行业规模：园林行业规模不断扩大，涵盖了多个领域和方面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8950" name="文本框 18"/>
          <p:cNvSpPr txBox="1"/>
          <p:nvPr>
            <p:custDataLst>
              <p:tags r:id="rId15"/>
            </p:custDataLst>
          </p:nvPr>
        </p:nvSpPr>
        <p:spPr>
          <a:xfrm>
            <a:off x="1280048" y="2375809"/>
            <a:ext cx="10073027" cy="786516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行业趋势：随着城市化的加速和人们对环境质量的要求提高，园林行业呈现出蓬勃发展的趋势</a:t>
            </a:r>
            <a:endParaRPr altLang="en-US" dirty="0" sz="20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行业发展趋势和特点</a:t>
            </a:r>
            <a:endParaRPr altLang="en-US" lang="zh-CN"/>
          </a:p>
        </p:txBody>
      </p:sp>
      <p:sp>
        <p:nvSpPr>
          <p:cNvPr id="104898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9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9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9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0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园林设计理念不断创新，风格多样化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0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行业技术水平不断提高，智能化、数字化趋势明显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0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行业规模不断扩大，就业人数增加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0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园林工程数量增加，质量提高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行业内主要问题和挑战</a:t>
            </a:r>
            <a:endParaRPr altLang="en-US" lang="zh-CN"/>
          </a:p>
        </p:txBody>
      </p:sp>
      <p:sp>
        <p:nvSpPr>
          <p:cNvPr id="1049044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46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04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市场竞争激烈：园林行业竞争激烈，企业数量众多，市场饱和度较高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52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5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人才短缺：园林行业需要具备专业技能和经验的人才，但目前市场上人才短缺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6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58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6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成本控制困难：园林行业需要投入大量的人力、物力和财力，但成本控制难度较大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64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6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环保要求提高：随着环保意识的提高，园林行业需要更加注重环保和可持续发展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园林行业在城市发展中的作用</a:t>
            </a:r>
            <a:endParaRPr altLang="en-US" lang="zh-CN"/>
          </a:p>
        </p:txBody>
      </p:sp>
      <p:sp>
        <p:nvSpPr>
          <p:cNvPr id="104910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改善城市生态环境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提升城市形象和品质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促进城市经济发展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增强城市居民幸福感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工作展望</a:t>
            </a:r>
            <a:endParaRPr altLang="en-US" dirty="0" lang="zh-CN"/>
          </a:p>
        </p:txBody>
      </p:sp>
      <p:sp>
        <p:nvSpPr>
          <p:cNvPr id="104914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园林行业未来发展趋势预测</a:t>
            </a:r>
            <a:endParaRPr altLang="en-US" lang="zh-CN"/>
          </a:p>
        </p:txBody>
      </p:sp>
      <p:sp>
        <p:nvSpPr>
          <p:cNvPr id="104920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多元化发展：园林行业将更加注重多元化发展，拓展业务领域，包括生态旅游、生态农业、生态修复等。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绿色发展：随着环保意识的提高，园林行业将更加注重绿色、生态、可持续的发展，推动城市绿化和生态修复工程。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智能化技术应用：随着科技的发展，园林行业将更加注重智能化技术的应用，提高园林设计和施工的效率和质量。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国际化发展：随着全球化的加速，园林行业将更加注重国际化发展，推动中国园林走向世界。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行业内需要解决的问题和挑战</a:t>
            </a:r>
            <a:endParaRPr altLang="en-US" lang="zh-CN"/>
          </a:p>
        </p:txBody>
      </p:sp>
      <p:sp>
        <p:nvSpPr>
          <p:cNvPr id="104927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园林行业法规和政策不完善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园林行业技术水平落后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园林行业人才短缺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园林行业市场竞争激烈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园林行业在城市发展中的未来作用</a:t>
            </a:r>
            <a:endParaRPr altLang="en-US" lang="zh-CN"/>
          </a:p>
        </p:txBody>
      </p:sp>
      <p:sp>
        <p:nvSpPr>
          <p:cNvPr id="104933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城市绿化：提高城市生态环境质量，改善居民生活质量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城市景观：丰富城市景观，提升城市形象和吸引力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城市生态修复：修复受损生态系统，提高城市生态功能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城市可持续发展：促进城市可持续发展，实现人与自然和谐共生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园林行业未来发展的重点方向</a:t>
            </a:r>
            <a:endParaRPr altLang="en-US" lang="zh-CN"/>
          </a:p>
        </p:txBody>
      </p:sp>
      <p:sp>
        <p:nvSpPr>
          <p:cNvPr id="104937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7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8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8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9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文化传承：挖掘和传承园林文化，推动园林与文化的融合发展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9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可持续发展：注重资源节约和环境保护，推动园林行业的可持续发展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9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绿色生态：注重生态保护，推动绿色发展，提高城市绿化水平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9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科技创新：加强技术研发，推动数字化、智能化在园林行业的应用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45713" y="1288864"/>
            <a:ext cx="6892636" cy="1800000"/>
          </a:xfrm>
        </p:spPr>
        <p:txBody>
          <a:bodyPr>
            <a:normAutofit/>
          </a:bodyPr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49432" name="联系方式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200" y="324000"/>
            <a:ext cx="6892636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zh-CN" dirty="0" lang="zh-CN"/>
          </a:p>
        </p:txBody>
      </p:sp>
      <p:sp>
        <p:nvSpPr>
          <p:cNvPr id="1049434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163207" y="3307686"/>
            <a:ext cx="5785996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47"/>
  <p:tag name="KSO_WM_UNIT_TYPE" val="f"/>
  <p:tag name="KSO_WM_UNIT_INDEX" val="2"/>
  <p:tag name="KSO_WM_UNIT_SUBTYPE" val="g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6"/>
  <p:tag name="KSO_WM_UNIT_TYPE" val="f"/>
  <p:tag name="KSO_WM_UNIT_INDEX" val="2"/>
  <p:tag name="KSO_WM_UNIT_SUBTYPE" val="g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CATEGORY" val="custom"/>
  <p:tag name="KSO_WM_TEMPLATE_INDEX" val="20230997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97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7"/>
  <p:tag name="KSO_WM_TEMPLATE_THUMBS_INDEX" val="1、9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7_1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文档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7_1*b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副标题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1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67.xml><?xml version="1.0" encoding="utf-8"?>
<p:tagLst xmlns:p="http://schemas.openxmlformats.org/presentationml/2006/main">
  <p:tag name="KSO_WM_UNIT_SUBTYPE" val="b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7_1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汇报人：WPS"/>
</p:tagLst>
</file>

<file path=ppt/tags/tag68.xml><?xml version="1.0" encoding="utf-8"?>
<p:tagLst xmlns:p="http://schemas.openxmlformats.org/presentationml/2006/main">
  <p:tag name="KSO_WM_SLIDE_ID" val="custom2023099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7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3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3*i*1"/>
  <p:tag name="KSO_WM_TEMPLATE_CATEGORY" val="custom"/>
  <p:tag name="KSO_WM_TEMPLATE_INDEX" val="20230997"/>
  <p:tag name="KSO_WM_UNIT_LAYERLEVEL" val="1"/>
  <p:tag name="KSO_WM_TAG_VERSION" val="1.0"/>
  <p:tag name="KSO_WM_UNIT_TYPE" val="i"/>
  <p:tag name="KSO_WM_UNIT_INDEX" val="1"/>
  <p:tag name="KSO_WM_DIAGRAM_GROUP_CODE" val="l1-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7_3*l_h_i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7_3*l_h_a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7_3*l_h_i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1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7_3*l_h_a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7_3*l_h_i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1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7_3*l_h_a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3*l_i*1_1"/>
  <p:tag name="KSO_WM_TEMPLATE_CATEGORY" val="custom"/>
  <p:tag name="KSO_WM_TEMPLATE_INDEX" val="20230997"/>
  <p:tag name="KSO_WM_UNIT_LAYERLEVEL" val="1_1"/>
  <p:tag name="KSO_WM_TAG_VERSION" val="1.0"/>
  <p:tag name="KSO_WM_UNIT_TYPE" val="l_i"/>
  <p:tag name="KSO_WM_UNIT_INDEX" val="1_1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3*l_i*1_2"/>
  <p:tag name="KSO_WM_TEMPLATE_CATEGORY" val="custom"/>
  <p:tag name="KSO_WM_TEMPLATE_INDEX" val="20230997"/>
  <p:tag name="KSO_WM_UNIT_LAYERLEVEL" val="1_1"/>
  <p:tag name="KSO_WM_TAG_VERSION" val="1.0"/>
  <p:tag name="KSO_WM_UNIT_TYPE" val="l_i"/>
  <p:tag name="KSO_WM_UNIT_INDEX" val="1_2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9.xml><?xml version="1.0" encoding="utf-8"?>
<p:tagLst xmlns:p="http://schemas.openxmlformats.org/presentationml/2006/main">
  <p:tag name="KSO_WM_SLIDE_ID" val="custom20230997_3"/>
  <p:tag name="KSO_WM_TEMPLATE_SUBCATEGORY" val="29"/>
  <p:tag name="KSO_WM_TEMPLATE_MASTER_TYPE" val="0"/>
  <p:tag name="KSO_WM_TEMPLATE_COLOR_TYPE" val="0"/>
  <p:tag name="KSO_WM_SLIDE_ITEM_CNT" val="3"/>
  <p:tag name="KSO_WM_SLIDE_INDEX" val="3"/>
  <p:tag name="KSO_WM_TAG_VERSION" val="1.0"/>
  <p:tag name="KSO_WM_BEAUTIFY_FLAG" val="#wm#"/>
  <p:tag name="KSO_WM_TEMPLATE_CATEGORY" val="custom"/>
  <p:tag name="KSO_WM_TEMPLATE_INDEX" val="2023099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85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31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4"/>
  <p:tag name="KSO_WM_UNIT_TYPE" val="f"/>
  <p:tag name="KSO_WM_UNIT_INDEX" val="2"/>
  <p:tag name="KSO_WM_UNIT_PRESET_TEXT" val="汇报人：WPS"/>
</p:tagLst>
</file>

<file path=ppt/tags/tag179.xml><?xml version="1.0" encoding="utf-8"?>
<p:tagLst xmlns:p="http://schemas.openxmlformats.org/presentationml/2006/main">
  <p:tag name="KSO_WM_SLIDE_ID" val="custom2023099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7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2023-12-17T13:16:19Z</dcterms:created>
  <dcterms:modified xsi:type="dcterms:W3CDTF">2023-12-17T13:16:19Z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4dc47fab2c334e319b299da0703cbc0e_21</vt:lpwstr>
  </property>
</Properties>
</file>