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721" r:id="rId1"/>
    <p:sldMasterId id="2147488758" r:id="rId2"/>
  </p:sldMasterIdLst>
  <p:notesMasterIdLst>
    <p:notesMasterId r:id="rId3"/>
  </p:notesMasterIdLst>
  <p:sldIdLst>
    <p:sldId id="2607" r:id="rId4"/>
    <p:sldId id="2610" r:id="rId5"/>
    <p:sldId id="2613" r:id="rId6"/>
    <p:sldId id="2616" r:id="rId7"/>
    <p:sldId id="2619" r:id="rId8"/>
    <p:sldId id="2622" r:id="rId9"/>
    <p:sldId id="2625" r:id="rId10"/>
    <p:sldId id="2628" r:id="rId11"/>
    <p:sldId id="2631" r:id="rId12"/>
    <p:sldId id="2634" r:id="rId13"/>
    <p:sldId id="2637" r:id="rId14"/>
    <p:sldId id="2640" r:id="rId15"/>
    <p:sldId id="2643" r:id="rId16"/>
    <p:sldId id="2646" r:id="rId17"/>
    <p:sldId id="2649" r:id="rId18"/>
    <p:sldId id="2652" r:id="rId19"/>
    <p:sldId id="2655" r:id="rId20"/>
    <p:sldId id="2658" r:id="rId21"/>
    <p:sldId id="2661" r:id="rId22"/>
    <p:sldId id="2664" r:id="rId23"/>
    <p:sldId id="2667" r:id="rId24"/>
    <p:sldId id="2670" r:id="rId25"/>
    <p:sldId id="2673" r:id="rId26"/>
    <p:sldId id="2676" r:id="rId27"/>
    <p:sldId id="2679" r:id="rId28"/>
    <p:sldId id="2682" r:id="rId29"/>
    <p:sldId id="2685" r:id="rId30"/>
    <p:sldId id="2688" r:id="rId31"/>
    <p:sldId id="2691" r:id="rId32"/>
    <p:sldId id="2694"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722" r:id="rId1"/>
    <p:sldLayoutId id="2147488723" r:id="rId2"/>
    <p:sldLayoutId id="2147488724" r:id="rId3"/>
    <p:sldLayoutId id="2147488725" r:id="rId4"/>
    <p:sldLayoutId id="2147488726" r:id="rId5"/>
    <p:sldLayoutId id="2147488727" r:id="rId6"/>
    <p:sldLayoutId id="2147488728" r:id="rId7"/>
    <p:sldLayoutId id="2147488729" r:id="rId8"/>
    <p:sldLayoutId id="2147488730" r:id="rId9"/>
    <p:sldLayoutId id="2147488731" r:id="rId10"/>
    <p:sldLayoutId id="214748873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8759" r:id="rId1"/>
    <p:sldLayoutId id="2147488760" r:id="rId2"/>
    <p:sldLayoutId id="2147488761" r:id="rId3"/>
    <p:sldLayoutId id="2147488762" r:id="rId4"/>
    <p:sldLayoutId id="2147488763" r:id="rId5"/>
    <p:sldLayoutId id="2147488764" r:id="rId6"/>
    <p:sldLayoutId id="2147488765" r:id="rId7"/>
    <p:sldLayoutId id="2147488766" r:id="rId8"/>
    <p:sldLayoutId id="2147488767" r:id="rId9"/>
    <p:sldLayoutId id="2147488768" r:id="rId10"/>
    <p:sldLayoutId id="2147488769" r:id="rId11"/>
  </p:sldLayoutIdLs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tags" Target="../tags/tag127.xml"/><Relationship Id="rId40" Type="http://schemas.openxmlformats.org/officeDocument/2006/relationships/tags" Target="../tags/tag128.xml"/><Relationship Id="rId41" Type="http://schemas.openxmlformats.org/officeDocument/2006/relationships/tags" Target="../tags/tag129.xml"/><Relationship Id="rId42" Type="http://schemas.openxmlformats.org/officeDocument/2006/relationships/image" Target="../media/image13.png"/><Relationship Id="rId43" Type="http://schemas.openxmlformats.org/officeDocument/2006/relationships/tags" Target="../tags/tag130.xml"/><Relationship Id="rId44" Type="http://schemas.openxmlformats.org/officeDocument/2006/relationships/tags" Target="../tags/tag131.xml"/><Relationship Id="rId45" Type="http://schemas.openxmlformats.org/officeDocument/2006/relationships/tags" Target="../tags/tag132.xml"/><Relationship Id="rId46"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1.xml"/><Relationship Id="rId2" Type="http://schemas.openxmlformats.org/officeDocument/2006/relationships/tags" Target="../tags/tag172.xml"/><Relationship Id="rId3" Type="http://schemas.openxmlformats.org/officeDocument/2006/relationships/tags" Target="../tags/tag173.xml"/><Relationship Id="rId4" Type="http://schemas.openxmlformats.org/officeDocument/2006/relationships/tags" Target="../tags/tag174.xml"/><Relationship Id="rId5" Type="http://schemas.openxmlformats.org/officeDocument/2006/relationships/tags" Target="../tags/tag175.xml"/><Relationship Id="rId6" Type="http://schemas.openxmlformats.org/officeDocument/2006/relationships/tags" Target="../tags/tag176.xml"/><Relationship Id="rId7" Type="http://schemas.openxmlformats.org/officeDocument/2006/relationships/tags" Target="../tags/tag177.xml"/><Relationship Id="rId8" Type="http://schemas.openxmlformats.org/officeDocument/2006/relationships/tags" Target="../tags/tag178.xml"/><Relationship Id="rId9" Type="http://schemas.openxmlformats.org/officeDocument/2006/relationships/tags" Target="../tags/tag179.xml"/><Relationship Id="rId10" Type="http://schemas.openxmlformats.org/officeDocument/2006/relationships/tags" Target="../tags/tag180.xml"/><Relationship Id="rId11" Type="http://schemas.openxmlformats.org/officeDocument/2006/relationships/tags" Target="../tags/tag181.xml"/><Relationship Id="rId12" Type="http://schemas.openxmlformats.org/officeDocument/2006/relationships/tags" Target="../tags/tag18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tags" Target="../tags/tag198.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tags" Target="../tags/tag238.xml"/><Relationship Id="rId22" Type="http://schemas.openxmlformats.org/officeDocument/2006/relationships/tags" Target="../tags/tag239.xml"/><Relationship Id="rId23" Type="http://schemas.openxmlformats.org/officeDocument/2006/relationships/tags" Target="../tags/tag240.xml"/><Relationship Id="rId24" Type="http://schemas.openxmlformats.org/officeDocument/2006/relationships/tags" Target="../tags/tag241.xml"/><Relationship Id="rId25" Type="http://schemas.openxmlformats.org/officeDocument/2006/relationships/tags" Target="../tags/tag242.xml"/><Relationship Id="rId26" Type="http://schemas.openxmlformats.org/officeDocument/2006/relationships/tags" Target="../tags/tag243.xml"/><Relationship Id="rId27" Type="http://schemas.openxmlformats.org/officeDocument/2006/relationships/tags" Target="../tags/tag244.xml"/><Relationship Id="rId28" Type="http://schemas.openxmlformats.org/officeDocument/2006/relationships/tags" Target="../tags/tag245.xml"/><Relationship Id="rId29" Type="http://schemas.openxmlformats.org/officeDocument/2006/relationships/tags" Target="../tags/tag246.xml"/><Relationship Id="rId30"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5.xml"/><Relationship Id="rId2" Type="http://schemas.openxmlformats.org/officeDocument/2006/relationships/tags" Target="../tags/tag346.xml"/><Relationship Id="rId3" Type="http://schemas.openxmlformats.org/officeDocument/2006/relationships/tags" Target="../tags/tag347.xml"/><Relationship Id="rId4" Type="http://schemas.openxmlformats.org/officeDocument/2006/relationships/tags" Target="../tags/tag348.xml"/><Relationship Id="rId5" Type="http://schemas.openxmlformats.org/officeDocument/2006/relationships/tags" Target="../tags/tag349.xml"/><Relationship Id="rId6" Type="http://schemas.openxmlformats.org/officeDocument/2006/relationships/tags" Target="../tags/tag350.xml"/><Relationship Id="rId7" Type="http://schemas.openxmlformats.org/officeDocument/2006/relationships/tags" Target="../tags/tag351.xml"/><Relationship Id="rId8" Type="http://schemas.openxmlformats.org/officeDocument/2006/relationships/tags" Target="../tags/tag352.xml"/><Relationship Id="rId9" Type="http://schemas.openxmlformats.org/officeDocument/2006/relationships/tags" Target="../tags/tag353.xml"/><Relationship Id="rId10" Type="http://schemas.openxmlformats.org/officeDocument/2006/relationships/tags" Target="../tags/tag354.xml"/><Relationship Id="rId11" Type="http://schemas.openxmlformats.org/officeDocument/2006/relationships/tags" Target="../tags/tag355.xml"/><Relationship Id="rId12" Type="http://schemas.openxmlformats.org/officeDocument/2006/relationships/tags" Target="../tags/tag35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7.xml"/><Relationship Id="rId2" Type="http://schemas.openxmlformats.org/officeDocument/2006/relationships/tags" Target="../tags/tag358.xml"/><Relationship Id="rId3" Type="http://schemas.openxmlformats.org/officeDocument/2006/relationships/tags" Target="../tags/tag359.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tags" Target="../tags/tag399.xml"/><Relationship Id="rId5" Type="http://schemas.openxmlformats.org/officeDocument/2006/relationships/tags" Target="../tags/tag400.xml"/><Relationship Id="rId6" Type="http://schemas.openxmlformats.org/officeDocument/2006/relationships/tags" Target="../tags/tag401.xml"/><Relationship Id="rId7" Type="http://schemas.openxmlformats.org/officeDocument/2006/relationships/tags" Target="../tags/tag402.xml"/><Relationship Id="rId8" Type="http://schemas.openxmlformats.org/officeDocument/2006/relationships/tags" Target="../tags/tag403.xml"/><Relationship Id="rId9" Type="http://schemas.openxmlformats.org/officeDocument/2006/relationships/tags" Target="../tags/tag404.xml"/><Relationship Id="rId10" Type="http://schemas.openxmlformats.org/officeDocument/2006/relationships/tags" Target="../tags/tag405.xml"/><Relationship Id="rId11" Type="http://schemas.openxmlformats.org/officeDocument/2006/relationships/tags" Target="../tags/tag406.xml"/><Relationship Id="rId12" Type="http://schemas.openxmlformats.org/officeDocument/2006/relationships/tags" Target="../tags/tag407.xml"/><Relationship Id="rId13" Type="http://schemas.openxmlformats.org/officeDocument/2006/relationships/tags" Target="../tags/tag408.xml"/><Relationship Id="rId14" Type="http://schemas.openxmlformats.org/officeDocument/2006/relationships/tags" Target="../tags/tag409.xml"/><Relationship Id="rId15" Type="http://schemas.openxmlformats.org/officeDocument/2006/relationships/tags" Target="../tags/tag410.xml"/><Relationship Id="rId16" Type="http://schemas.openxmlformats.org/officeDocument/2006/relationships/tags" Target="../tags/tag411.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医疗器械与设备：2024年投资前景与趋势分析</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58928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72072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03962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57162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752475" y="3348355"/>
            <a:ext cx="1395730" cy="1202055"/>
          </a:xfrm>
          <a:prstGeom prst="rect"/>
          <a:noFill/>
        </p:spPr>
        <p:txBody>
          <a:bodyPr anchor="b" bIns="0" lIns="0" rIns="0" rtlCol="0" tIns="0" wrap="square">
            <a:normAutofit/>
          </a:bodyPr>
          <a:p>
            <a:pPr fontAlgn="auto" indent="0">
              <a:lnSpc>
                <a:spcPct val="120000"/>
              </a:lnSpc>
            </a:pPr>
            <a:r>
              <a:rPr altLang="en-US" b="1" dirty="0" lang="zh-CN" spc="300">
                <a:gradFill>
                  <a:gsLst>
                    <a:gs pos="0">
                      <a:schemeClr val="accent1"/>
                    </a:gs>
                    <a:gs pos="70000">
                      <a:schemeClr val="accent2"/>
                    </a:gs>
                  </a:gsLst>
                  <a:lin ang="5400000" scaled="0"/>
                </a:gradFill>
                <a:latin typeface="+mj-ea"/>
                <a:ea typeface="+mj-ea"/>
              </a:rPr>
              <a:t>医疗器械与设备行业概述</a:t>
            </a:r>
            <a:endParaRPr altLang="en-US" b="1" dirty="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760095" y="2993390"/>
            <a:ext cx="431800" cy="431800"/>
          </a:xfrm>
          <a:prstGeom prst="rect"/>
        </p:spPr>
      </p:pic>
      <p:sp>
        <p:nvSpPr>
          <p:cNvPr id="1048852" name="矩形: 圆角 31"/>
          <p:cNvSpPr/>
          <p:nvPr>
            <p:custDataLst>
              <p:tags r:id="rId8"/>
            </p:custDataLst>
          </p:nvPr>
        </p:nvSpPr>
        <p:spPr>
          <a:xfrm>
            <a:off x="429514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442658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574548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527748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445833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医疗器械与设备技术发展趋势</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4462145" y="2993390"/>
            <a:ext cx="431800" cy="431800"/>
          </a:xfrm>
          <a:prstGeom prst="rect"/>
        </p:spPr>
      </p:pic>
      <p:sp>
        <p:nvSpPr>
          <p:cNvPr id="1048862" name="矩形: 圆角 31"/>
          <p:cNvSpPr/>
          <p:nvPr>
            <p:custDataLst>
              <p:tags r:id="rId15"/>
            </p:custDataLst>
          </p:nvPr>
        </p:nvSpPr>
        <p:spPr>
          <a:xfrm>
            <a:off x="244221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257365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389255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42455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260540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2024年医疗器械与设备投资前景</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2611120" y="2993390"/>
            <a:ext cx="431800" cy="431800"/>
          </a:xfrm>
          <a:prstGeom prst="rect"/>
        </p:spPr>
      </p:pic>
      <p:sp>
        <p:nvSpPr>
          <p:cNvPr id="1048872" name="矩形: 圆角 31"/>
          <p:cNvSpPr/>
          <p:nvPr>
            <p:custDataLst>
              <p:tags r:id="rId22"/>
            </p:custDataLst>
          </p:nvPr>
        </p:nvSpPr>
        <p:spPr>
          <a:xfrm>
            <a:off x="614807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627951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759841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713041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631126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医疗器械与设备市场应用领域</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6313170" y="2993390"/>
            <a:ext cx="431800" cy="431800"/>
          </a:xfrm>
          <a:prstGeom prst="rect"/>
        </p:spPr>
      </p:pic>
      <p:sp>
        <p:nvSpPr>
          <p:cNvPr id="1048882" name="矩形: 圆角 31"/>
          <p:cNvSpPr/>
          <p:nvPr>
            <p:custDataLst>
              <p:tags r:id="rId29"/>
            </p:custDataLst>
          </p:nvPr>
        </p:nvSpPr>
        <p:spPr>
          <a:xfrm>
            <a:off x="800100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813244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945134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898334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8164195"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医疗器械与设备行业政策环境</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8164195" y="2992755"/>
            <a:ext cx="431800" cy="431800"/>
          </a:xfrm>
          <a:prstGeom prst="rect"/>
        </p:spPr>
      </p:pic>
      <p:sp>
        <p:nvSpPr>
          <p:cNvPr id="1048892" name="矩形: 圆角 31"/>
          <p:cNvSpPr/>
          <p:nvPr>
            <p:custDataLst>
              <p:tags r:id="rId36"/>
            </p:custDataLst>
          </p:nvPr>
        </p:nvSpPr>
        <p:spPr>
          <a:xfrm>
            <a:off x="9853930" y="2479040"/>
            <a:ext cx="173228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94" name="任意多边形: 形状 91"/>
          <p:cNvSpPr/>
          <p:nvPr>
            <p:custDataLst>
              <p:tags r:id="rId37"/>
            </p:custDataLst>
          </p:nvPr>
        </p:nvSpPr>
        <p:spPr>
          <a:xfrm flipH="1">
            <a:off x="9985375" y="4892040"/>
            <a:ext cx="1401445"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96" name="弧形 43"/>
          <p:cNvSpPr/>
          <p:nvPr>
            <p:custDataLst>
              <p:tags r:id="rId38"/>
            </p:custDataLst>
          </p:nvPr>
        </p:nvSpPr>
        <p:spPr>
          <a:xfrm rot="10800000" flipH="1">
            <a:off x="11304270" y="4699000"/>
            <a:ext cx="163195"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98" name="序号"/>
          <p:cNvSpPr txBox="1"/>
          <p:nvPr>
            <p:custDataLst>
              <p:tags r:id="rId39"/>
            </p:custDataLst>
          </p:nvPr>
        </p:nvSpPr>
        <p:spPr>
          <a:xfrm>
            <a:off x="10836275" y="5029200"/>
            <a:ext cx="55054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06</a:t>
            </a:r>
            <a:endParaRPr b="1" sz="2600" lang="en-US">
              <a:gradFill>
                <a:gsLst>
                  <a:gs pos="0">
                    <a:schemeClr val="accent1"/>
                  </a:gs>
                  <a:gs pos="70000">
                    <a:schemeClr val="accent2"/>
                  </a:gs>
                </a:gsLst>
                <a:lin ang="5400000" scaled="0"/>
              </a:gradFill>
              <a:latin typeface="+mj-ea"/>
              <a:ea typeface="+mj-ea"/>
            </a:endParaRPr>
          </a:p>
        </p:txBody>
      </p:sp>
      <p:sp>
        <p:nvSpPr>
          <p:cNvPr id="1048900" name="项标题"/>
          <p:cNvSpPr txBox="1"/>
          <p:nvPr>
            <p:custDataLst>
              <p:tags r:id="rId40"/>
            </p:custDataLst>
          </p:nvPr>
        </p:nvSpPr>
        <p:spPr>
          <a:xfrm>
            <a:off x="10013950" y="3348355"/>
            <a:ext cx="1395730" cy="1202055"/>
          </a:xfrm>
          <a:prstGeom prst="rect"/>
          <a:noFill/>
        </p:spPr>
        <p:txBody>
          <a:bodyPr anchor="b" bIns="0" lIns="0" rIns="0" rtlCol="0" tIns="0" wrap="square">
            <a:normAutofit fontScale="80000"/>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未来医疗器械与设备行业展望</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7" name="图片 54" descr="32313538333630393b32313538333732363bd4b6b3ccb4f0d2c9"/>
          <p:cNvPicPr>
            <a:picLocks noChangeAspect="1"/>
          </p:cNvPicPr>
          <p:nvPr>
            <p:custDataLst>
              <p:tags r:id="rId41"/>
            </p:custDataLst>
          </p:nvPr>
        </p:nvPicPr>
        <p:blipFill>
          <a:blip xmlns:r="http://schemas.openxmlformats.org/officeDocument/2006/relationships" r:embed="rId42" cstate="print"/>
          <a:stretch>
            <a:fillRect/>
          </a:stretch>
        </p:blipFill>
        <p:spPr>
          <a:xfrm>
            <a:off x="10015220" y="2992755"/>
            <a:ext cx="431800" cy="431800"/>
          </a:xfrm>
          <a:prstGeom prst="rect"/>
        </p:spPr>
      </p:pic>
      <p:sp>
        <p:nvSpPr>
          <p:cNvPr id="1048902" name="标题"/>
          <p:cNvSpPr>
            <a:spLocks noGrp="1"/>
          </p:cNvSpPr>
          <p:nvPr>
            <p:ph type="title"/>
            <p:custDataLst>
              <p:tags r:id="rId43"/>
            </p:custDataLst>
          </p:nvPr>
        </p:nvSpPr>
        <p:spPr/>
        <p:txBody>
          <a:bodyPr/>
          <a:p>
            <a:r>
              <a:rPr altLang="en-US" dirty="0" lang="zh-CN"/>
              <a:t>目录</a:t>
            </a:r>
            <a:endParaRPr altLang="en-US" dirty="0" lang="zh-CN"/>
          </a:p>
        </p:txBody>
      </p:sp>
      <p:sp>
        <p:nvSpPr>
          <p:cNvPr id="1048904" name="副标题"/>
          <p:cNvSpPr>
            <a:spLocks noGrp="1"/>
          </p:cNvSpPr>
          <p:nvPr>
            <p:ph type="body" idx="1"/>
            <p:custDataLst>
              <p:tags r:id="rId44"/>
            </p:custDataLst>
          </p:nvPr>
        </p:nvSpPr>
        <p:spPr/>
        <p:txBody>
          <a:bodyPr/>
          <a:p>
            <a:r>
              <a:rPr altLang="en-US" dirty="0" lang="zh-CN"/>
              <a:t>CONTENTS</a:t>
            </a:r>
            <a:endParaRPr altLang="en-US" dirty="0" lang="zh-CN"/>
          </a:p>
        </p:txBody>
      </p:sp>
    </p:spTree>
    <p:custDataLst>
      <p:tags r:id="rId4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56" name="标题"/>
          <p:cNvSpPr>
            <a:spLocks noGrp="1"/>
          </p:cNvSpPr>
          <p:nvPr>
            <p:ph type="title"/>
            <p:custDataLst>
              <p:tags r:id="rId1"/>
            </p:custDataLst>
          </p:nvPr>
        </p:nvSpPr>
        <p:spPr/>
        <p:txBody>
          <a:bodyPr>
            <a:normAutofit fontScale="94615"/>
          </a:bodyPr>
          <a:p>
            <a:r>
              <a:rPr altLang="en-US" dirty="0" lang="zh-CN"/>
              <a:t>医疗器械与设备行业概述</a:t>
            </a:r>
            <a:endParaRPr altLang="en-US" dirty="0" lang="zh-CN"/>
          </a:p>
        </p:txBody>
      </p:sp>
      <p:sp>
        <p:nvSpPr>
          <p:cNvPr id="104895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行业定义与分类</a:t>
            </a:r>
            <a:endParaRPr altLang="en-US" lang="zh-CN"/>
          </a:p>
        </p:txBody>
      </p:sp>
      <p:sp>
        <p:nvSpPr>
          <p:cNvPr id="104902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医疗器械是指用于预防、诊断、治疗、缓解人类疾病、损伤或残疾的设备、器具、器材、材料或其他物品</a:t>
            </a:r>
            <a:endParaRPr altLang="en-US" dirty="0" sz="2000" lang="zh-CN" spc="150">
              <a:solidFill>
                <a:schemeClr val="tx1">
                  <a:lumMod val="75000"/>
                  <a:lumOff val="25000"/>
                </a:schemeClr>
              </a:solidFill>
              <a:latin typeface="+mn-ea"/>
              <a:sym typeface="+mn-ea"/>
            </a:endParaRPr>
          </a:p>
        </p:txBody>
      </p:sp>
      <p:sp>
        <p:nvSpPr>
          <p:cNvPr id="104902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2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医疗器械行业主要分为高值医用耗材、低值医用耗材和医疗设备等三大类</a:t>
            </a:r>
            <a:endParaRPr altLang="en-US" dirty="0" sz="2000" lang="zh-CN" spc="150">
              <a:solidFill>
                <a:schemeClr val="tx1">
                  <a:lumMod val="75000"/>
                  <a:lumOff val="25000"/>
                </a:schemeClr>
              </a:solidFill>
              <a:latin typeface="+mn-ea"/>
              <a:sym typeface="+mn-ea"/>
            </a:endParaRPr>
          </a:p>
        </p:txBody>
      </p:sp>
      <p:sp>
        <p:nvSpPr>
          <p:cNvPr id="104903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医疗设备是指用于医疗诊断和治疗的设备，包括影像诊断设备、治疗设备、实验室设备和康复设备等</a:t>
            </a:r>
            <a:endParaRPr altLang="en-US" dirty="0" sz="2000" lang="zh-CN" spc="150">
              <a:solidFill>
                <a:schemeClr val="tx1">
                  <a:lumMod val="75000"/>
                  <a:lumOff val="25000"/>
                </a:schemeClr>
              </a:solidFill>
              <a:latin typeface="+mn-ea"/>
              <a:sym typeface="+mn-ea"/>
            </a:endParaRPr>
          </a:p>
        </p:txBody>
      </p:sp>
      <p:sp>
        <p:nvSpPr>
          <p:cNvPr id="104903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医疗器械与设备行业是医疗健康领域的重要组成部分，对保障人民健康、提高生活质量具有重要意义</a:t>
            </a:r>
            <a:endParaRPr altLang="en-US" dirty="0" sz="2000" lang="zh-CN" spc="150">
              <a:solidFill>
                <a:schemeClr val="tx1">
                  <a:lumMod val="75000"/>
                  <a:lumOff val="25000"/>
                </a:schemeClr>
              </a:solidFill>
              <a:latin typeface="+mn-ea"/>
              <a:sym typeface="+mn-ea"/>
            </a:endParaRPr>
          </a:p>
        </p:txBody>
      </p:sp>
      <p:sp>
        <p:nvSpPr>
          <p:cNvPr id="104904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9078" name="标题 1"/>
          <p:cNvSpPr>
            <a:spLocks noGrp="1"/>
          </p:cNvSpPr>
          <p:nvPr>
            <p:ph type="title"/>
          </p:nvPr>
        </p:nvSpPr>
        <p:spPr/>
        <p:txBody>
          <a:bodyPr/>
          <a:p>
            <a:r>
              <a:rPr altLang="en-US" lang="zh-CN"/>
              <a:t>行业市场规模</a:t>
            </a:r>
            <a:endParaRPr altLang="en-US" lang="zh-CN"/>
          </a:p>
        </p:txBody>
      </p:sp>
      <p:sp>
        <p:nvSpPr>
          <p:cNvPr id="1049080"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2"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4"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6"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88"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中国医疗器械市场规模持续增长，2024年有望突破3000亿元人民币</a:t>
            </a:r>
            <a:endParaRPr altLang="en-US" sz="1400" lang="zh-CN" spc="150">
              <a:solidFill>
                <a:schemeClr val="tx1"/>
              </a:solidFill>
              <a:effectLst/>
              <a:latin typeface="+mn-ea"/>
              <a:sym typeface="+mn-ea"/>
            </a:endParaRPr>
          </a:p>
        </p:txBody>
      </p:sp>
      <p:sp>
        <p:nvSpPr>
          <p:cNvPr id="1049090"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2024年全球医疗器械市场规模预计达到5000亿美元</a:t>
            </a:r>
            <a:endParaRPr altLang="en-US" dirty="0" sz="1400" lang="zh-CN" spc="150">
              <a:solidFill>
                <a:schemeClr val="tx1"/>
              </a:solidFill>
              <a:effectLst/>
              <a:latin typeface="+mn-ea"/>
              <a:sym typeface="+mn-ea"/>
            </a:endParaRPr>
          </a:p>
        </p:txBody>
      </p:sp>
      <p:sp>
        <p:nvSpPr>
          <p:cNvPr id="1049092"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医疗器械行业受益于人口老龄化、技术进步和政策支持等因素</a:t>
            </a:r>
            <a:endParaRPr altLang="en-US" sz="1400" lang="zh-CN" spc="150">
              <a:solidFill>
                <a:schemeClr val="tx1"/>
              </a:solidFill>
              <a:effectLst/>
              <a:latin typeface="+mn-ea"/>
              <a:sym typeface="+mn-ea"/>
            </a:endParaRPr>
          </a:p>
        </p:txBody>
      </p:sp>
      <p:sp>
        <p:nvSpPr>
          <p:cNvPr id="1049094"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医疗器械与设备行业在医疗健康领域中占据重要地位，对提高医疗质量和降低医疗成本具有重要意义</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行业发展趋势</a:t>
            </a:r>
            <a:endParaRPr altLang="en-US" lang="zh-CN"/>
          </a:p>
        </p:txBody>
      </p:sp>
      <p:sp>
        <p:nvSpPr>
          <p:cNvPr id="10491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数字化转型：随着医疗技术的进步，医疗器械与设备行业正加速数字化转型，以提高医疗服务的效率和质量。</a:t>
            </a:r>
            <a:endParaRPr altLang="en-US" dirty="0" sz="2000" lang="zh-CN" spc="150">
              <a:solidFill>
                <a:schemeClr val="tx1">
                  <a:lumMod val="85000"/>
                  <a:lumOff val="15000"/>
                </a:schemeClr>
              </a:solidFill>
              <a:latin typeface="+mn-ea"/>
              <a:sym typeface="+mn-ea"/>
            </a:endParaRPr>
          </a:p>
        </p:txBody>
      </p:sp>
      <p:sp>
        <p:nvSpPr>
          <p:cNvPr id="10491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人工智能技术：人工智能技术在医疗器械与设备领域的应用日益广泛，将为行业带来创新和变革。</a:t>
            </a:r>
            <a:endParaRPr altLang="en-US" dirty="0" sz="2000" lang="zh-CN" spc="150">
              <a:solidFill>
                <a:schemeClr val="tx1">
                  <a:lumMod val="85000"/>
                  <a:lumOff val="15000"/>
                </a:schemeClr>
              </a:solidFill>
              <a:latin typeface="+mn-ea"/>
              <a:sym typeface="+mn-ea"/>
            </a:endParaRPr>
          </a:p>
        </p:txBody>
      </p:sp>
      <p:sp>
        <p:nvSpPr>
          <p:cNvPr id="10491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个性化医疗：随着个性化医疗的兴起，医疗器械与设备行业将更加注重个体差异和定制化需求，提供更加精准和个性化的医疗服务。</a:t>
            </a:r>
            <a:endParaRPr altLang="en-US" dirty="0" sz="2000" lang="zh-CN" spc="150">
              <a:solidFill>
                <a:schemeClr val="tx1">
                  <a:lumMod val="85000"/>
                  <a:lumOff val="15000"/>
                </a:schemeClr>
              </a:solidFill>
              <a:latin typeface="+mn-ea"/>
              <a:sym typeface="+mn-ea"/>
            </a:endParaRPr>
          </a:p>
        </p:txBody>
      </p:sp>
      <p:sp>
        <p:nvSpPr>
          <p:cNvPr id="10491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全球市场拓展：随着全球老龄化趋势的加剧，医疗器械与设备市场需求将持续增长，企业将积极拓展全球市场，提高国际竞争力。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90" name="标题"/>
          <p:cNvSpPr>
            <a:spLocks noGrp="1"/>
          </p:cNvSpPr>
          <p:nvPr>
            <p:ph type="title"/>
            <p:custDataLst>
              <p:tags r:id="rId1"/>
            </p:custDataLst>
          </p:nvPr>
        </p:nvSpPr>
        <p:spPr/>
        <p:txBody>
          <a:bodyPr>
            <a:normAutofit fontScale="90000"/>
          </a:bodyPr>
          <a:p>
            <a:r>
              <a:rPr altLang="en-US" dirty="0" lang="zh-CN"/>
              <a:t>2024年医疗器械与设备投资前景</a:t>
            </a:r>
            <a:endParaRPr altLang="en-US" dirty="0" lang="zh-CN"/>
          </a:p>
        </p:txBody>
      </p:sp>
      <p:sp>
        <p:nvSpPr>
          <p:cNvPr id="1049192"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52" name="标题 1"/>
          <p:cNvSpPr>
            <a:spLocks noGrp="1"/>
          </p:cNvSpPr>
          <p:nvPr>
            <p:ph type="title"/>
          </p:nvPr>
        </p:nvSpPr>
        <p:spPr/>
        <p:txBody>
          <a:bodyPr/>
          <a:p>
            <a:r>
              <a:rPr altLang="en-US" lang="zh-CN"/>
              <a:t>投资环境分析</a:t>
            </a:r>
            <a:endParaRPr altLang="en-US" lang="zh-CN"/>
          </a:p>
        </p:txBody>
      </p:sp>
      <p:sp>
        <p:nvSpPr>
          <p:cNvPr id="104925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政策环境：政府对医疗器械与设备的支持和鼓励政策</a:t>
            </a:r>
            <a:endParaRPr altLang="en-US" dirty="0" sz="2000" lang="zh-CN" spc="150">
              <a:solidFill>
                <a:schemeClr val="tx1">
                  <a:lumMod val="75000"/>
                  <a:lumOff val="25000"/>
                </a:schemeClr>
              </a:solidFill>
              <a:latin typeface="+mn-ea"/>
              <a:sym typeface="+mn-ea"/>
            </a:endParaRPr>
          </a:p>
        </p:txBody>
      </p:sp>
      <p:sp>
        <p:nvSpPr>
          <p:cNvPr id="104925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市场环境：医疗器械与设备市场的规模和增长趋势</a:t>
            </a:r>
            <a:endParaRPr altLang="en-US" dirty="0" sz="2000" lang="zh-CN" spc="150">
              <a:solidFill>
                <a:schemeClr val="tx1">
                  <a:lumMod val="75000"/>
                  <a:lumOff val="25000"/>
                </a:schemeClr>
              </a:solidFill>
              <a:latin typeface="+mn-ea"/>
              <a:sym typeface="+mn-ea"/>
            </a:endParaRPr>
          </a:p>
        </p:txBody>
      </p:sp>
      <p:sp>
        <p:nvSpPr>
          <p:cNvPr id="104926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技术环境：最新技术和创新在医疗器械与设备领域的应用和突破</a:t>
            </a:r>
            <a:endParaRPr altLang="en-US" dirty="0" sz="2000" lang="zh-CN" spc="150">
              <a:solidFill>
                <a:schemeClr val="tx1">
                  <a:lumMod val="75000"/>
                  <a:lumOff val="25000"/>
                </a:schemeClr>
              </a:solidFill>
              <a:latin typeface="+mn-ea"/>
              <a:sym typeface="+mn-ea"/>
            </a:endParaRPr>
          </a:p>
        </p:txBody>
      </p:sp>
      <p:sp>
        <p:nvSpPr>
          <p:cNvPr id="104927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7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7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竞争环境：主要竞争对手的实力和竞争优势</a:t>
            </a:r>
            <a:endParaRPr altLang="en-US" dirty="0" sz="2000" lang="zh-CN" spc="150">
              <a:solidFill>
                <a:schemeClr val="tx1">
                  <a:lumMod val="75000"/>
                  <a:lumOff val="25000"/>
                </a:schemeClr>
              </a:solidFill>
              <a:latin typeface="+mn-ea"/>
              <a:sym typeface="+mn-ea"/>
            </a:endParaRPr>
          </a:p>
        </p:txBody>
      </p:sp>
      <p:sp>
        <p:nvSpPr>
          <p:cNvPr id="104927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投资机会与风险</a:t>
            </a:r>
            <a:endParaRPr altLang="en-US" lang="zh-CN"/>
          </a:p>
        </p:txBody>
      </p:sp>
      <p:sp>
        <p:nvSpPr>
          <p:cNvPr id="104931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1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建议：投资者应关注技术创新、产品质量和市场需求，选择具有潜力和竞争优势的企业进行投资。</a:t>
            </a:r>
            <a:endParaRPr altLang="zh-CN" dirty="0" lang="en-US">
              <a:solidFill>
                <a:schemeClr val="dk1">
                  <a:lumMod val="80000"/>
                  <a:lumOff val="20000"/>
                </a:schemeClr>
              </a:solidFill>
              <a:latin typeface="+mn-ea"/>
              <a:sym typeface="+mn-ea"/>
            </a:endParaRPr>
          </a:p>
        </p:txBody>
      </p:sp>
      <p:sp>
        <p:nvSpPr>
          <p:cNvPr id="104932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投资机会：随着人口老龄化和医疗技术的不断发展，医疗器械与设备市场将持续增长，为投资者提供了广阔的投资机会。</a:t>
            </a:r>
            <a:endParaRPr altLang="en-US" dirty="0" lang="zh-CN">
              <a:solidFill>
                <a:schemeClr val="dk1">
                  <a:lumMod val="80000"/>
                  <a:lumOff val="20000"/>
                </a:schemeClr>
              </a:solidFill>
              <a:latin typeface="+mn-ea"/>
              <a:sym typeface="+mn-ea"/>
            </a:endParaRPr>
          </a:p>
        </p:txBody>
      </p:sp>
      <p:sp>
        <p:nvSpPr>
          <p:cNvPr id="104933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风险：市场竞争激烈，技术更新换代快，政策法规严格，投资者需要充分了解市场和风险，谨慎投资。</a:t>
            </a:r>
            <a:endParaRPr altLang="en-US" dirty="0" lang="zh-CN">
              <a:solidFill>
                <a:schemeClr val="dk1">
                  <a:lumMod val="80000"/>
                  <a:lumOff val="20000"/>
                </a:schemeClr>
              </a:solidFill>
              <a:latin typeface="+mn-ea"/>
              <a:sym typeface="+mn-ea"/>
            </a:endParaRPr>
          </a:p>
        </p:txBody>
      </p:sp>
      <p:sp>
        <p:nvSpPr>
          <p:cNvPr id="104933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趋势：未来医疗器械与设备行业将呈现数字化、智能化、个性化等发展趋势，投资者应关注这些趋势，把握投资机会。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80" name="标题 1"/>
          <p:cNvSpPr>
            <a:spLocks noGrp="1"/>
          </p:cNvSpPr>
          <p:nvPr>
            <p:ph type="title"/>
          </p:nvPr>
        </p:nvSpPr>
        <p:spPr/>
        <p:txBody>
          <a:bodyPr/>
          <a:p>
            <a:r>
              <a:rPr altLang="en-US" lang="zh-CN"/>
              <a:t>投资策略与建议</a:t>
            </a:r>
            <a:endParaRPr altLang="en-US" lang="zh-CN"/>
          </a:p>
        </p:txBody>
      </p:sp>
      <p:sp>
        <p:nvSpPr>
          <p:cNvPr id="104938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寻找具有技术优势和市场竞争力的企业进行投资</a:t>
            </a:r>
            <a:endParaRPr altLang="zh-CN" dirty="0" lang="en-US">
              <a:solidFill>
                <a:schemeClr val="dk1">
                  <a:lumMod val="80000"/>
                  <a:lumOff val="20000"/>
                </a:schemeClr>
              </a:solidFill>
              <a:latin typeface="+mn-ea"/>
              <a:sym typeface="+mn-ea"/>
            </a:endParaRPr>
          </a:p>
        </p:txBody>
      </p:sp>
      <p:sp>
        <p:nvSpPr>
          <p:cNvPr id="104939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关注创新医疗器械与设备领域</a:t>
            </a:r>
            <a:endParaRPr altLang="en-US" dirty="0" lang="zh-CN">
              <a:solidFill>
                <a:schemeClr val="dk1">
                  <a:lumMod val="80000"/>
                  <a:lumOff val="20000"/>
                </a:schemeClr>
              </a:solidFill>
              <a:latin typeface="+mn-ea"/>
              <a:sym typeface="+mn-ea"/>
            </a:endParaRPr>
          </a:p>
        </p:txBody>
      </p:sp>
      <p:sp>
        <p:nvSpPr>
          <p:cNvPr id="104939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深入研究行业发展趋势和政策环境</a:t>
            </a:r>
            <a:endParaRPr altLang="en-US" dirty="0" lang="zh-CN">
              <a:solidFill>
                <a:schemeClr val="dk1">
                  <a:lumMod val="80000"/>
                  <a:lumOff val="20000"/>
                </a:schemeClr>
              </a:solidFill>
              <a:latin typeface="+mn-ea"/>
              <a:sym typeface="+mn-ea"/>
            </a:endParaRPr>
          </a:p>
        </p:txBody>
      </p:sp>
      <p:sp>
        <p:nvSpPr>
          <p:cNvPr id="104940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注重风险控制和投资回报率的平衡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448" name="标题"/>
          <p:cNvSpPr>
            <a:spLocks noGrp="1"/>
          </p:cNvSpPr>
          <p:nvPr>
            <p:ph type="title"/>
            <p:custDataLst>
              <p:tags r:id="rId1"/>
            </p:custDataLst>
          </p:nvPr>
        </p:nvSpPr>
        <p:spPr/>
        <p:txBody>
          <a:bodyPr>
            <a:normAutofit fontScale="90000"/>
          </a:bodyPr>
          <a:p>
            <a:r>
              <a:rPr altLang="en-US" dirty="0" lang="zh-CN"/>
              <a:t>医疗器械与设备技术发展趋势</a:t>
            </a:r>
            <a:endParaRPr altLang="en-US" dirty="0" lang="zh-CN"/>
          </a:p>
        </p:txBody>
      </p:sp>
      <p:sp>
        <p:nvSpPr>
          <p:cNvPr id="1049450"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510" name="标题 1"/>
          <p:cNvSpPr>
            <a:spLocks noGrp="1"/>
          </p:cNvSpPr>
          <p:nvPr>
            <p:ph type="title"/>
          </p:nvPr>
        </p:nvSpPr>
        <p:spPr/>
        <p:txBody>
          <a:bodyPr/>
          <a:p>
            <a:r>
              <a:rPr altLang="en-US" lang="zh-CN"/>
              <a:t>人工智能与医疗设备融合</a:t>
            </a:r>
            <a:endParaRPr altLang="en-US" lang="zh-CN"/>
          </a:p>
        </p:txBody>
      </p:sp>
      <p:sp>
        <p:nvSpPr>
          <p:cNvPr id="1049512"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14"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16"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18"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20"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2"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24"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26"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8"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0"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32"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34"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6"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38"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40"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42"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44"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46"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48"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人工智能技术应用于医疗设备，提高诊断准确性和效率</a:t>
            </a:r>
            <a:endParaRPr altLang="en-US" dirty="0" sz="1200" lang="zh-CN" spc="150">
              <a:solidFill>
                <a:schemeClr val="tx1">
                  <a:lumMod val="65000"/>
                  <a:lumOff val="35000"/>
                </a:schemeClr>
              </a:solidFill>
              <a:latin typeface="+mn-ea"/>
              <a:sym typeface="+mn-ea"/>
            </a:endParaRPr>
          </a:p>
        </p:txBody>
      </p:sp>
      <p:sp>
        <p:nvSpPr>
          <p:cNvPr id="1049550"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远程监控，方便患者在家接受治疗，提高生活质量</a:t>
            </a:r>
            <a:endParaRPr altLang="en-US" dirty="0" sz="1200" lang="zh-CN" spc="150">
              <a:solidFill>
                <a:schemeClr val="tx1">
                  <a:lumMod val="65000"/>
                  <a:lumOff val="35000"/>
                </a:schemeClr>
              </a:solidFill>
              <a:latin typeface="+mn-ea"/>
              <a:sym typeface="+mn-ea"/>
            </a:endParaRPr>
          </a:p>
        </p:txBody>
      </p:sp>
      <p:sp>
        <p:nvSpPr>
          <p:cNvPr id="1049552"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个性化治疗，根据患者情况制定最佳治疗方案</a:t>
            </a:r>
            <a:endParaRPr altLang="en-US" dirty="0" sz="1200" lang="zh-CN" spc="150">
              <a:solidFill>
                <a:schemeClr val="tx1">
                  <a:lumMod val="65000"/>
                  <a:lumOff val="35000"/>
                </a:schemeClr>
              </a:solidFill>
              <a:latin typeface="+mn-ea"/>
              <a:sym typeface="+mn-ea"/>
            </a:endParaRPr>
          </a:p>
        </p:txBody>
      </p:sp>
      <p:sp>
        <p:nvSpPr>
          <p:cNvPr id="1049554"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实时数据分析，为医生提供更精准的治疗方案</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远程医疗设备技术发展</a:t>
            </a:r>
            <a:endParaRPr altLang="en-US" lang="zh-CN"/>
          </a:p>
        </p:txBody>
      </p:sp>
      <p:sp>
        <p:nvSpPr>
          <p:cNvPr id="104959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远程医疗设备技术发展迅速，未来将更加普及和智能化。</a:t>
            </a:r>
            <a:endParaRPr altLang="en-US" dirty="0" sz="2000" lang="zh-CN" spc="150">
              <a:solidFill>
                <a:schemeClr val="tx1">
                  <a:lumMod val="75000"/>
                  <a:lumOff val="25000"/>
                </a:schemeClr>
              </a:solidFill>
              <a:latin typeface="+mn-ea"/>
              <a:sym typeface="+mn-ea"/>
            </a:endParaRPr>
          </a:p>
        </p:txBody>
      </p:sp>
      <p:sp>
        <p:nvSpPr>
          <p:cNvPr id="104959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5G技术的应用将提升远程医疗设备的实时性和稳定性。</a:t>
            </a:r>
            <a:endParaRPr altLang="en-US" dirty="0" sz="2000" lang="zh-CN" spc="150">
              <a:solidFill>
                <a:schemeClr val="tx1">
                  <a:lumMod val="75000"/>
                  <a:lumOff val="25000"/>
                </a:schemeClr>
              </a:solidFill>
              <a:latin typeface="+mn-ea"/>
              <a:sym typeface="+mn-ea"/>
            </a:endParaRPr>
          </a:p>
        </p:txBody>
      </p:sp>
      <p:sp>
        <p:nvSpPr>
          <p:cNvPr id="104960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AI技术将助力远程医疗设备实现更精准的诊断和治疗。</a:t>
            </a:r>
            <a:endParaRPr altLang="en-US" dirty="0" sz="2000" lang="zh-CN" spc="150">
              <a:solidFill>
                <a:schemeClr val="tx1">
                  <a:lumMod val="75000"/>
                  <a:lumOff val="25000"/>
                </a:schemeClr>
              </a:solidFill>
              <a:latin typeface="+mn-ea"/>
              <a:sym typeface="+mn-ea"/>
            </a:endParaRPr>
          </a:p>
        </p:txBody>
      </p:sp>
      <p:sp>
        <p:nvSpPr>
          <p:cNvPr id="104960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远程医疗设备将更加便携和易用，满足不同场景的需求。</a:t>
            </a:r>
            <a:endParaRPr altLang="en-US" dirty="0" sz="2000" lang="zh-CN" spc="150">
              <a:solidFill>
                <a:schemeClr val="tx1">
                  <a:lumMod val="75000"/>
                  <a:lumOff val="25000"/>
                </a:schemeClr>
              </a:solidFill>
              <a:latin typeface="+mn-ea"/>
              <a:sym typeface="+mn-ea"/>
            </a:endParaRPr>
          </a:p>
        </p:txBody>
      </p:sp>
      <p:sp>
        <p:nvSpPr>
          <p:cNvPr id="104961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650" name="标题 1"/>
          <p:cNvSpPr>
            <a:spLocks noGrp="1"/>
          </p:cNvSpPr>
          <p:nvPr>
            <p:ph type="title"/>
          </p:nvPr>
        </p:nvSpPr>
        <p:spPr/>
        <p:txBody>
          <a:bodyPr/>
          <a:p>
            <a:r>
              <a:rPr altLang="en-US" lang="zh-CN"/>
              <a:t>新型医用材料应用</a:t>
            </a:r>
            <a:endParaRPr altLang="en-US" lang="zh-CN"/>
          </a:p>
        </p:txBody>
      </p:sp>
      <p:sp>
        <p:nvSpPr>
          <p:cNvPr id="104965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生物相容性材料：用于制造植入物和人工器官，提高患者生活质量</a:t>
            </a:r>
            <a:endParaRPr altLang="en-US" dirty="0" sz="1200" lang="zh-CN" spc="150">
              <a:solidFill>
                <a:schemeClr val="tx1">
                  <a:lumMod val="65000"/>
                  <a:lumOff val="35000"/>
                </a:schemeClr>
              </a:solidFill>
              <a:latin typeface="+mn-ea"/>
              <a:sym typeface="+mn-ea"/>
            </a:endParaRPr>
          </a:p>
        </p:txBody>
      </p:sp>
      <p:sp>
        <p:nvSpPr>
          <p:cNvPr id="104965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抗菌材料：有效抑制和杀灭细菌，降低感染风险</a:t>
            </a:r>
            <a:endParaRPr altLang="en-US" dirty="0" sz="1200" lang="zh-CN" spc="150">
              <a:solidFill>
                <a:schemeClr val="tx1">
                  <a:lumMod val="65000"/>
                  <a:lumOff val="35000"/>
                </a:schemeClr>
              </a:solidFill>
              <a:latin typeface="+mn-ea"/>
              <a:sym typeface="+mn-ea"/>
            </a:endParaRPr>
          </a:p>
        </p:txBody>
      </p:sp>
      <p:sp>
        <p:nvSpPr>
          <p:cNvPr id="104965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生物降解材料：可在体内逐渐降解，减少二次手术取出材料的必要性</a:t>
            </a:r>
            <a:endParaRPr altLang="en-US" dirty="0" sz="1200" lang="zh-CN" spc="150">
              <a:solidFill>
                <a:schemeClr val="tx1">
                  <a:lumMod val="65000"/>
                  <a:lumOff val="35000"/>
                </a:schemeClr>
              </a:solidFill>
              <a:latin typeface="+mn-ea"/>
              <a:sym typeface="+mn-ea"/>
            </a:endParaRPr>
          </a:p>
        </p:txBody>
      </p:sp>
      <p:sp>
        <p:nvSpPr>
          <p:cNvPr id="104965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复合材料：结合多种材料的优点，提高医疗器械的性能和稳定性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94" name="标题 1"/>
          <p:cNvSpPr>
            <a:spLocks noGrp="1"/>
          </p:cNvSpPr>
          <p:nvPr>
            <p:ph type="title"/>
          </p:nvPr>
        </p:nvSpPr>
        <p:spPr/>
        <p:txBody>
          <a:bodyPr/>
          <a:p>
            <a:r>
              <a:rPr altLang="en-US" lang="zh-CN"/>
              <a:t>医疗设备智能化升级</a:t>
            </a:r>
            <a:endParaRPr altLang="en-US" lang="zh-CN"/>
          </a:p>
        </p:txBody>
      </p:sp>
      <p:sp>
        <p:nvSpPr>
          <p:cNvPr id="104969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9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人工智能技术在医疗设备中的应用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0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0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远程监控和诊断技术的发展</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0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1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医疗设备的智能化升级将提高医疗效率和质量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1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1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智能化升级将推动医疗行业的数字化转型</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754" name="标题"/>
          <p:cNvSpPr>
            <a:spLocks noGrp="1"/>
          </p:cNvSpPr>
          <p:nvPr>
            <p:ph type="title"/>
            <p:custDataLst>
              <p:tags r:id="rId1"/>
            </p:custDataLst>
          </p:nvPr>
        </p:nvSpPr>
        <p:spPr/>
        <p:txBody>
          <a:bodyPr>
            <a:normAutofit fontScale="90000"/>
          </a:bodyPr>
          <a:p>
            <a:r>
              <a:rPr altLang="en-US" dirty="0" lang="zh-CN"/>
              <a:t>医疗器械与设备市场应用领域</a:t>
            </a:r>
            <a:endParaRPr altLang="en-US" dirty="0" lang="zh-CN"/>
          </a:p>
        </p:txBody>
      </p:sp>
      <p:sp>
        <p:nvSpPr>
          <p:cNvPr id="1049756"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816" name="标题 1"/>
          <p:cNvSpPr>
            <a:spLocks noGrp="1"/>
          </p:cNvSpPr>
          <p:nvPr>
            <p:ph type="title"/>
          </p:nvPr>
        </p:nvSpPr>
        <p:spPr/>
        <p:txBody>
          <a:bodyPr/>
          <a:p>
            <a:r>
              <a:rPr altLang="en-US" lang="zh-CN"/>
              <a:t>医用影像设备市场</a:t>
            </a:r>
            <a:endParaRPr altLang="en-US" lang="zh-CN"/>
          </a:p>
        </p:txBody>
      </p:sp>
      <p:sp>
        <p:nvSpPr>
          <p:cNvPr id="104981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市场规模：全球医用影像设备市场规模持续增长，预计到2024年将达到数百亿美元。</a:t>
            </a:r>
            <a:endParaRPr altLang="en-US" dirty="0" sz="1200" lang="zh-CN" spc="150">
              <a:solidFill>
                <a:schemeClr val="tx1">
                  <a:lumMod val="85000"/>
                  <a:lumOff val="15000"/>
                </a:schemeClr>
              </a:solidFill>
              <a:latin typeface="+mn-ea"/>
              <a:sym typeface="+mn-ea"/>
            </a:endParaRPr>
          </a:p>
        </p:txBody>
      </p:sp>
      <p:sp>
        <p:nvSpPr>
          <p:cNvPr id="104982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应用领域：医用影像设备广泛应用于医院、诊所、体检中心等医疗机构，用于诊断、治疗和监测患者病情。</a:t>
            </a:r>
            <a:endParaRPr altLang="en-US" dirty="0" sz="1200" lang="zh-CN" spc="150">
              <a:solidFill>
                <a:schemeClr val="tx1">
                  <a:lumMod val="85000"/>
                  <a:lumOff val="15000"/>
                </a:schemeClr>
              </a:solidFill>
              <a:latin typeface="+mn-ea"/>
              <a:sym typeface="+mn-ea"/>
            </a:endParaRPr>
          </a:p>
        </p:txBody>
      </p:sp>
      <p:sp>
        <p:nvSpPr>
          <p:cNvPr id="104982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2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发展趋势：随着医疗技术的不断进步，医用影像设备市场将呈现数字化、智能化、便携化等发展趋势。</a:t>
            </a:r>
            <a:endParaRPr altLang="en-US" dirty="0" sz="1200" lang="zh-CN" spc="150">
              <a:solidFill>
                <a:schemeClr val="tx1">
                  <a:lumMod val="85000"/>
                  <a:lumOff val="15000"/>
                </a:schemeClr>
              </a:solidFill>
              <a:latin typeface="+mn-ea"/>
              <a:sym typeface="+mn-ea"/>
            </a:endParaRPr>
          </a:p>
        </p:txBody>
      </p:sp>
      <p:sp>
        <p:nvSpPr>
          <p:cNvPr id="104983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3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投资前景：投资者可以通过关注医用影像设备市场的技术创新、政策支持和市场需求等方面，把握投资机会。</a:t>
            </a:r>
            <a:endParaRPr altLang="en-US" dirty="0" sz="1200" lang="zh-CN" spc="150">
              <a:solidFill>
                <a:schemeClr val="tx1">
                  <a:lumMod val="85000"/>
                  <a:lumOff val="15000"/>
                </a:schemeClr>
              </a:solidFill>
              <a:latin typeface="+mn-ea"/>
              <a:sym typeface="+mn-ea"/>
            </a:endParaRPr>
          </a:p>
        </p:txBody>
      </p:sp>
      <p:sp>
        <p:nvSpPr>
          <p:cNvPr id="104983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84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876" name="标题 1"/>
          <p:cNvSpPr>
            <a:spLocks noGrp="1"/>
          </p:cNvSpPr>
          <p:nvPr>
            <p:ph type="title"/>
          </p:nvPr>
        </p:nvSpPr>
        <p:spPr/>
        <p:txBody>
          <a:bodyPr/>
          <a:p>
            <a:r>
              <a:rPr altLang="en-US" lang="zh-CN"/>
              <a:t>体外诊断试剂与设备市场</a:t>
            </a:r>
            <a:endParaRPr altLang="en-US" lang="zh-CN"/>
          </a:p>
        </p:txBody>
      </p:sp>
      <p:sp>
        <p:nvSpPr>
          <p:cNvPr id="104987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技术发展：随着检测技术的不断进步，体外诊断试剂与设备的灵敏度、特异性和可靠性得到显著提高。</a:t>
            </a:r>
            <a:endParaRPr altLang="zh-CN" dirty="0" lang="en-US">
              <a:solidFill>
                <a:schemeClr val="dk1">
                  <a:lumMod val="80000"/>
                  <a:lumOff val="20000"/>
                </a:schemeClr>
              </a:solidFill>
              <a:latin typeface="+mn-ea"/>
              <a:sym typeface="+mn-ea"/>
            </a:endParaRPr>
          </a:p>
        </p:txBody>
      </p:sp>
      <p:sp>
        <p:nvSpPr>
          <p:cNvPr id="104988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市场规模：全球体外诊断试剂市场规模持续增长，预计到2024年将达到数百亿美元。</a:t>
            </a:r>
            <a:endParaRPr altLang="en-US" dirty="0" lang="zh-CN">
              <a:solidFill>
                <a:schemeClr val="dk1">
                  <a:lumMod val="80000"/>
                  <a:lumOff val="20000"/>
                </a:schemeClr>
              </a:solidFill>
              <a:latin typeface="+mn-ea"/>
              <a:sym typeface="+mn-ea"/>
            </a:endParaRPr>
          </a:p>
        </p:txBody>
      </p:sp>
      <p:sp>
        <p:nvSpPr>
          <p:cNvPr id="104989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应用领域：体外诊断试剂与设备广泛应用于临床实验室、医院、基层医疗机构等领域。</a:t>
            </a:r>
            <a:endParaRPr altLang="en-US" dirty="0" lang="zh-CN">
              <a:solidFill>
                <a:schemeClr val="dk1">
                  <a:lumMod val="80000"/>
                  <a:lumOff val="20000"/>
                </a:schemeClr>
              </a:solidFill>
              <a:latin typeface="+mn-ea"/>
              <a:sym typeface="+mn-ea"/>
            </a:endParaRPr>
          </a:p>
        </p:txBody>
      </p:sp>
      <p:sp>
        <p:nvSpPr>
          <p:cNvPr id="104990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未来趋势：个性化医疗和精准诊断的需求将进一步推动体外诊断试剂与设备的创新和发展。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医用康复器械市场</a:t>
            </a:r>
            <a:endParaRPr altLang="en-US" lang="zh-CN"/>
          </a:p>
        </p:txBody>
      </p:sp>
      <p:sp>
        <p:nvSpPr>
          <p:cNvPr id="104994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市场规模：随着人口老龄化加速，康复器械市场呈现出快速增长的趋势。</a:t>
            </a:r>
            <a:endParaRPr altLang="en-US" dirty="0" sz="2000" lang="zh-CN" spc="150">
              <a:solidFill>
                <a:schemeClr val="tx1">
                  <a:lumMod val="85000"/>
                  <a:lumOff val="15000"/>
                </a:schemeClr>
              </a:solidFill>
              <a:latin typeface="+mn-ea"/>
              <a:sym typeface="+mn-ea"/>
            </a:endParaRPr>
          </a:p>
        </p:txBody>
      </p:sp>
      <p:sp>
        <p:nvSpPr>
          <p:cNvPr id="104995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应用领域：康复器械广泛应用于神经系统疾病、骨科疾病、心血管疾病等领域的康复治疗。</a:t>
            </a:r>
            <a:endParaRPr altLang="en-US" dirty="0" sz="2000" lang="zh-CN" spc="150">
              <a:solidFill>
                <a:schemeClr val="tx1">
                  <a:lumMod val="85000"/>
                  <a:lumOff val="15000"/>
                </a:schemeClr>
              </a:solidFill>
              <a:latin typeface="+mn-ea"/>
              <a:sym typeface="+mn-ea"/>
            </a:endParaRPr>
          </a:p>
        </p:txBody>
      </p:sp>
      <p:sp>
        <p:nvSpPr>
          <p:cNvPr id="104995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技术创新：医用康复器械的技术创新不断涌现，如智能康复机器人、虚拟现实康复训练等。</a:t>
            </a:r>
            <a:endParaRPr altLang="en-US" dirty="0" sz="2000" lang="zh-CN" spc="150">
              <a:solidFill>
                <a:schemeClr val="tx1">
                  <a:lumMod val="85000"/>
                  <a:lumOff val="15000"/>
                </a:schemeClr>
              </a:solidFill>
              <a:latin typeface="+mn-ea"/>
              <a:sym typeface="+mn-ea"/>
            </a:endParaRPr>
          </a:p>
        </p:txBody>
      </p:sp>
      <p:sp>
        <p:nvSpPr>
          <p:cNvPr id="104996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6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政策支持：政府对康复医疗领域的支持力度不断加大，为医用康复器械市场的发展提供了有力保障。</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50004" name="标题 1"/>
          <p:cNvSpPr>
            <a:spLocks noGrp="1"/>
          </p:cNvSpPr>
          <p:nvPr>
            <p:ph type="title"/>
          </p:nvPr>
        </p:nvSpPr>
        <p:spPr/>
        <p:txBody>
          <a:bodyPr/>
          <a:p>
            <a:r>
              <a:rPr altLang="en-US" lang="zh-CN"/>
              <a:t>医用高值耗材市场</a:t>
            </a:r>
            <a:endParaRPr altLang="en-US" lang="zh-CN"/>
          </a:p>
        </p:txBody>
      </p:sp>
      <p:sp>
        <p:nvSpPr>
          <p:cNvPr id="1050006"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医用高值耗材定义：指具有较高价值的消耗性医疗器材，如心脏介入、骨科植入物等。</a:t>
            </a:r>
            <a:endParaRPr altLang="en-US" dirty="0" sz="1200" lang="zh-CN" spc="150">
              <a:solidFill>
                <a:schemeClr val="tx1">
                  <a:lumMod val="85000"/>
                  <a:lumOff val="15000"/>
                </a:schemeClr>
              </a:solidFill>
              <a:latin typeface="+mn-ea"/>
              <a:sym typeface="+mn-ea"/>
            </a:endParaRPr>
          </a:p>
        </p:txBody>
      </p:sp>
      <p:sp>
        <p:nvSpPr>
          <p:cNvPr id="1050008"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0"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2"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市场现状：随着医疗技术的进步，医用高值耗材市场持续增长，成为医疗器械领域的重要组成部分。</a:t>
            </a:r>
            <a:endParaRPr altLang="en-US" dirty="0" sz="1200" lang="zh-CN" spc="150">
              <a:solidFill>
                <a:schemeClr val="tx1">
                  <a:lumMod val="85000"/>
                  <a:lumOff val="15000"/>
                </a:schemeClr>
              </a:solidFill>
              <a:latin typeface="+mn-ea"/>
              <a:sym typeface="+mn-ea"/>
            </a:endParaRPr>
          </a:p>
        </p:txBody>
      </p:sp>
      <p:sp>
        <p:nvSpPr>
          <p:cNvPr id="1050014"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6"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18"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发展趋势：未来，医用高值耗材市场将朝着个性化、微创化和智能化的方向发展。</a:t>
            </a:r>
            <a:endParaRPr altLang="en-US" dirty="0" sz="1200" lang="zh-CN" spc="150">
              <a:solidFill>
                <a:schemeClr val="tx1">
                  <a:lumMod val="85000"/>
                  <a:lumOff val="15000"/>
                </a:schemeClr>
              </a:solidFill>
              <a:latin typeface="+mn-ea"/>
              <a:sym typeface="+mn-ea"/>
            </a:endParaRPr>
          </a:p>
        </p:txBody>
      </p:sp>
      <p:sp>
        <p:nvSpPr>
          <p:cNvPr id="1050020"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2"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4"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投资前景：投资者可关注具备技术优势、市场潜力和创新能力的医用高值耗材企业。</a:t>
            </a:r>
            <a:endParaRPr altLang="en-US" dirty="0" sz="1200" lang="zh-CN" spc="150">
              <a:solidFill>
                <a:schemeClr val="tx1">
                  <a:lumMod val="85000"/>
                  <a:lumOff val="15000"/>
                </a:schemeClr>
              </a:solidFill>
              <a:latin typeface="+mn-ea"/>
              <a:sym typeface="+mn-ea"/>
            </a:endParaRPr>
          </a:p>
        </p:txBody>
      </p:sp>
      <p:sp>
        <p:nvSpPr>
          <p:cNvPr id="1050026"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028"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50064" name="标题"/>
          <p:cNvSpPr>
            <a:spLocks noGrp="1"/>
          </p:cNvSpPr>
          <p:nvPr>
            <p:ph type="title"/>
            <p:custDataLst>
              <p:tags r:id="rId1"/>
            </p:custDataLst>
          </p:nvPr>
        </p:nvSpPr>
        <p:spPr/>
        <p:txBody>
          <a:bodyPr>
            <a:normAutofit fontScale="90000"/>
          </a:bodyPr>
          <a:p>
            <a:r>
              <a:rPr altLang="en-US" dirty="0" lang="zh-CN"/>
              <a:t>医疗器械与设备行业政策环境</a:t>
            </a:r>
            <a:endParaRPr altLang="en-US" dirty="0" lang="zh-CN"/>
          </a:p>
        </p:txBody>
      </p:sp>
      <p:sp>
        <p:nvSpPr>
          <p:cNvPr id="1050066"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126" name="标题 1"/>
          <p:cNvSpPr>
            <a:spLocks noGrp="1"/>
          </p:cNvSpPr>
          <p:nvPr>
            <p:ph type="title"/>
          </p:nvPr>
        </p:nvSpPr>
        <p:spPr/>
        <p:txBody>
          <a:bodyPr/>
          <a:p>
            <a:r>
              <a:rPr altLang="en-US" lang="zh-CN"/>
              <a:t>国家政策对行业的影响</a:t>
            </a:r>
            <a:endParaRPr altLang="en-US" lang="zh-CN"/>
          </a:p>
        </p:txBody>
      </p:sp>
      <p:sp>
        <p:nvSpPr>
          <p:cNvPr id="105012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13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监管加强：国家加强对医疗器械与设备行业的监管，提高产品质量和安全性能，保障人民群众的健康和安全。</a:t>
            </a:r>
            <a:endParaRPr altLang="en-US" sz="1400" lang="zh-CN" spc="150">
              <a:solidFill>
                <a:schemeClr val="tx1"/>
              </a:solidFill>
              <a:effectLst/>
              <a:latin typeface="+mn-ea"/>
              <a:sym typeface="+mn-ea"/>
            </a:endParaRPr>
          </a:p>
        </p:txBody>
      </p:sp>
      <p:sp>
        <p:nvSpPr>
          <p:cNvPr id="105013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政策支持：国家出台相关政策，鼓励医疗器械与设备行业的发展，提高行业的创新能力和市场竞争力。</a:t>
            </a:r>
            <a:endParaRPr altLang="en-US" dirty="0" sz="1400" lang="zh-CN" spc="150">
              <a:solidFill>
                <a:schemeClr val="tx1"/>
              </a:solidFill>
              <a:effectLst/>
              <a:latin typeface="+mn-ea"/>
              <a:sym typeface="+mn-ea"/>
            </a:endParaRPr>
          </a:p>
        </p:txBody>
      </p:sp>
      <p:sp>
        <p:nvSpPr>
          <p:cNvPr id="105014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进口替代：国家鼓励国内企业自主研发和生产医疗器械与设备，提高国产化率，减少对进口产品的依赖。</a:t>
            </a:r>
            <a:endParaRPr altLang="en-US" sz="1400" lang="zh-CN" spc="150">
              <a:solidFill>
                <a:schemeClr val="tx1"/>
              </a:solidFill>
              <a:effectLst/>
              <a:latin typeface="+mn-ea"/>
              <a:sym typeface="+mn-ea"/>
            </a:endParaRPr>
          </a:p>
        </p:txBody>
      </p:sp>
      <p:sp>
        <p:nvSpPr>
          <p:cNvPr id="105014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国际合作：国家积极推动医疗器械与设备行业的国际合作，加强与国际先进技术和管理经验的交流，提升行业的整体水平。</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50178" name="标题 1"/>
          <p:cNvSpPr>
            <a:spLocks noGrp="1"/>
          </p:cNvSpPr>
          <p:nvPr>
            <p:ph type="title"/>
          </p:nvPr>
        </p:nvSpPr>
        <p:spPr/>
        <p:txBody>
          <a:bodyPr/>
          <a:p>
            <a:r>
              <a:rPr altLang="en-US" lang="zh-CN"/>
              <a:t>国际医疗器械监管动态</a:t>
            </a:r>
            <a:endParaRPr altLang="en-US" lang="zh-CN"/>
          </a:p>
        </p:txBody>
      </p:sp>
      <p:sp>
        <p:nvSpPr>
          <p:cNvPr id="105018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欧盟医疗器械法规更新：对医疗器械的监管更加严格，提高了产品的安全性和可靠性要求。</a:t>
            </a:r>
            <a:endParaRPr altLang="en-US" dirty="0" sz="1200" lang="zh-CN" spc="150">
              <a:solidFill>
                <a:schemeClr val="tx1">
                  <a:lumMod val="65000"/>
                  <a:lumOff val="35000"/>
                </a:schemeClr>
              </a:solidFill>
              <a:latin typeface="+mn-ea"/>
              <a:sym typeface="+mn-ea"/>
            </a:endParaRPr>
          </a:p>
        </p:txBody>
      </p:sp>
      <p:sp>
        <p:nvSpPr>
          <p:cNvPr id="105018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美国医疗器械监管政策调整：加强了对创新医疗器械的审批和监管，鼓励医疗器械的研发和生产。</a:t>
            </a:r>
            <a:endParaRPr altLang="en-US" dirty="0" sz="1200" lang="zh-CN" spc="150">
              <a:solidFill>
                <a:schemeClr val="tx1">
                  <a:lumMod val="65000"/>
                  <a:lumOff val="35000"/>
                </a:schemeClr>
              </a:solidFill>
              <a:latin typeface="+mn-ea"/>
              <a:sym typeface="+mn-ea"/>
            </a:endParaRPr>
          </a:p>
        </p:txBody>
      </p:sp>
      <p:sp>
        <p:nvSpPr>
          <p:cNvPr id="105018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印度医疗器械监管动态：印度加强了对国内医疗器械产业的支持，推动医疗器械的国产化和技术创新。</a:t>
            </a:r>
            <a:endParaRPr altLang="en-US" dirty="0" sz="1200" lang="zh-CN" spc="150">
              <a:solidFill>
                <a:schemeClr val="tx1">
                  <a:lumMod val="65000"/>
                  <a:lumOff val="35000"/>
                </a:schemeClr>
              </a:solidFill>
              <a:latin typeface="+mn-ea"/>
              <a:sym typeface="+mn-ea"/>
            </a:endParaRPr>
          </a:p>
        </p:txBody>
      </p:sp>
      <p:sp>
        <p:nvSpPr>
          <p:cNvPr id="105018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国际医疗器械监管合作：各国加强了医疗器械监管的合作和交流，促进了医疗器械的国际化和标准化发展。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222" name="标题 1"/>
          <p:cNvSpPr>
            <a:spLocks noGrp="1"/>
          </p:cNvSpPr>
          <p:nvPr>
            <p:ph type="title"/>
          </p:nvPr>
        </p:nvSpPr>
        <p:spPr/>
        <p:txBody>
          <a:bodyPr/>
          <a:p>
            <a:r>
              <a:rPr altLang="en-US" lang="zh-CN"/>
              <a:t>行业标准与认证体系</a:t>
            </a:r>
            <a:endParaRPr altLang="en-US" lang="zh-CN"/>
          </a:p>
        </p:txBody>
      </p:sp>
      <p:sp>
        <p:nvSpPr>
          <p:cNvPr id="105022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国内外医疗器械行业标准概述</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3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3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国内外医疗器械认证体系介绍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3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3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医疗器械行业标准与认证体系对投资的影响</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4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4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4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未来医疗器械行业标准与认证体系的发展趋势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282" name="标题"/>
          <p:cNvSpPr>
            <a:spLocks noGrp="1"/>
          </p:cNvSpPr>
          <p:nvPr>
            <p:ph type="title"/>
            <p:custDataLst>
              <p:tags r:id="rId1"/>
            </p:custDataLst>
          </p:nvPr>
        </p:nvSpPr>
        <p:spPr/>
        <p:txBody>
          <a:bodyPr>
            <a:normAutofit fontScale="90000"/>
          </a:bodyPr>
          <a:p>
            <a:r>
              <a:rPr altLang="en-US" dirty="0" lang="zh-CN"/>
              <a:t>未来医疗器械与设备行业展望</a:t>
            </a:r>
            <a:endParaRPr altLang="en-US" dirty="0" lang="zh-CN"/>
          </a:p>
        </p:txBody>
      </p:sp>
      <p:sp>
        <p:nvSpPr>
          <p:cNvPr id="1050284" name="节编号"/>
          <p:cNvSpPr>
            <a:spLocks noGrp="1"/>
          </p:cNvSpPr>
          <p:nvPr>
            <p:ph type="body" sz="quarter" idx="13"/>
            <p:custDataLst>
              <p:tags r:id="rId2"/>
            </p:custDataLst>
          </p:nvPr>
        </p:nvSpPr>
        <p:spPr/>
        <p:txBody>
          <a:bodyPr/>
          <a:p>
            <a:r>
              <a:rPr altLang="zh-CN" dirty="0" lang="en-US"/>
              <a:t>PART 06</a:t>
            </a:r>
            <a:endParaRPr altLang="zh-CN" dirty="0" 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344" name="标题 1"/>
          <p:cNvSpPr>
            <a:spLocks noGrp="1"/>
          </p:cNvSpPr>
          <p:nvPr>
            <p:ph type="title"/>
          </p:nvPr>
        </p:nvSpPr>
        <p:spPr/>
        <p:txBody>
          <a:bodyPr/>
          <a:p>
            <a:r>
              <a:rPr altLang="en-US" lang="zh-CN"/>
              <a:t>未来市场规模预测</a:t>
            </a:r>
            <a:endParaRPr altLang="en-US" lang="zh-CN"/>
          </a:p>
        </p:txBody>
      </p:sp>
      <p:sp>
        <p:nvSpPr>
          <p:cNvPr id="105034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4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全球医疗器械与设备市场规模将继续保持增长趋势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5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5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5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数字化、智能化将成为未来医疗器械与设备行业的重要发展方向</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5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6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远程医疗和移动医疗设备的需求将进一步增加</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6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6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6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个性化医疗器械与设备的市场规模将不断扩大</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404" name="标题 1"/>
          <p:cNvSpPr>
            <a:spLocks noGrp="1"/>
          </p:cNvSpPr>
          <p:nvPr>
            <p:ph type="title"/>
          </p:nvPr>
        </p:nvSpPr>
        <p:spPr/>
        <p:txBody>
          <a:bodyPr/>
          <a:p>
            <a:r>
              <a:rPr altLang="en-US" lang="zh-CN"/>
              <a:t>技术创新驱动行业发展</a:t>
            </a:r>
            <a:endParaRPr altLang="en-US" lang="zh-CN"/>
          </a:p>
        </p:txBody>
      </p:sp>
      <p:sp>
        <p:nvSpPr>
          <p:cNvPr id="105040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0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1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1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1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2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3D打印技术：在医疗器械制造中应用，实现个性化定制和降低成本。</a:t>
            </a:r>
            <a:endParaRPr altLang="en-US" dirty="0" sz="2400" lang="zh-CN">
              <a:latin typeface="+mn-ea"/>
              <a:ea typeface="+mn-ea"/>
            </a:endParaRPr>
          </a:p>
        </p:txBody>
      </p:sp>
      <p:sp>
        <p:nvSpPr>
          <p:cNvPr id="105042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基因编辑技术：为遗传性疾病治疗提供新途径，推动医疗器械与设备行业的发展。</a:t>
            </a:r>
            <a:endParaRPr altLang="en-US" dirty="0" sz="2400" lang="zh-CN">
              <a:latin typeface="+mn-ea"/>
              <a:ea typeface="+mn-ea"/>
            </a:endParaRPr>
          </a:p>
        </p:txBody>
      </p:sp>
      <p:sp>
        <p:nvSpPr>
          <p:cNvPr id="105042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人工智能技术：在医疗器械与设备中广泛应用，提高诊断和治疗的准确性和效率。</a:t>
            </a:r>
            <a:endParaRPr altLang="en-US" dirty="0" sz="2400" lang="zh-CN">
              <a:latin typeface="+mn-ea"/>
              <a:ea typeface="+mn-ea"/>
            </a:endParaRPr>
          </a:p>
        </p:txBody>
      </p:sp>
      <p:sp>
        <p:nvSpPr>
          <p:cNvPr id="105042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5G技术：实现远程医疗和实时监测，提高医疗服务的可及性和质量。</a:t>
            </a:r>
            <a:endParaRPr altLang="en-US" dirty="0" sz="2400" lang="zh-CN">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464" name="标题 1"/>
          <p:cNvSpPr>
            <a:spLocks noGrp="1"/>
          </p:cNvSpPr>
          <p:nvPr>
            <p:ph type="title"/>
          </p:nvPr>
        </p:nvSpPr>
        <p:spPr/>
        <p:txBody>
          <a:bodyPr/>
          <a:p>
            <a:r>
              <a:rPr altLang="en-US" lang="zh-CN"/>
              <a:t>国际合作与交流趋势</a:t>
            </a:r>
            <a:endParaRPr altLang="en-US" lang="zh-CN"/>
          </a:p>
        </p:txBody>
      </p:sp>
      <p:sp>
        <p:nvSpPr>
          <p:cNvPr id="10504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跨国企业合作：医疗器械与设备行业将加强跨国合作，共同研发新产品和技术。</a:t>
            </a:r>
            <a:endParaRPr altLang="en-US" dirty="0" sz="2000" lang="zh-CN" spc="150">
              <a:solidFill>
                <a:schemeClr val="tx1">
                  <a:lumMod val="85000"/>
                  <a:lumOff val="15000"/>
                </a:schemeClr>
              </a:solidFill>
              <a:latin typeface="+mn-ea"/>
              <a:sym typeface="+mn-ea"/>
            </a:endParaRPr>
          </a:p>
        </p:txBody>
      </p:sp>
      <p:sp>
        <p:nvSpPr>
          <p:cNvPr id="10504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技术交流与转让：国际间将加强技术交流与合作，推动医疗器械与设备行业的创新发展。</a:t>
            </a:r>
            <a:endParaRPr altLang="en-US" dirty="0" sz="2000" lang="zh-CN" spc="150">
              <a:solidFill>
                <a:schemeClr val="tx1">
                  <a:lumMod val="85000"/>
                  <a:lumOff val="15000"/>
                </a:schemeClr>
              </a:solidFill>
              <a:latin typeface="+mn-ea"/>
              <a:sym typeface="+mn-ea"/>
            </a:endParaRPr>
          </a:p>
        </p:txBody>
      </p:sp>
      <p:sp>
        <p:nvSpPr>
          <p:cNvPr id="10504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全球市场拓展：企业将积极参与国际市场竞争，拓展海外市场，提升品牌影响力。</a:t>
            </a:r>
            <a:endParaRPr altLang="en-US" dirty="0" sz="2000" lang="zh-CN" spc="150">
              <a:solidFill>
                <a:schemeClr val="tx1">
                  <a:lumMod val="85000"/>
                  <a:lumOff val="15000"/>
                </a:schemeClr>
              </a:solidFill>
              <a:latin typeface="+mn-ea"/>
              <a:sym typeface="+mn-ea"/>
            </a:endParaRPr>
          </a:p>
        </p:txBody>
      </p:sp>
      <p:sp>
        <p:nvSpPr>
          <p:cNvPr id="10504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标准化与互认：国际间将加强医疗器械与设备行业的标准化建设，推动互认机制的建立，促进国际市场的拓展。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50524" name="标题 1"/>
          <p:cNvSpPr>
            <a:spLocks noGrp="1"/>
          </p:cNvSpPr>
          <p:nvPr>
            <p:ph type="title"/>
          </p:nvPr>
        </p:nvSpPr>
        <p:spPr/>
        <p:txBody>
          <a:bodyPr/>
          <a:p>
            <a:r>
              <a:rPr altLang="en-US" lang="zh-CN"/>
              <a:t>可持续发展与绿色医疗</a:t>
            </a:r>
            <a:endParaRPr altLang="en-US" lang="zh-CN"/>
          </a:p>
        </p:txBody>
      </p:sp>
      <p:sp>
        <p:nvSpPr>
          <p:cNvPr id="10505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未来医疗器械与设备行业将更加注重数据安全和隐私保护，保障患者的权益和安全。</a:t>
            </a:r>
            <a:endParaRPr altLang="zh-CN" dirty="0" lang="en-US">
              <a:solidFill>
                <a:schemeClr val="dk1">
                  <a:lumMod val="80000"/>
                  <a:lumOff val="20000"/>
                </a:schemeClr>
              </a:solidFill>
              <a:latin typeface="+mn-ea"/>
              <a:sym typeface="+mn-ea"/>
            </a:endParaRPr>
          </a:p>
        </p:txBody>
      </p:sp>
      <p:sp>
        <p:nvSpPr>
          <p:cNvPr id="10505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医疗器械与设备行业将越来越注重环保和可持续发展，推动绿色医疗的发展。</a:t>
            </a:r>
            <a:endParaRPr altLang="en-US" dirty="0" sz="1600" lang="zh-CN">
              <a:solidFill>
                <a:schemeClr val="dk1">
                  <a:lumMod val="80000"/>
                  <a:lumOff val="20000"/>
                </a:schemeClr>
              </a:solidFill>
              <a:latin typeface="+mn-ea"/>
              <a:sym typeface="+mn-ea"/>
            </a:endParaRPr>
          </a:p>
        </p:txBody>
      </p:sp>
      <p:sp>
        <p:nvSpPr>
          <p:cNvPr id="10505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随着全球人口老龄化和慢性病患者的增加，医疗器械与设备行业将不断创新，提供更加智能化、人性化的医疗产品和服务。</a:t>
            </a:r>
            <a:endParaRPr altLang="en-US" dirty="0" lang="zh-CN">
              <a:solidFill>
                <a:schemeClr val="dk1">
                  <a:lumMod val="80000"/>
                  <a:lumOff val="20000"/>
                </a:schemeClr>
              </a:solidFill>
              <a:latin typeface="+mn-ea"/>
              <a:sym typeface="+mn-ea"/>
            </a:endParaRPr>
          </a:p>
        </p:txBody>
      </p:sp>
      <p:sp>
        <p:nvSpPr>
          <p:cNvPr id="10505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医疗器械与设备行业将积极探索新的商业模式和合作模式，推动行业的可持续发展和共赢。</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59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594" name="署名"/>
          <p:cNvSpPr>
            <a:spLocks noGrp="1"/>
          </p:cNvSpPr>
          <p:nvPr>
            <p:ph type="body" sz="quarter" idx="17"/>
            <p:custDataLst>
              <p:tags r:id="rId2"/>
            </p:custDataLst>
          </p:nvPr>
        </p:nvSpPr>
        <p:spPr/>
        <p:txBody>
          <a:bodyPr>
            <a:normAutofit/>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1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6*l_h_i*1_1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6*l_h_a*1_1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1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1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3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6*l_h_i*1_3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6*l_h_a*1_3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3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3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2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6*l_h_i*1_2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6*l_h_a*1_2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2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2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4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6*l_h_i*1_4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6*l_h_a*1_4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4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4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5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6*l_h_i*1_5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6*l_h_a*1_5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5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5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1"/>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3"/>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i*1_6_4"/>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4"/>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977_6*l_h_i*1_6_2"/>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77_6*l_h_a*1_6_1"/>
  <p:tag name="KSO_WM_TEMPLATE_CATEGORY" val="custom"/>
  <p:tag name="KSO_WM_TEMPLATE_INDEX" val="20230977"/>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6*l_h_x*1_6_3"/>
  <p:tag name="KSO_WM_TEMPLATE_CATEGORY" val="custom"/>
  <p:tag name="KSO_WM_TEMPLATE_INDEX" val="20230977"/>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x"/>
  <p:tag name="KSO_WM_UNIT_INDEX" val="1_6_3"/>
  <p:tag name="KSO_WM_UNIT_VALUE" val="120*120"/>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6*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32.xml><?xml version="1.0" encoding="utf-8"?>
<p:tagLst xmlns:p="http://schemas.openxmlformats.org/presentationml/2006/main">
  <p:tag name="KSO_WM_SLIDE_ID" val="custom2023097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5.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6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70.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21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77.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33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5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5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414.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2024-01-03T10:53:43Z</dcterms:created>
  <dcterms:modified xsi:type="dcterms:W3CDTF">2024-01-03T10:53:43Z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51704d8095844ed8a5f7f7813060f4da_21</vt:lpwstr>
  </property>
</Properties>
</file>