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900" r:id="rId1"/>
    <p:sldMasterId id="2147485937" r:id="rId2"/>
  </p:sldMasterIdLst>
  <p:notesMasterIdLst>
    <p:notesMasterId r:id="rId3"/>
  </p:notesMasterIdLst>
  <p:sldIdLst>
    <p:sldId id="1279" r:id="rId4"/>
    <p:sldId id="1282" r:id="rId5"/>
    <p:sldId id="1285" r:id="rId6"/>
    <p:sldId id="1288" r:id="rId7"/>
    <p:sldId id="1294" r:id="rId9"/>
    <p:sldId id="1297" r:id="rId10"/>
    <p:sldId id="1300" r:id="rId11"/>
    <p:sldId id="1303" r:id="rId12"/>
    <p:sldId id="1309" r:id="rId14"/>
    <p:sldId id="1312" r:id="rId15"/>
    <p:sldId id="1315" r:id="rId16"/>
    <p:sldId id="1318" r:id="rId17"/>
    <p:sldId id="1324" r:id="rId19"/>
    <p:sldId id="1327" r:id="rId20"/>
    <p:sldId id="1330" r:id="rId21"/>
    <p:sldId id="1333" r:id="rId22"/>
    <p:sldId id="1339" r:id="rId24"/>
    <p:sldId id="1342" r:id="rId25"/>
    <p:sldId id="1345" r:id="rId26"/>
    <p:sldId id="1348" r:id="rId27"/>
    <p:sldId id="1354" r:id="rId29"/>
    <p:sldId id="1357" r:id="rId30"/>
    <p:sldId id="1360" r:id="rId31"/>
    <p:sldId id="1363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image" Target="../media/image2.jpeg"/><Relationship Id="rId10" Type="http://schemas.openxmlformats.org/officeDocument/2006/relationships/tags" Target="../tags/tag8.xml"/><Relationship Id="rId11" Type="http://schemas.openxmlformats.org/officeDocument/2006/relationships/image" Target="../media/image3.png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4.jpe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image" Target="../media/image5.png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tags" Target="../tags/tag25.xml"/><Relationship Id="rId10" Type="http://schemas.openxmlformats.org/officeDocument/2006/relationships/tags" Target="../tags/tag26.xml"/><Relationship Id="rId11" Type="http://schemas.openxmlformats.org/officeDocument/2006/relationships/tags" Target="../tags/tag27.xml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4.jpe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image" Target="../media/image6.png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image" Target="../media/image7.png"/><Relationship Id="rId11" Type="http://schemas.openxmlformats.org/officeDocument/2006/relationships/tags" Target="../tags/tag35.xml"/><Relationship Id="rId12" Type="http://schemas.openxmlformats.org/officeDocument/2006/relationships/tags" Target="../tags/tag36.xml"/><Relationship Id="rId13" Type="http://schemas.openxmlformats.org/officeDocument/2006/relationships/tags" Target="../tags/tag37.xml"/><Relationship Id="rId14" Type="http://schemas.openxmlformats.org/officeDocument/2006/relationships/tags" Target="../tags/tag38.xml"/><Relationship Id="rId15" Type="http://schemas.openxmlformats.org/officeDocument/2006/relationships/tags" Target="../tags/tag39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pn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image" Target="../media/image2.jpeg"/><Relationship Id="rId7" Type="http://schemas.openxmlformats.org/officeDocument/2006/relationships/tags" Target="../tags/tag74.xml"/><Relationship Id="rId8" Type="http://schemas.openxmlformats.org/officeDocument/2006/relationships/image" Target="../media/image3.png"/><Relationship Id="rId9" Type="http://schemas.openxmlformats.org/officeDocument/2006/relationships/tags" Target="../tags/tag75.xml"/><Relationship Id="rId10" Type="http://schemas.openxmlformats.org/officeDocument/2006/relationships/tags" Target="../tags/tag76.xml"/><Relationship Id="rId11" Type="http://schemas.openxmlformats.org/officeDocument/2006/relationships/tags" Target="../tags/tag77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53" name="图片 25" descr="高楼大厦的景色  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74" name="任意多边形: 形状 74"/>
          <p:cNvSpPr/>
          <p:nvPr userDrawn="1">
            <p:custDataLst>
              <p:tags r:id="rId6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76" name="任意多边形: 形状 26"/>
          <p:cNvSpPr/>
          <p:nvPr userDrawn="1">
            <p:custDataLst>
              <p:tags r:id="rId7"/>
            </p:custDataLst>
          </p:nvPr>
        </p:nvSpPr>
        <p:spPr>
          <a:xfrm>
            <a:off x="635" y="-635"/>
            <a:ext cx="12192000" cy="6395720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8" name="任意多边形: 形状 28"/>
          <p:cNvSpPr/>
          <p:nvPr userDrawn="1">
            <p:custDataLst>
              <p:tags r:id="rId8"/>
            </p:custDataLst>
          </p:nvPr>
        </p:nvSpPr>
        <p:spPr>
          <a:xfrm>
            <a:off x="0" y="-38735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9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55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0" name="任意多边形: 形状 19"/>
          <p:cNvSpPr/>
          <p:nvPr userDrawn="1">
            <p:custDataLst>
              <p:tags r:id="rId12"/>
            </p:custDataLst>
          </p:nvPr>
        </p:nvSpPr>
        <p:spPr>
          <a:xfrm>
            <a:off x="988004" y="4156725"/>
            <a:ext cx="5287701" cy="219060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82" name="弧形 10"/>
          <p:cNvSpPr/>
          <p:nvPr userDrawn="1">
            <p:custDataLst>
              <p:tags r:id="rId13"/>
            </p:custDataLst>
          </p:nvPr>
        </p:nvSpPr>
        <p:spPr>
          <a:xfrm rot="10800000">
            <a:off x="682625" y="3547110"/>
            <a:ext cx="616372" cy="616563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19150" y="1279525"/>
            <a:ext cx="10515600" cy="23444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819150" y="3727450"/>
            <a:ext cx="10515600" cy="45275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cap="none" sz="1400" kern="0" normalizeH="0" spc="300" strike="noStrike" u="none">
                <a:solidFill>
                  <a:schemeClr val="tx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19150" y="4566285"/>
            <a:ext cx="2228850" cy="4514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effectLst>
            <a:outerShdw algn="tl" blurRad="203200" dir="2700000" dist="101600" rotWithShape="0">
              <a:schemeClr val="accent2">
                <a:alpha val="30000"/>
              </a:schemeClr>
            </a:outerShdw>
          </a:effectLst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矩形: 圆角 51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2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417"/>
          <p:cNvSpPr/>
          <p:nvPr userDrawn="1">
            <p:custDataLst>
              <p:tags r:id="rId3"/>
            </p:custDataLst>
          </p:nvPr>
        </p:nvSpPr>
        <p:spPr>
          <a:xfrm>
            <a:off x="325" y="1"/>
            <a:ext cx="7653655" cy="2771914"/>
          </a:xfrm>
          <a:custGeom>
            <a:avLst/>
            <a:gdLst>
              <a:gd name="connsiteX0" fmla="*/ 0 w 12053"/>
              <a:gd name="connsiteY0" fmla="*/ 0 h 4365"/>
              <a:gd name="connsiteX1" fmla="*/ 12053 w 12053"/>
              <a:gd name="connsiteY1" fmla="*/ 0 h 4365"/>
              <a:gd name="connsiteX2" fmla="*/ 4141 w 12053"/>
              <a:gd name="connsiteY2" fmla="*/ 4041 h 4365"/>
              <a:gd name="connsiteX3" fmla="*/ 1754 w 12053"/>
              <a:gd name="connsiteY3" fmla="*/ 4176 h 4365"/>
              <a:gd name="connsiteX4" fmla="*/ 0 w 12053"/>
              <a:gd name="connsiteY4" fmla="*/ 3515 h 4365"/>
              <a:gd name="connsiteX5" fmla="*/ 0 w 12053"/>
              <a:gd name="connsiteY5" fmla="*/ 0 h 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3" h="4365">
                <a:moveTo>
                  <a:pt x="0" y="0"/>
                </a:moveTo>
                <a:lnTo>
                  <a:pt x="12053" y="0"/>
                </a:lnTo>
                <a:cubicBezTo>
                  <a:pt x="7975" y="1362"/>
                  <a:pt x="6778" y="2694"/>
                  <a:pt x="4141" y="4041"/>
                </a:cubicBezTo>
                <a:cubicBezTo>
                  <a:pt x="3397" y="4420"/>
                  <a:pt x="2535" y="4469"/>
                  <a:pt x="1754" y="4176"/>
                </a:cubicBezTo>
                <a:cubicBezTo>
                  <a:pt x="1169" y="3956"/>
                  <a:pt x="557" y="3526"/>
                  <a:pt x="0" y="351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4" name="任意多边形: 形状 418"/>
          <p:cNvSpPr/>
          <p:nvPr userDrawn="1">
            <p:custDataLst>
              <p:tags r:id="rId4"/>
            </p:custDataLst>
          </p:nvPr>
        </p:nvSpPr>
        <p:spPr>
          <a:xfrm flipH="1" flipV="1">
            <a:off x="7777326" y="5172274"/>
            <a:ext cx="4414674" cy="1685726"/>
          </a:xfrm>
          <a:custGeom>
            <a:avLst/>
            <a:gdLst>
              <a:gd name="connsiteX0" fmla="*/ 636041 w 4414674"/>
              <a:gd name="connsiteY0" fmla="*/ 1683901 h 1685726"/>
              <a:gd name="connsiteX1" fmla="*/ 128415 w 4414674"/>
              <a:gd name="connsiteY1" fmla="*/ 1579228 h 1685726"/>
              <a:gd name="connsiteX2" fmla="*/ 0 w 4414674"/>
              <a:gd name="connsiteY2" fmla="*/ 1530875 h 1685726"/>
              <a:gd name="connsiteX3" fmla="*/ 0 w 4414674"/>
              <a:gd name="connsiteY3" fmla="*/ 0 h 1685726"/>
              <a:gd name="connsiteX4" fmla="*/ 4414674 w 4414674"/>
              <a:gd name="connsiteY4" fmla="*/ 0 h 1685726"/>
              <a:gd name="connsiteX5" fmla="*/ 1471604 w 4414674"/>
              <a:gd name="connsiteY5" fmla="*/ 1503084 h 1685726"/>
              <a:gd name="connsiteX6" fmla="*/ 636041 w 4414674"/>
              <a:gd name="connsiteY6" fmla="*/ 1683901 h 168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4674" h="1685726">
                <a:moveTo>
                  <a:pt x="636041" y="1683901"/>
                </a:moveTo>
                <a:cubicBezTo>
                  <a:pt x="464308" y="1675840"/>
                  <a:pt x="293113" y="1641060"/>
                  <a:pt x="128415" y="1579228"/>
                </a:cubicBezTo>
                <a:lnTo>
                  <a:pt x="0" y="1530875"/>
                </a:lnTo>
                <a:lnTo>
                  <a:pt x="0" y="0"/>
                </a:lnTo>
                <a:lnTo>
                  <a:pt x="4414674" y="0"/>
                </a:lnTo>
                <a:lnTo>
                  <a:pt x="1471604" y="1503084"/>
                </a:lnTo>
                <a:cubicBezTo>
                  <a:pt x="1209980" y="1636551"/>
                  <a:pt x="922263" y="1697336"/>
                  <a:pt x="636041" y="16839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6" name="任意多边形: 形状 419"/>
          <p:cNvSpPr/>
          <p:nvPr userDrawn="1">
            <p:custDataLst>
              <p:tags r:id="rId5"/>
            </p:custDataLst>
          </p:nvPr>
        </p:nvSpPr>
        <p:spPr>
          <a:xfrm flipH="1" flipV="1">
            <a:off x="8206866" y="5278408"/>
            <a:ext cx="3985135" cy="1579593"/>
          </a:xfrm>
          <a:custGeom>
            <a:avLst/>
            <a:gdLst>
              <a:gd name="connsiteX0" fmla="*/ 382206 w 3985135"/>
              <a:gd name="connsiteY0" fmla="*/ 1577646 h 1579593"/>
              <a:gd name="connsiteX1" fmla="*/ 108527 w 3985135"/>
              <a:gd name="connsiteY1" fmla="*/ 1543312 h 1579593"/>
              <a:gd name="connsiteX2" fmla="*/ 0 w 3985135"/>
              <a:gd name="connsiteY2" fmla="*/ 1516556 h 1579593"/>
              <a:gd name="connsiteX3" fmla="*/ 0 w 3985135"/>
              <a:gd name="connsiteY3" fmla="*/ 0 h 1579593"/>
              <a:gd name="connsiteX4" fmla="*/ 3985135 w 3985135"/>
              <a:gd name="connsiteY4" fmla="*/ 0 h 1579593"/>
              <a:gd name="connsiteX5" fmla="*/ 1273899 w 3985135"/>
              <a:gd name="connsiteY5" fmla="*/ 1384682 h 1579593"/>
              <a:gd name="connsiteX6" fmla="*/ 382206 w 3985135"/>
              <a:gd name="connsiteY6" fmla="*/ 1577646 h 157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5135" h="1579593">
                <a:moveTo>
                  <a:pt x="382206" y="1577646"/>
                </a:moveTo>
                <a:cubicBezTo>
                  <a:pt x="290572" y="1573345"/>
                  <a:pt x="199080" y="1561915"/>
                  <a:pt x="108527" y="1543312"/>
                </a:cubicBezTo>
                <a:lnTo>
                  <a:pt x="0" y="1516556"/>
                </a:lnTo>
                <a:lnTo>
                  <a:pt x="0" y="0"/>
                </a:lnTo>
                <a:lnTo>
                  <a:pt x="3985135" y="0"/>
                </a:lnTo>
                <a:lnTo>
                  <a:pt x="1273899" y="1384682"/>
                </a:lnTo>
                <a:cubicBezTo>
                  <a:pt x="994700" y="1527115"/>
                  <a:pt x="687655" y="1591983"/>
                  <a:pt x="382206" y="1577646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2613" y="424230"/>
            <a:ext cx="2880000" cy="1081088"/>
          </a:xfrm>
        </p:spPr>
        <p:txBody>
          <a:bodyPr anchor="b" anchorCtr="0">
            <a:normAutofit/>
          </a:bodyPr>
          <a:lstStyle>
            <a:lvl1pPr>
              <a:defRPr cap="none" sz="5400" kern="0" normalizeH="0" spc="1600" strike="noStrike" u="none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10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82930" y="1506855"/>
            <a:ext cx="2879725" cy="694690"/>
          </a:xfrm>
        </p:spPr>
        <p:txBody>
          <a:bodyPr anchor="t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spcBef>
                <a:spcPts val="0"/>
              </a:spcBef>
              <a:buNone/>
              <a:defRPr b="1" cap="none" sz="3200" kern="0" normalizeH="0" spc="200" strike="noStrike" u="none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zh-CN" dirty="0" lang="en-US"/>
          </a:p>
        </p:txBody>
      </p:sp>
      <p:sp>
        <p:nvSpPr>
          <p:cNvPr id="104871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0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0"/>
          <p:cNvSpPr/>
          <p:nvPr userDrawn="1">
            <p:custDataLst>
              <p:tags r:id="rId3"/>
            </p:custDataLst>
          </p:nvPr>
        </p:nvSpPr>
        <p:spPr>
          <a:xfrm>
            <a:off x="875665" y="3192145"/>
            <a:ext cx="2595245" cy="138430"/>
          </a:xfrm>
          <a:custGeom>
            <a:avLst/>
            <a:gdLst>
              <a:gd name="connsiteX0" fmla="*/ 0 w 4087"/>
              <a:gd name="connsiteY0" fmla="*/ 5 h 218"/>
              <a:gd name="connsiteX1" fmla="*/ 610 w 4087"/>
              <a:gd name="connsiteY1" fmla="*/ 5 h 218"/>
              <a:gd name="connsiteX2" fmla="*/ 610 w 4087"/>
              <a:gd name="connsiteY2" fmla="*/ 218 h 218"/>
              <a:gd name="connsiteX3" fmla="*/ 861 w 4087"/>
              <a:gd name="connsiteY3" fmla="*/ 0 h 218"/>
              <a:gd name="connsiteX4" fmla="*/ 4087 w 4087"/>
              <a:gd name="connsiteY4" fmla="*/ 3 h 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" h="218">
                <a:moveTo>
                  <a:pt x="0" y="5"/>
                </a:moveTo>
                <a:lnTo>
                  <a:pt x="610" y="5"/>
                </a:lnTo>
                <a:lnTo>
                  <a:pt x="610" y="218"/>
                </a:lnTo>
                <a:lnTo>
                  <a:pt x="861" y="0"/>
                </a:lnTo>
                <a:lnTo>
                  <a:pt x="4087" y="3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弧形 11"/>
          <p:cNvSpPr/>
          <p:nvPr userDrawn="1">
            <p:custDataLst>
              <p:tags r:id="rId4"/>
            </p:custDataLst>
          </p:nvPr>
        </p:nvSpPr>
        <p:spPr>
          <a:xfrm rot="10800000">
            <a:off x="682625" y="2806065"/>
            <a:ext cx="390525" cy="39052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32"/>
          <p:cNvSpPr/>
          <p:nvPr userDrawn="1">
            <p:custDataLst>
              <p:tags r:id="rId5"/>
            </p:custDataLst>
          </p:nvPr>
        </p:nvSpPr>
        <p:spPr>
          <a:xfrm rot="5947985">
            <a:off x="6173128" y="609653"/>
            <a:ext cx="7440743" cy="5628842"/>
          </a:xfrm>
          <a:custGeom>
            <a:avLst/>
            <a:gdLst>
              <a:gd name="connsiteX0" fmla="*/ 549426 w 7440743"/>
              <a:gd name="connsiteY0" fmla="*/ 4662410 h 5628842"/>
              <a:gd name="connsiteX1" fmla="*/ 119076 w 7440743"/>
              <a:gd name="connsiteY1" fmla="*/ 1985542 h 5628842"/>
              <a:gd name="connsiteX2" fmla="*/ 0 w 7440743"/>
              <a:gd name="connsiteY2" fmla="*/ 1084518 h 5628842"/>
              <a:gd name="connsiteX3" fmla="*/ 6745927 w 7440743"/>
              <a:gd name="connsiteY3" fmla="*/ 0 h 5628842"/>
              <a:gd name="connsiteX4" fmla="*/ 7440743 w 7440743"/>
              <a:gd name="connsiteY4" fmla="*/ 4321901 h 5628842"/>
              <a:gd name="connsiteX5" fmla="*/ 5780272 w 7440743"/>
              <a:gd name="connsiteY5" fmla="*/ 5169934 h 5628842"/>
              <a:gd name="connsiteX6" fmla="*/ 2405394 w 7440743"/>
              <a:gd name="connsiteY6" fmla="*/ 5361256 h 562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0743" h="5628842">
                <a:moveTo>
                  <a:pt x="549426" y="4662410"/>
                </a:moveTo>
                <a:lnTo>
                  <a:pt x="119076" y="1985542"/>
                </a:lnTo>
                <a:lnTo>
                  <a:pt x="0" y="1084518"/>
                </a:lnTo>
                <a:lnTo>
                  <a:pt x="6745927" y="0"/>
                </a:lnTo>
                <a:lnTo>
                  <a:pt x="7440743" y="4321901"/>
                </a:lnTo>
                <a:lnTo>
                  <a:pt x="5780272" y="5169934"/>
                </a:lnTo>
                <a:cubicBezTo>
                  <a:pt x="4728508" y="5706494"/>
                  <a:pt x="3508906" y="5775544"/>
                  <a:pt x="2405394" y="53612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6" name="任意多边形: 形状 33"/>
          <p:cNvSpPr/>
          <p:nvPr userDrawn="1">
            <p:custDataLst>
              <p:tags r:id="rId6"/>
            </p:custDataLst>
          </p:nvPr>
        </p:nvSpPr>
        <p:spPr>
          <a:xfrm rot="5851703">
            <a:off x="6323251" y="759888"/>
            <a:ext cx="7322402" cy="5282814"/>
          </a:xfrm>
          <a:custGeom>
            <a:avLst/>
            <a:gdLst>
              <a:gd name="connsiteX0" fmla="*/ 451547 w 7322402"/>
              <a:gd name="connsiteY0" fmla="*/ 4315281 h 5282814"/>
              <a:gd name="connsiteX1" fmla="*/ 0 w 7322402"/>
              <a:gd name="connsiteY1" fmla="*/ 898517 h 5282814"/>
              <a:gd name="connsiteX2" fmla="*/ 6798883 w 7322402"/>
              <a:gd name="connsiteY2" fmla="*/ 0 h 5282814"/>
              <a:gd name="connsiteX3" fmla="*/ 7037967 w 7322402"/>
              <a:gd name="connsiteY3" fmla="*/ 1809095 h 5282814"/>
              <a:gd name="connsiteX4" fmla="*/ 7322402 w 7322402"/>
              <a:gd name="connsiteY4" fmla="*/ 3961354 h 5282814"/>
              <a:gd name="connsiteX5" fmla="*/ 5607140 w 7322402"/>
              <a:gd name="connsiteY5" fmla="*/ 4837372 h 5282814"/>
              <a:gd name="connsiteX6" fmla="*/ 2331287 w 7322402"/>
              <a:gd name="connsiteY6" fmla="*/ 5023080 h 528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02" h="5282814">
                <a:moveTo>
                  <a:pt x="451547" y="4315281"/>
                </a:moveTo>
                <a:lnTo>
                  <a:pt x="0" y="898517"/>
                </a:lnTo>
                <a:lnTo>
                  <a:pt x="6798883" y="0"/>
                </a:lnTo>
                <a:lnTo>
                  <a:pt x="7037967" y="1809095"/>
                </a:lnTo>
                <a:lnTo>
                  <a:pt x="7322402" y="3961354"/>
                </a:lnTo>
                <a:lnTo>
                  <a:pt x="5607140" y="4837372"/>
                </a:lnTo>
                <a:cubicBezTo>
                  <a:pt x="4586236" y="5358188"/>
                  <a:pt x="3402420" y="5425211"/>
                  <a:pt x="2331287" y="5023080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8" name="任意多边形: 形状 34"/>
          <p:cNvSpPr/>
          <p:nvPr userDrawn="1">
            <p:custDataLst>
              <p:tags r:id="rId8"/>
            </p:custDataLst>
          </p:nvPr>
        </p:nvSpPr>
        <p:spPr>
          <a:xfrm rot="5851703">
            <a:off x="8698479" y="2908024"/>
            <a:ext cx="6254019" cy="1557654"/>
          </a:xfrm>
          <a:custGeom>
            <a:avLst/>
            <a:gdLst>
              <a:gd name="connsiteX0" fmla="*/ 0 w 6254019"/>
              <a:gd name="connsiteY0" fmla="*/ 822384 h 1557654"/>
              <a:gd name="connsiteX1" fmla="*/ 6222805 w 6254019"/>
              <a:gd name="connsiteY1" fmla="*/ 0 h 1557654"/>
              <a:gd name="connsiteX2" fmla="*/ 6254019 w 6254019"/>
              <a:gd name="connsiteY2" fmla="*/ 236195 h 1557654"/>
              <a:gd name="connsiteX3" fmla="*/ 4538759 w 6254019"/>
              <a:gd name="connsiteY3" fmla="*/ 1112212 h 1557654"/>
              <a:gd name="connsiteX4" fmla="*/ 1262906 w 6254019"/>
              <a:gd name="connsiteY4" fmla="*/ 1297920 h 155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4019" h="1557654">
                <a:moveTo>
                  <a:pt x="0" y="822384"/>
                </a:moveTo>
                <a:lnTo>
                  <a:pt x="6222805" y="0"/>
                </a:lnTo>
                <a:lnTo>
                  <a:pt x="6254019" y="236195"/>
                </a:lnTo>
                <a:lnTo>
                  <a:pt x="4538759" y="1112212"/>
                </a:lnTo>
                <a:cubicBezTo>
                  <a:pt x="3517855" y="1633028"/>
                  <a:pt x="2334039" y="1700051"/>
                  <a:pt x="1262906" y="129792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pic>
        <p:nvPicPr>
          <p:cNvPr id="2097157" name="图片 35" descr="图片包含 看着, 西装, 穿着, 男人  描述已自动生成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>
            <a:off x="6727897" y="660303"/>
            <a:ext cx="5464103" cy="6155969"/>
          </a:xfrm>
          <a:prstGeom prst="rect"/>
        </p:spPr>
      </p:pic>
      <p:sp>
        <p:nvSpPr>
          <p:cNvPr id="1048730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866000" y="3429075"/>
            <a:ext cx="9144000" cy="1152000"/>
          </a:xfrm>
        </p:spPr>
        <p:txBody>
          <a:bodyPr anchor="b"/>
          <a:lstStyle>
            <a:lvl1pPr algn="l">
              <a:defRPr cap="none" sz="6500" kern="0" normalizeH="0" spc="300" strike="noStrike" u="none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3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866140" y="1967980"/>
            <a:ext cx="9144000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50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5" descr="高楼大厦的景色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800" name="任意多边形: 形状 74"/>
          <p:cNvSpPr/>
          <p:nvPr userDrawn="1">
            <p:custDataLst>
              <p:tags r:id="rId3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802" name="任意多边形: 形状 26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04" name="任意多边形: 形状 28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6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1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55" name="组合 10"/>
          <p:cNvGrpSpPr/>
          <p:nvPr userDrawn="1">
            <p:custDataLst>
              <p:tags r:id="rId9"/>
            </p:custDataLst>
          </p:nvPr>
        </p:nvGrpSpPr>
        <p:grpSpPr>
          <a:xfrm>
            <a:off x="545765" y="3282356"/>
            <a:ext cx="5593097" cy="828421"/>
            <a:chOff x="686586" y="3785277"/>
            <a:chExt cx="5593097" cy="828421"/>
          </a:xfrm>
        </p:grpSpPr>
        <p:sp>
          <p:nvSpPr>
            <p:cNvPr id="1048806" name="任意多边形: 形状 19"/>
            <p:cNvSpPr/>
            <p:nvPr>
              <p:custDataLst>
                <p:tags r:id="rId10"/>
              </p:custDataLst>
            </p:nvPr>
          </p:nvSpPr>
          <p:spPr>
            <a:xfrm>
              <a:off x="991966" y="4394705"/>
              <a:ext cx="5287717" cy="218993"/>
            </a:xfrm>
            <a:custGeom>
              <a:avLst/>
              <a:gdLst>
                <a:gd name="connsiteX0" fmla="*/ 0 w 6286500"/>
                <a:gd name="connsiteY0" fmla="*/ 6350 h 298450"/>
                <a:gd name="connsiteX1" fmla="*/ 679450 w 6286500"/>
                <a:gd name="connsiteY1" fmla="*/ 6350 h 298450"/>
                <a:gd name="connsiteX2" fmla="*/ 679450 w 6286500"/>
                <a:gd name="connsiteY2" fmla="*/ 298450 h 298450"/>
                <a:gd name="connsiteX3" fmla="*/ 958850 w 6286500"/>
                <a:gd name="connsiteY3" fmla="*/ 0 h 298450"/>
                <a:gd name="connsiteX4" fmla="*/ 6286500 w 6286500"/>
                <a:gd name="connsiteY4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500" h="298450">
                  <a:moveTo>
                    <a:pt x="0" y="6350"/>
                  </a:moveTo>
                  <a:lnTo>
                    <a:pt x="679450" y="6350"/>
                  </a:lnTo>
                  <a:lnTo>
                    <a:pt x="679450" y="298450"/>
                  </a:lnTo>
                  <a:lnTo>
                    <a:pt x="958850" y="0"/>
                  </a:lnTo>
                  <a:lnTo>
                    <a:pt x="6286500" y="0"/>
                  </a:lnTo>
                </a:path>
              </a:pathLst>
            </a:custGeom>
            <a:noFill/>
            <a:ln w="2540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cs typeface="微软雅黑" panose="020B0503020204020204" charset="-122"/>
              </a:endParaRPr>
            </a:p>
          </p:txBody>
        </p:sp>
        <p:sp>
          <p:nvSpPr>
            <p:cNvPr id="1048808" name="弧形 12"/>
            <p:cNvSpPr/>
            <p:nvPr>
              <p:custDataLst>
                <p:tags r:id="rId11"/>
              </p:custDataLst>
            </p:nvPr>
          </p:nvSpPr>
          <p:spPr>
            <a:xfrm rot="10800000">
              <a:off x="686586" y="3785277"/>
              <a:ext cx="616374" cy="616374"/>
            </a:xfrm>
            <a:prstGeom prst="arc"/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 rtlCol="0"/>
            <a:p>
              <a:pPr algn="ctr"/>
              <a:endParaRPr altLang="en-US" lang="zh-CN">
                <a:cs typeface="微软雅黑" panose="020B0503020204020204" charset="-122"/>
              </a:endParaRPr>
            </a:p>
          </p:txBody>
        </p:sp>
      </p:grpSp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673100" y="1793795"/>
            <a:ext cx="10515000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673100" y="4306570"/>
            <a:ext cx="2209800" cy="463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901" r:id="rId1"/>
    <p:sldLayoutId id="2147485902" r:id="rId2"/>
    <p:sldLayoutId id="2147485903" r:id="rId3"/>
    <p:sldLayoutId id="2147485904" r:id="rId4"/>
    <p:sldLayoutId id="2147485905" r:id="rId5"/>
    <p:sldLayoutId id="2147485906" r:id="rId6"/>
    <p:sldLayoutId id="2147485907" r:id="rId7"/>
    <p:sldLayoutId id="2147485908" r:id="rId8"/>
    <p:sldLayoutId id="2147485909" r:id="rId9"/>
    <p:sldLayoutId id="2147485910" r:id="rId10"/>
    <p:sldLayoutId id="214748591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33400" y="22665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任意多边形: 形状 15"/>
          <p:cNvSpPr/>
          <p:nvPr userDrawn="1">
            <p:custDataLst>
              <p:tags r:id="rId17"/>
            </p:custDataLst>
          </p:nvPr>
        </p:nvSpPr>
        <p:spPr>
          <a:xfrm>
            <a:off x="0" y="6071235"/>
            <a:ext cx="12192000" cy="786765"/>
          </a:xfrm>
          <a:custGeom>
            <a:avLst/>
            <a:gdLst>
              <a:gd name="connsiteX0" fmla="*/ 0 w 12192000"/>
              <a:gd name="connsiteY0" fmla="*/ 262511 h 787006"/>
              <a:gd name="connsiteX1" fmla="*/ 139069 w 12192000"/>
              <a:gd name="connsiteY1" fmla="*/ 352466 h 787006"/>
              <a:gd name="connsiteX2" fmla="*/ 1238919 w 12192000"/>
              <a:gd name="connsiteY2" fmla="*/ 757571 h 787006"/>
              <a:gd name="connsiteX3" fmla="*/ 1425487 w 12192000"/>
              <a:gd name="connsiteY3" fmla="*/ 787006 h 787006"/>
              <a:gd name="connsiteX4" fmla="*/ 0 w 12192000"/>
              <a:gd name="connsiteY4" fmla="*/ 787006 h 787006"/>
              <a:gd name="connsiteX5" fmla="*/ 12192000 w 12192000"/>
              <a:gd name="connsiteY5" fmla="*/ 0 h 787006"/>
              <a:gd name="connsiteX6" fmla="*/ 12192000 w 12192000"/>
              <a:gd name="connsiteY6" fmla="*/ 787006 h 787006"/>
              <a:gd name="connsiteX7" fmla="*/ 4106104 w 12192000"/>
              <a:gd name="connsiteY7" fmla="*/ 787006 h 787006"/>
              <a:gd name="connsiteX8" fmla="*/ 4329119 w 12192000"/>
              <a:gd name="connsiteY8" fmla="*/ 774828 h 787006"/>
              <a:gd name="connsiteX9" fmla="*/ 11868789 w 12192000"/>
              <a:gd name="connsiteY9" fmla="*/ 40210 h 7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787006">
                <a:moveTo>
                  <a:pt x="0" y="262511"/>
                </a:moveTo>
                <a:lnTo>
                  <a:pt x="139069" y="352466"/>
                </a:lnTo>
                <a:cubicBezTo>
                  <a:pt x="447282" y="530869"/>
                  <a:pt x="809694" y="676884"/>
                  <a:pt x="1238919" y="757571"/>
                </a:cubicBezTo>
                <a:lnTo>
                  <a:pt x="1425487" y="787006"/>
                </a:lnTo>
                <a:lnTo>
                  <a:pt x="0" y="787006"/>
                </a:lnTo>
                <a:close/>
                <a:moveTo>
                  <a:pt x="12192000" y="0"/>
                </a:moveTo>
                <a:lnTo>
                  <a:pt x="12192000" y="787006"/>
                </a:lnTo>
                <a:lnTo>
                  <a:pt x="4106104" y="787006"/>
                </a:lnTo>
                <a:lnTo>
                  <a:pt x="4329119" y="774828"/>
                </a:lnTo>
                <a:cubicBezTo>
                  <a:pt x="6741375" y="633671"/>
                  <a:pt x="9860077" y="287959"/>
                  <a:pt x="11868789" y="4021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177800" dir="2700000" dist="1270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938" r:id="rId1"/>
    <p:sldLayoutId id="2147485939" r:id="rId2"/>
    <p:sldLayoutId id="2147485940" r:id="rId3"/>
    <p:sldLayoutId id="2147485941" r:id="rId4"/>
    <p:sldLayoutId id="2147485942" r:id="rId5"/>
    <p:sldLayoutId id="2147485943" r:id="rId6"/>
    <p:sldLayoutId id="2147485944" r:id="rId7"/>
    <p:sldLayoutId id="2147485945" r:id="rId8"/>
    <p:sldLayoutId id="2147485946" r:id="rId9"/>
    <p:sldLayoutId id="2147485947" r:id="rId10"/>
    <p:sldLayoutId id="214748594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image" Target="../media/image8.png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image" Target="../media/image9.png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image" Target="../media/image10.png"/><Relationship Id="rId22" Type="http://schemas.openxmlformats.org/officeDocument/2006/relationships/tags" Target="../tags/tag112.xml"/><Relationship Id="rId23" Type="http://schemas.openxmlformats.org/officeDocument/2006/relationships/tags" Target="../tags/tag113.xml"/><Relationship Id="rId24" Type="http://schemas.openxmlformats.org/officeDocument/2006/relationships/tags" Target="../tags/tag114.xml"/><Relationship Id="rId25" Type="http://schemas.openxmlformats.org/officeDocument/2006/relationships/tags" Target="../tags/tag115.xml"/><Relationship Id="rId26" Type="http://schemas.openxmlformats.org/officeDocument/2006/relationships/tags" Target="../tags/tag116.xml"/><Relationship Id="rId27" Type="http://schemas.openxmlformats.org/officeDocument/2006/relationships/tags" Target="../tags/tag117.xml"/><Relationship Id="rId28" Type="http://schemas.openxmlformats.org/officeDocument/2006/relationships/image" Target="../media/image11.png"/><Relationship Id="rId29" Type="http://schemas.openxmlformats.org/officeDocument/2006/relationships/tags" Target="../tags/tag118.xml"/><Relationship Id="rId30" Type="http://schemas.openxmlformats.org/officeDocument/2006/relationships/tags" Target="../tags/tag119.xml"/><Relationship Id="rId31" Type="http://schemas.openxmlformats.org/officeDocument/2006/relationships/tags" Target="../tags/tag120.xml"/><Relationship Id="rId32" Type="http://schemas.openxmlformats.org/officeDocument/2006/relationships/tags" Target="../tags/tag121.xml"/><Relationship Id="rId33" Type="http://schemas.openxmlformats.org/officeDocument/2006/relationships/tags" Target="../tags/tag122.xml"/><Relationship Id="rId34" Type="http://schemas.openxmlformats.org/officeDocument/2006/relationships/tags" Target="../tags/tag123.xml"/><Relationship Id="rId35" Type="http://schemas.openxmlformats.org/officeDocument/2006/relationships/image" Target="../media/image12.png"/><Relationship Id="rId36" Type="http://schemas.openxmlformats.org/officeDocument/2006/relationships/tags" Target="../tags/tag124.xml"/><Relationship Id="rId37" Type="http://schemas.openxmlformats.org/officeDocument/2006/relationships/tags" Target="../tags/tag125.xml"/><Relationship Id="rId38" Type="http://schemas.openxmlformats.org/officeDocument/2006/relationships/tags" Target="../tags/tag126.xml"/><Relationship Id="rId39" Type="http://schemas.openxmlformats.org/officeDocument/2006/relationships/tags" Target="../tags/tag127.xml"/><Relationship Id="rId40" Type="http://schemas.openxmlformats.org/officeDocument/2006/relationships/tags" Target="../tags/tag128.xml"/><Relationship Id="rId41" Type="http://schemas.openxmlformats.org/officeDocument/2006/relationships/tags" Target="../tags/tag129.xml"/><Relationship Id="rId42" Type="http://schemas.openxmlformats.org/officeDocument/2006/relationships/image" Target="../media/image13.png"/><Relationship Id="rId43" Type="http://schemas.openxmlformats.org/officeDocument/2006/relationships/tags" Target="../tags/tag130.xml"/><Relationship Id="rId44" Type="http://schemas.openxmlformats.org/officeDocument/2006/relationships/tags" Target="../tags/tag131.xml"/><Relationship Id="rId45" Type="http://schemas.openxmlformats.org/officeDocument/2006/relationships/tags" Target="../tags/tag132.xml"/><Relationship Id="rId46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tags" Target="../tags/tag147.xml"/><Relationship Id="rId10" Type="http://schemas.openxmlformats.org/officeDocument/2006/relationships/tags" Target="../tags/tag148.xml"/><Relationship Id="rId11" Type="http://schemas.openxmlformats.org/officeDocument/2006/relationships/tags" Target="../tags/tag149.xml"/><Relationship Id="rId12" Type="http://schemas.openxmlformats.org/officeDocument/2006/relationships/tags" Target="../tags/tag150.xml"/><Relationship Id="rId13" Type="http://schemas.openxmlformats.org/officeDocument/2006/relationships/tags" Target="../tags/tag151.xml"/><Relationship Id="rId14" Type="http://schemas.openxmlformats.org/officeDocument/2006/relationships/tags" Target="../tags/tag152.xml"/><Relationship Id="rId15" Type="http://schemas.openxmlformats.org/officeDocument/2006/relationships/tags" Target="../tags/tag153.xml"/><Relationship Id="rId16" Type="http://schemas.openxmlformats.org/officeDocument/2006/relationships/tags" Target="../tags/tag154.xml"/><Relationship Id="rId17" Type="http://schemas.openxmlformats.org/officeDocument/2006/relationships/tags" Target="../tags/tag155.xml"/><Relationship Id="rId18" Type="http://schemas.openxmlformats.org/officeDocument/2006/relationships/tags" Target="../tags/tag156.xml"/><Relationship Id="rId19" Type="http://schemas.openxmlformats.org/officeDocument/2006/relationships/tags" Target="../tags/tag157.xml"/><Relationship Id="rId20" Type="http://schemas.openxmlformats.org/officeDocument/2006/relationships/tags" Target="../tags/tag158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tags" Target="../tags/tag171.xml"/><Relationship Id="rId14" Type="http://schemas.openxmlformats.org/officeDocument/2006/relationships/tags" Target="../tags/tag172.xml"/><Relationship Id="rId15" Type="http://schemas.openxmlformats.org/officeDocument/2006/relationships/tags" Target="../tags/tag173.xml"/><Relationship Id="rId16" Type="http://schemas.openxmlformats.org/officeDocument/2006/relationships/tags" Target="../tags/tag174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tags" Target="../tags/tag183.xml"/><Relationship Id="rId10" Type="http://schemas.openxmlformats.org/officeDocument/2006/relationships/tags" Target="../tags/tag184.xml"/><Relationship Id="rId11" Type="http://schemas.openxmlformats.org/officeDocument/2006/relationships/tags" Target="../tags/tag185.xml"/><Relationship Id="rId12" Type="http://schemas.openxmlformats.org/officeDocument/2006/relationships/tags" Target="../tags/tag186.xml"/><Relationship Id="rId13" Type="http://schemas.openxmlformats.org/officeDocument/2006/relationships/tags" Target="../tags/tag187.xml"/><Relationship Id="rId14" Type="http://schemas.openxmlformats.org/officeDocument/2006/relationships/tags" Target="../tags/tag188.xml"/><Relationship Id="rId15" Type="http://schemas.openxmlformats.org/officeDocument/2006/relationships/tags" Target="../tags/tag189.xml"/><Relationship Id="rId16" Type="http://schemas.openxmlformats.org/officeDocument/2006/relationships/tags" Target="../tags/tag190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tags" Target="../tags/tag206.xml"/><Relationship Id="rId14" Type="http://schemas.openxmlformats.org/officeDocument/2006/relationships/tags" Target="../tags/tag207.xml"/><Relationship Id="rId15" Type="http://schemas.openxmlformats.org/officeDocument/2006/relationships/tags" Target="../tags/tag208.xml"/><Relationship Id="rId16" Type="http://schemas.openxmlformats.org/officeDocument/2006/relationships/tags" Target="../tags/tag209.xml"/><Relationship Id="rId17" Type="http://schemas.openxmlformats.org/officeDocument/2006/relationships/tags" Target="../tags/tag210.xml"/><Relationship Id="rId18" Type="http://schemas.openxmlformats.org/officeDocument/2006/relationships/tags" Target="../tags/tag211.xml"/><Relationship Id="rId19" Type="http://schemas.openxmlformats.org/officeDocument/2006/relationships/tags" Target="../tags/tag212.xml"/><Relationship Id="rId20" Type="http://schemas.openxmlformats.org/officeDocument/2006/relationships/tags" Target="../tags/tag213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tags" Target="../tags/tag230.xml"/><Relationship Id="rId14" Type="http://schemas.openxmlformats.org/officeDocument/2006/relationships/tags" Target="../tags/tag231.xml"/><Relationship Id="rId15" Type="http://schemas.openxmlformats.org/officeDocument/2006/relationships/tags" Target="../tags/tag232.xml"/><Relationship Id="rId16" Type="http://schemas.openxmlformats.org/officeDocument/2006/relationships/tags" Target="../tags/tag233.xml"/><Relationship Id="rId17" Type="http://schemas.openxmlformats.org/officeDocument/2006/relationships/tags" Target="../tags/tag234.xml"/><Relationship Id="rId18" Type="http://schemas.openxmlformats.org/officeDocument/2006/relationships/tags" Target="../tags/tag235.xml"/><Relationship Id="rId19" Type="http://schemas.openxmlformats.org/officeDocument/2006/relationships/tags" Target="../tags/tag236.xml"/><Relationship Id="rId20" Type="http://schemas.openxmlformats.org/officeDocument/2006/relationships/tags" Target="../tags/tag237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tags" Target="../tags/tag257.xml"/><Relationship Id="rId10" Type="http://schemas.openxmlformats.org/officeDocument/2006/relationships/tags" Target="../tags/tag258.xml"/><Relationship Id="rId11" Type="http://schemas.openxmlformats.org/officeDocument/2006/relationships/tags" Target="../tags/tag259.xml"/><Relationship Id="rId12" Type="http://schemas.openxmlformats.org/officeDocument/2006/relationships/tags" Target="../tags/tag260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tags" Target="../tags/tag313.xml"/><Relationship Id="rId14" Type="http://schemas.openxmlformats.org/officeDocument/2006/relationships/tags" Target="../tags/tag314.xml"/><Relationship Id="rId15" Type="http://schemas.openxmlformats.org/officeDocument/2006/relationships/tags" Target="../tags/tag315.xml"/><Relationship Id="rId16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tags" Target="../tags/tag320.xml"/><Relationship Id="rId6" Type="http://schemas.openxmlformats.org/officeDocument/2006/relationships/tags" Target="../tags/tag321.xml"/><Relationship Id="rId7" Type="http://schemas.openxmlformats.org/officeDocument/2006/relationships/tags" Target="../tags/tag322.xml"/><Relationship Id="rId8" Type="http://schemas.openxmlformats.org/officeDocument/2006/relationships/tags" Target="../tags/tag323.xml"/><Relationship Id="rId9" Type="http://schemas.openxmlformats.org/officeDocument/2006/relationships/tags" Target="../tags/tag324.xml"/><Relationship Id="rId10" Type="http://schemas.openxmlformats.org/officeDocument/2006/relationships/tags" Target="../tags/tag325.xml"/><Relationship Id="rId11" Type="http://schemas.openxmlformats.org/officeDocument/2006/relationships/tags" Target="../tags/tag326.xml"/><Relationship Id="rId12" Type="http://schemas.openxmlformats.org/officeDocument/2006/relationships/tags" Target="../tags/tag327.xml"/><Relationship Id="rId13" Type="http://schemas.openxmlformats.org/officeDocument/2006/relationships/tags" Target="../tags/tag328.xml"/><Relationship Id="rId14" Type="http://schemas.openxmlformats.org/officeDocument/2006/relationships/tags" Target="../tags/tag329.xml"/><Relationship Id="rId15" Type="http://schemas.openxmlformats.org/officeDocument/2006/relationships/tags" Target="../tags/tag330.xml"/><Relationship Id="rId16" Type="http://schemas.openxmlformats.org/officeDocument/2006/relationships/tags" Target="../tags/tag331.xml"/><Relationship Id="rId17" Type="http://schemas.openxmlformats.org/officeDocument/2006/relationships/tags" Target="../tags/tag332.xml"/><Relationship Id="rId18" Type="http://schemas.openxmlformats.org/officeDocument/2006/relationships/tags" Target="../tags/tag333.xml"/><Relationship Id="rId19" Type="http://schemas.openxmlformats.org/officeDocument/2006/relationships/tags" Target="../tags/tag334.xml"/><Relationship Id="rId20" Type="http://schemas.openxmlformats.org/officeDocument/2006/relationships/tags" Target="../tags/tag335.xml"/><Relationship Id="rId21" Type="http://schemas.openxmlformats.org/officeDocument/2006/relationships/tags" Target="../tags/tag336.xml"/><Relationship Id="rId22" Type="http://schemas.openxmlformats.org/officeDocument/2006/relationships/tags" Target="../tags/tag337.xml"/><Relationship Id="rId23" Type="http://schemas.openxmlformats.org/officeDocument/2006/relationships/tags" Target="../tags/tag338.xml"/><Relationship Id="rId24" Type="http://schemas.openxmlformats.org/officeDocument/2006/relationships/tags" Target="../tags/tag339.xml"/><Relationship Id="rId25" Type="http://schemas.openxmlformats.org/officeDocument/2006/relationships/tags" Target="../tags/tag340.xml"/><Relationship Id="rId26" Type="http://schemas.openxmlformats.org/officeDocument/2006/relationships/tags" Target="../tags/tag341.xml"/><Relationship Id="rId27" Type="http://schemas.openxmlformats.org/officeDocument/2006/relationships/tags" Target="../tags/tag342.xml"/><Relationship Id="rId28" Type="http://schemas.openxmlformats.org/officeDocument/2006/relationships/tags" Target="../tags/tag343.xml"/><Relationship Id="rId29" Type="http://schemas.openxmlformats.org/officeDocument/2006/relationships/tags" Target="../tags/tag344.xml"/><Relationship Id="rId30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2024年房地产市场的五大增长领域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,A CLICK TO UNLIMITED POSSIBILITES</a:t>
            </a:r>
            <a:endParaRPr altLang="zh-CN" dirty="0" 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矩形: 圆角 31"/>
          <p:cNvSpPr/>
          <p:nvPr>
            <p:custDataLst>
              <p:tags r:id="rId1"/>
            </p:custDataLst>
          </p:nvPr>
        </p:nvSpPr>
        <p:spPr>
          <a:xfrm>
            <a:off x="58928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44" name="任意多边形: 形状 91"/>
          <p:cNvSpPr/>
          <p:nvPr>
            <p:custDataLst>
              <p:tags r:id="rId2"/>
            </p:custDataLst>
          </p:nvPr>
        </p:nvSpPr>
        <p:spPr>
          <a:xfrm flipH="1">
            <a:off x="72072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弧形 92"/>
          <p:cNvSpPr/>
          <p:nvPr>
            <p:custDataLst>
              <p:tags r:id="rId3"/>
            </p:custDataLst>
          </p:nvPr>
        </p:nvSpPr>
        <p:spPr>
          <a:xfrm rot="10800000" flipH="1">
            <a:off x="203962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4"/>
            </p:custDataLst>
          </p:nvPr>
        </p:nvSpPr>
        <p:spPr>
          <a:xfrm>
            <a:off x="157162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01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5"/>
            </p:custDataLst>
          </p:nvPr>
        </p:nvSpPr>
        <p:spPr>
          <a:xfrm>
            <a:off x="75247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添加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目录标题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7" name="图片 49" descr="343538343130363b343538383238323b32d1abd5c25fb3c9bec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760095" y="2993390"/>
            <a:ext cx="431800" cy="431800"/>
          </a:xfrm>
          <a:prstGeom prst="rect"/>
        </p:spPr>
      </p:pic>
      <p:sp>
        <p:nvSpPr>
          <p:cNvPr id="1048852" name="矩形: 圆角 31"/>
          <p:cNvSpPr/>
          <p:nvPr>
            <p:custDataLst>
              <p:tags r:id="rId8"/>
            </p:custDataLst>
          </p:nvPr>
        </p:nvSpPr>
        <p:spPr>
          <a:xfrm>
            <a:off x="429514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54" name="任意多边形: 形状 91"/>
          <p:cNvSpPr/>
          <p:nvPr>
            <p:custDataLst>
              <p:tags r:id="rId9"/>
            </p:custDataLst>
          </p:nvPr>
        </p:nvSpPr>
        <p:spPr>
          <a:xfrm flipH="1">
            <a:off x="442658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弧形 20"/>
          <p:cNvSpPr/>
          <p:nvPr>
            <p:custDataLst>
              <p:tags r:id="rId10"/>
            </p:custDataLst>
          </p:nvPr>
        </p:nvSpPr>
        <p:spPr>
          <a:xfrm rot="10800000" flipH="1">
            <a:off x="574548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58" name="序号"/>
          <p:cNvSpPr txBox="1"/>
          <p:nvPr>
            <p:custDataLst>
              <p:tags r:id="rId11"/>
            </p:custDataLst>
          </p:nvPr>
        </p:nvSpPr>
        <p:spPr>
          <a:xfrm>
            <a:off x="527748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03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60" name="项标题"/>
          <p:cNvSpPr txBox="1"/>
          <p:nvPr>
            <p:custDataLst>
              <p:tags r:id="rId12"/>
            </p:custDataLst>
          </p:nvPr>
        </p:nvSpPr>
        <p:spPr>
          <a:xfrm>
            <a:off x="445833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绿色建筑与可持续发展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9" name="图片 50" descr="343538343130363b343538383332393bbbf0bcfd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4462145" y="2993390"/>
            <a:ext cx="431800" cy="431800"/>
          </a:xfrm>
          <a:prstGeom prst="rect"/>
        </p:spPr>
      </p:pic>
      <p:sp>
        <p:nvSpPr>
          <p:cNvPr id="1048862" name="矩形: 圆角 31"/>
          <p:cNvSpPr/>
          <p:nvPr>
            <p:custDataLst>
              <p:tags r:id="rId15"/>
            </p:custDataLst>
          </p:nvPr>
        </p:nvSpPr>
        <p:spPr>
          <a:xfrm>
            <a:off x="244221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64" name="任意多边形: 形状 91"/>
          <p:cNvSpPr/>
          <p:nvPr>
            <p:custDataLst>
              <p:tags r:id="rId16"/>
            </p:custDataLst>
          </p:nvPr>
        </p:nvSpPr>
        <p:spPr>
          <a:xfrm flipH="1">
            <a:off x="257365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弧形 12"/>
          <p:cNvSpPr/>
          <p:nvPr>
            <p:custDataLst>
              <p:tags r:id="rId17"/>
            </p:custDataLst>
          </p:nvPr>
        </p:nvSpPr>
        <p:spPr>
          <a:xfrm rot="10800000" flipH="1">
            <a:off x="389255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342455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02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9"/>
            </p:custDataLst>
          </p:nvPr>
        </p:nvSpPr>
        <p:spPr>
          <a:xfrm>
            <a:off x="260540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城市更新与改造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1" name="图片 51" descr="343538343130363b343538383330333bb6d4bbb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xmlns:r="http://schemas.openxmlformats.org/officeDocument/2006/relationships" r:embed="rId21" cstate="print"/>
          <a:stretch>
            <a:fillRect/>
          </a:stretch>
        </p:blipFill>
        <p:spPr>
          <a:xfrm>
            <a:off x="2611120" y="2993390"/>
            <a:ext cx="431800" cy="431800"/>
          </a:xfrm>
          <a:prstGeom prst="rect"/>
        </p:spPr>
      </p:pic>
      <p:sp>
        <p:nvSpPr>
          <p:cNvPr id="1048872" name="矩形: 圆角 31"/>
          <p:cNvSpPr/>
          <p:nvPr>
            <p:custDataLst>
              <p:tags r:id="rId22"/>
            </p:custDataLst>
          </p:nvPr>
        </p:nvSpPr>
        <p:spPr>
          <a:xfrm>
            <a:off x="614807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74" name="任意多边形: 形状 91"/>
          <p:cNvSpPr/>
          <p:nvPr>
            <p:custDataLst>
              <p:tags r:id="rId23"/>
            </p:custDataLst>
          </p:nvPr>
        </p:nvSpPr>
        <p:spPr>
          <a:xfrm flipH="1">
            <a:off x="627951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弧形 28"/>
          <p:cNvSpPr/>
          <p:nvPr>
            <p:custDataLst>
              <p:tags r:id="rId24"/>
            </p:custDataLst>
          </p:nvPr>
        </p:nvSpPr>
        <p:spPr>
          <a:xfrm rot="10800000" flipH="1">
            <a:off x="759841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25"/>
            </p:custDataLst>
          </p:nvPr>
        </p:nvSpPr>
        <p:spPr>
          <a:xfrm>
            <a:off x="713041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04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26"/>
            </p:custDataLst>
          </p:nvPr>
        </p:nvSpPr>
        <p:spPr>
          <a:xfrm>
            <a:off x="631126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长租公寓与租赁市场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3" name="图片 52" descr="343538343130363b343538383334303bccf5d0cecdbc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xmlns:r="http://schemas.openxmlformats.org/officeDocument/2006/relationships" r:embed="rId28" cstate="print"/>
          <a:stretch>
            <a:fillRect/>
          </a:stretch>
        </p:blipFill>
        <p:spPr>
          <a:xfrm>
            <a:off x="6313170" y="2993390"/>
            <a:ext cx="431800" cy="431800"/>
          </a:xfrm>
          <a:prstGeom prst="rect"/>
        </p:spPr>
      </p:pic>
      <p:sp>
        <p:nvSpPr>
          <p:cNvPr id="1048882" name="矩形: 圆角 31"/>
          <p:cNvSpPr/>
          <p:nvPr>
            <p:custDataLst>
              <p:tags r:id="rId29"/>
            </p:custDataLst>
          </p:nvPr>
        </p:nvSpPr>
        <p:spPr>
          <a:xfrm>
            <a:off x="800100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84" name="任意多边形: 形状 91"/>
          <p:cNvSpPr/>
          <p:nvPr>
            <p:custDataLst>
              <p:tags r:id="rId30"/>
            </p:custDataLst>
          </p:nvPr>
        </p:nvSpPr>
        <p:spPr>
          <a:xfrm flipH="1">
            <a:off x="813244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弧形 35"/>
          <p:cNvSpPr/>
          <p:nvPr>
            <p:custDataLst>
              <p:tags r:id="rId31"/>
            </p:custDataLst>
          </p:nvPr>
        </p:nvSpPr>
        <p:spPr>
          <a:xfrm rot="10800000" flipH="1">
            <a:off x="945134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 txBox="1"/>
          <p:nvPr>
            <p:custDataLst>
              <p:tags r:id="rId32"/>
            </p:custDataLst>
          </p:nvPr>
        </p:nvSpPr>
        <p:spPr>
          <a:xfrm>
            <a:off x="898334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05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90" name="项标题"/>
          <p:cNvSpPr txBox="1"/>
          <p:nvPr>
            <p:custDataLst>
              <p:tags r:id="rId33"/>
            </p:custDataLst>
          </p:nvPr>
        </p:nvSpPr>
        <p:spPr>
          <a:xfrm>
            <a:off x="816419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智慧社区与智能化管理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5" name="图片 53" descr="32313538333630393b32313538333732303bcad5b2d8bfceb3cc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 cstate="print"/>
          <a:stretch>
            <a:fillRect/>
          </a:stretch>
        </p:blipFill>
        <p:spPr>
          <a:xfrm>
            <a:off x="8164195" y="2992755"/>
            <a:ext cx="431800" cy="431800"/>
          </a:xfrm>
          <a:prstGeom prst="rect"/>
        </p:spPr>
      </p:pic>
      <p:sp>
        <p:nvSpPr>
          <p:cNvPr id="1048892" name="矩形: 圆角 31"/>
          <p:cNvSpPr/>
          <p:nvPr>
            <p:custDataLst>
              <p:tags r:id="rId36"/>
            </p:custDataLst>
          </p:nvPr>
        </p:nvSpPr>
        <p:spPr>
          <a:xfrm>
            <a:off x="985393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94" name="任意多边形: 形状 91"/>
          <p:cNvSpPr/>
          <p:nvPr>
            <p:custDataLst>
              <p:tags r:id="rId37"/>
            </p:custDataLst>
          </p:nvPr>
        </p:nvSpPr>
        <p:spPr>
          <a:xfrm flipH="1">
            <a:off x="998537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弧形 43"/>
          <p:cNvSpPr/>
          <p:nvPr>
            <p:custDataLst>
              <p:tags r:id="rId38"/>
            </p:custDataLst>
          </p:nvPr>
        </p:nvSpPr>
        <p:spPr>
          <a:xfrm rot="10800000" flipH="1">
            <a:off x="1130427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98" name="序号"/>
          <p:cNvSpPr txBox="1"/>
          <p:nvPr>
            <p:custDataLst>
              <p:tags r:id="rId39"/>
            </p:custDataLst>
          </p:nvPr>
        </p:nvSpPr>
        <p:spPr>
          <a:xfrm>
            <a:off x="1083627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06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900" name="项标题"/>
          <p:cNvSpPr txBox="1"/>
          <p:nvPr>
            <p:custDataLst>
              <p:tags r:id="rId40"/>
            </p:custDataLst>
          </p:nvPr>
        </p:nvSpPr>
        <p:spPr>
          <a:xfrm>
            <a:off x="10013950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跨界合作与创新发展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7" name="图片 54" descr="32313538333630393b32313538333732363bd4b6b3ccb4f0d2c9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xmlns:r="http://schemas.openxmlformats.org/officeDocument/2006/relationships" r:embed="rId42" cstate="print"/>
          <a:stretch>
            <a:fillRect/>
          </a:stretch>
        </p:blipFill>
        <p:spPr>
          <a:xfrm>
            <a:off x="10015220" y="2992755"/>
            <a:ext cx="431800" cy="431800"/>
          </a:xfrm>
          <a:prstGeom prst="rect"/>
        </p:spPr>
      </p:pic>
      <p:sp>
        <p:nvSpPr>
          <p:cNvPr id="1048902" name="标题"/>
          <p:cNvSpPr>
            <a:spLocks noGrp="1"/>
          </p:cNvSpPr>
          <p:nvPr>
            <p:ph type="title"/>
            <p:custDataLst>
              <p:tags r:id="rId43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904" name="副标题"/>
          <p:cNvSpPr>
            <a:spLocks noGrp="1"/>
          </p:cNvSpPr>
          <p:nvPr>
            <p:ph type="body" idx="1"/>
            <p:custDataLst>
              <p:tags r:id="rId44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</p:spTree>
    <p:custDataLst>
      <p:tags r:id="rId4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9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城市更新与改造</a:t>
            </a:r>
            <a:endParaRPr altLang="en-US" dirty="0" lang="zh-CN"/>
          </a:p>
        </p:txBody>
      </p:sp>
      <p:sp>
        <p:nvSpPr>
          <p:cNvPr id="10490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城市更新的重要性</a:t>
            </a:r>
            <a:endParaRPr altLang="en-US" lang="zh-CN"/>
          </a:p>
        </p:txBody>
      </p:sp>
      <p:sp>
        <p:nvSpPr>
          <p:cNvPr id="104911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城市更新的定义和目标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城市更新的意义和作用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3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城市更新的未来发展趋势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城市更新的历史和现状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改造项目的分类与特点</a:t>
            </a:r>
            <a:endParaRPr altLang="en-US" lang="zh-CN"/>
          </a:p>
        </p:txBody>
      </p:sp>
      <p:sp>
        <p:nvSpPr>
          <p:cNvPr id="104918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城市生态环境改造项目：针对城市中的环境污染、生态破坏等问题进行的改造项目，旨在改善城市生态环境，提高居民生活质量。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城市更新改造项目：针对老旧小区、城市危房等进行的改造项目，旨在提升居民生活质量，改善城市环境。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城市基础设施改造项目：包括道路、桥梁、隧道等基础设施的改造和升级，旨在提高城市交通效率和安全性。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城市公共服务设施改造项目：包括学校、医院、文化体育设施等公共服务设施的改造和升级，旨在提高城市公共服务水平，满足居民需求。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政策支持与市场机遇</a:t>
            </a:r>
            <a:endParaRPr altLang="en-US" lang="zh-CN"/>
          </a:p>
        </p:txBody>
      </p:sp>
      <p:sp>
        <p:nvSpPr>
          <p:cNvPr id="104925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城市更新与改造的内涵和意义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政策支持：政府出台相关政策，鼓励城市更新与改造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市场机遇：城市更新与改造带来新的市场需求和投资机会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城市更新与改造的未来发展趋势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绿色建筑与可持续发展</a:t>
            </a:r>
            <a:endParaRPr altLang="en-US" dirty="0" lang="zh-CN"/>
          </a:p>
        </p:txBody>
      </p:sp>
      <p:sp>
        <p:nvSpPr>
          <p:cNvPr id="104932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绿色建筑的定义与标准</a:t>
            </a:r>
            <a:endParaRPr altLang="en-US" lang="zh-CN"/>
          </a:p>
        </p:txBody>
      </p:sp>
      <p:sp>
        <p:nvSpPr>
          <p:cNvPr id="1049416" name="任意多边形 35"/>
          <p:cNvSpPr/>
          <p:nvPr>
            <p:custDataLst>
              <p:tags r:id="rId1"/>
            </p:custDataLst>
          </p:nvPr>
        </p:nvSpPr>
        <p:spPr>
          <a:xfrm>
            <a:off x="838200" y="1491037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418" name="任意多边形 39"/>
          <p:cNvSpPr/>
          <p:nvPr>
            <p:custDataLst>
              <p:tags r:id="rId2"/>
            </p:custDataLst>
          </p:nvPr>
        </p:nvSpPr>
        <p:spPr>
          <a:xfrm>
            <a:off x="917974" y="1577510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29" name="直接连接符 4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169397" y="1791865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420" name="正文"/>
          <p:cNvSpPr txBox="1"/>
          <p:nvPr>
            <p:custDataLst>
              <p:tags r:id="rId4"/>
            </p:custDataLst>
          </p:nvPr>
        </p:nvSpPr>
        <p:spPr>
          <a:xfrm>
            <a:off x="2422117" y="1563503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 fontScale="94444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绿色建筑的定义：指在建筑设计、施工和运营过程中，充分利用环保材料，降低能源消耗，提高资源利用效率，减少对环境的影响，提供健康、舒适、高效的建筑空间。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422" name="矩形 4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1137811" y="1559850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424" name="任意多边形 45"/>
          <p:cNvSpPr/>
          <p:nvPr>
            <p:custDataLst>
              <p:tags r:id="rId6"/>
            </p:custDataLst>
          </p:nvPr>
        </p:nvSpPr>
        <p:spPr>
          <a:xfrm>
            <a:off x="838200" y="2677300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426" name="任意多边形 46"/>
          <p:cNvSpPr/>
          <p:nvPr>
            <p:custDataLst>
              <p:tags r:id="rId7"/>
            </p:custDataLst>
          </p:nvPr>
        </p:nvSpPr>
        <p:spPr>
          <a:xfrm>
            <a:off x="917974" y="2763773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1" name="直接连接符 4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2169397" y="2978128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428" name="正文"/>
          <p:cNvSpPr txBox="1"/>
          <p:nvPr>
            <p:custDataLst>
              <p:tags r:id="rId9"/>
            </p:custDataLst>
          </p:nvPr>
        </p:nvSpPr>
        <p:spPr>
          <a:xfrm>
            <a:off x="2422117" y="2749766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绿色建筑的标准：包括节能、环保、资源利用、室内环境质量等方面的要求，如节能标准、可再生能源利用比例、室内空气质量标准等。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430" name="矩形 4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1137811" y="2746113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432" name="任意多边形 51"/>
          <p:cNvSpPr/>
          <p:nvPr>
            <p:custDataLst>
              <p:tags r:id="rId11"/>
            </p:custDataLst>
          </p:nvPr>
        </p:nvSpPr>
        <p:spPr>
          <a:xfrm>
            <a:off x="838200" y="3863563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434" name="任意多边形 52"/>
          <p:cNvSpPr/>
          <p:nvPr>
            <p:custDataLst>
              <p:tags r:id="rId12"/>
            </p:custDataLst>
          </p:nvPr>
        </p:nvSpPr>
        <p:spPr>
          <a:xfrm>
            <a:off x="917974" y="3950036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3" name="直接连接符 53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2169397" y="4164391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436" name="正文"/>
          <p:cNvSpPr txBox="1"/>
          <p:nvPr>
            <p:custDataLst>
              <p:tags r:id="rId14"/>
            </p:custDataLst>
          </p:nvPr>
        </p:nvSpPr>
        <p:spPr>
          <a:xfrm>
            <a:off x="2422117" y="3936029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绿色建筑的优势：可以提高建筑物的使用寿命和价值，降低能源消耗和运营成本，减少对环境的影响，提高居民的生活质量。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438" name="矩形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1137811" y="3932376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440" name="任意多边形 57"/>
          <p:cNvSpPr/>
          <p:nvPr>
            <p:custDataLst>
              <p:tags r:id="rId16"/>
            </p:custDataLst>
          </p:nvPr>
        </p:nvSpPr>
        <p:spPr>
          <a:xfrm>
            <a:off x="838200" y="5049826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442" name="任意多边形 58"/>
          <p:cNvSpPr/>
          <p:nvPr>
            <p:custDataLst>
              <p:tags r:id="rId17"/>
            </p:custDataLst>
          </p:nvPr>
        </p:nvSpPr>
        <p:spPr>
          <a:xfrm>
            <a:off x="917974" y="5136298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5" name="直接连接符 5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2169397" y="5350654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444" name="正文"/>
          <p:cNvSpPr txBox="1"/>
          <p:nvPr>
            <p:custDataLst>
              <p:tags r:id="rId19"/>
            </p:custDataLst>
          </p:nvPr>
        </p:nvSpPr>
        <p:spPr>
          <a:xfrm>
            <a:off x="2422117" y="5122292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绿色建筑的未来发展：随着环保意识的提高和政策的推动，绿色建筑将成为未来房地产市场的重要增长领域，未来将有更多的开发商和消费者选择绿色建筑。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446" name="矩形 61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1137811" y="5118639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可持续发展理念在房地产中的应用</a:t>
            </a:r>
            <a:endParaRPr altLang="en-US" lang="zh-CN"/>
          </a:p>
        </p:txBody>
      </p:sp>
      <p:sp>
        <p:nvSpPr>
          <p:cNvPr id="104948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绿色建筑：采用环保材料和节能技术，减少对环境的影响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生态保护：保护自然资源，提高环境质量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资源利用：合理利用土地资源，提高空间利用率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社会责任：企业应承担社会责任，推动可持续发展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政策推动与市场需求</a:t>
            </a:r>
            <a:endParaRPr altLang="en-US" lang="zh-CN"/>
          </a:p>
        </p:txBody>
      </p:sp>
      <p:sp>
        <p:nvSpPr>
          <p:cNvPr id="104952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政策推动：政府出台一系列政策鼓励绿色建筑与可持续发展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绿色建筑的优势：节能、环保、健康、舒适等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4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未来发展趋势：绿色建筑将成为房地产市场的重要增长领域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市场需求：消费者对环保、健康、节能等方面的关注度提高，推动绿色建筑市场需求的增长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长租公寓与租赁市场</a:t>
            </a:r>
            <a:endParaRPr altLang="en-US" dirty="0" lang="zh-CN"/>
          </a:p>
        </p:txBody>
      </p:sp>
      <p:sp>
        <p:nvSpPr>
          <p:cNvPr id="104960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长租公寓的发展趋势</a:t>
            </a:r>
            <a:endParaRPr altLang="en-US" lang="zh-CN"/>
          </a:p>
        </p:txBody>
      </p:sp>
      <p:sp>
        <p:nvSpPr>
          <p:cNvPr id="104969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9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0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0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0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市场需求：年轻人成为租房主力军，对长租公寓需求增加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政策支持：政府出台政策鼓励长租公寓市场发展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品质提升：长租公寓品质提升，提供更好的居住体验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智能化管理：引入智能化管理，提高运营效率和服务质量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租赁市场的现状与前景</a:t>
            </a:r>
            <a:endParaRPr altLang="en-US" lang="zh-CN"/>
          </a:p>
        </p:txBody>
      </p:sp>
      <p:sp>
        <p:nvSpPr>
          <p:cNvPr id="104974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租赁市场现状：长租公寓与租赁市场的发展迅速，成为房地产市场的重要增长领域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租赁市场前景：随着城市化进程的加速和人口流动性的增加，租赁市场将继续保持快速增长态势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政策支持：政府出台了一系列政策支持租赁市场的发展，为长租公寓与租赁市场提供了更多的发展机遇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未来趋势：长租公寓与租赁市场将逐渐成为房地产市场的主流，推动房地产市场的多元化发展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政策支持与市场机遇</a:t>
            </a:r>
            <a:endParaRPr altLang="en-US" lang="zh-CN"/>
          </a:p>
        </p:txBody>
      </p:sp>
      <p:sp>
        <p:nvSpPr>
          <p:cNvPr id="1049808" name="任意多边形: 形状 47"/>
          <p:cNvSpPr/>
          <p:nvPr>
            <p:custDataLst>
              <p:tags r:id="rId1"/>
            </p:custDataLst>
          </p:nvPr>
        </p:nvSpPr>
        <p:spPr>
          <a:xfrm rot="10800000">
            <a:off x="962465" y="2037994"/>
            <a:ext cx="4888875" cy="346688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10" name="矩形 48"/>
          <p:cNvSpPr/>
          <p:nvPr>
            <p:custDataLst>
              <p:tags r:id="rId2"/>
            </p:custDataLst>
          </p:nvPr>
        </p:nvSpPr>
        <p:spPr>
          <a:xfrm>
            <a:off x="838200" y="2538099"/>
            <a:ext cx="248442" cy="250353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2" name="文本框 52"/>
          <p:cNvSpPr txBox="1"/>
          <p:nvPr>
            <p:custDataLst>
              <p:tags r:id="rId3"/>
            </p:custDataLst>
          </p:nvPr>
        </p:nvSpPr>
        <p:spPr>
          <a:xfrm>
            <a:off x="1316376" y="2332209"/>
            <a:ext cx="4222732" cy="233770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3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政策支持：政府出台政策鼓励长租公寓与租赁市场发展</a:t>
            </a:r>
            <a:endParaRPr altLang="en-US" dirty="0" sz="3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14" name="任意多边形: 形状 19"/>
          <p:cNvSpPr/>
          <p:nvPr>
            <p:custDataLst>
              <p:tags r:id="rId4"/>
            </p:custDataLst>
          </p:nvPr>
        </p:nvSpPr>
        <p:spPr>
          <a:xfrm rot="10800000">
            <a:off x="6464835" y="2037994"/>
            <a:ext cx="4888875" cy="346688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16" name="矩形 20"/>
          <p:cNvSpPr/>
          <p:nvPr>
            <p:custDataLst>
              <p:tags r:id="rId5"/>
            </p:custDataLst>
          </p:nvPr>
        </p:nvSpPr>
        <p:spPr>
          <a:xfrm>
            <a:off x="6340570" y="2538099"/>
            <a:ext cx="248442" cy="250353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8" name="文本框 3"/>
          <p:cNvSpPr txBox="1"/>
          <p:nvPr>
            <p:custDataLst>
              <p:tags r:id="rId6"/>
            </p:custDataLst>
          </p:nvPr>
        </p:nvSpPr>
        <p:spPr>
          <a:xfrm>
            <a:off x="6818746" y="2332209"/>
            <a:ext cx="4222732" cy="233770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3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市场机遇：长租公寓与租赁市场成为房地产市场的新增长点</a:t>
            </a:r>
            <a:endParaRPr altLang="en-US" dirty="0" sz="3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智慧社区与智能化管理</a:t>
            </a:r>
            <a:endParaRPr altLang="en-US" dirty="0" lang="zh-CN"/>
          </a:p>
        </p:txBody>
      </p:sp>
      <p:sp>
        <p:nvSpPr>
          <p:cNvPr id="104985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智慧社区的定义与特点</a:t>
            </a:r>
            <a:endParaRPr altLang="en-US" lang="zh-CN"/>
          </a:p>
        </p:txBody>
      </p:sp>
      <p:sp>
        <p:nvSpPr>
          <p:cNvPr id="1049948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定义：智慧社区是指通过运用先进的信息技术，实现社区内部各个系统之间的互联互通和智能化管理，提高社区居民的生活质量和幸福感。</a:t>
            </a:r>
            <a:endParaRPr altLang="en-US" lang="zh-CN"/>
          </a:p>
          <a:p>
            <a:r>
              <a:rPr altLang="en-US" lang="zh-CN"/>
              <a:t>特点： - 智能化管理：通过智能化系统对社区内部各项事务进行管理，提高管理效率和服务质量。 - 信息化服务：为社区居民提供信息化服务，包括智能家居、智能安防、智能医疗等，提高居民的生活便利性和舒适度。 - 绿色环保：注重环保和可持续发展，采用绿色建筑材料和节能技术，营造健康、环保的居住环境。 - 社区参与：鼓励社区居民参与社区管理和服务，增强社区凝聚力和归属感。</a:t>
            </a:r>
            <a:endParaRPr altLang="en-US" lang="zh-CN"/>
          </a:p>
          <a:p>
            <a:pPr lvl="1"/>
            <a:r>
              <a:rPr altLang="en-US" lang="zh-CN"/>
              <a:t>- 智能化管理：通过智能化系统对社区内部各项事务进行管理，提高管理效率和服务质量。</a:t>
            </a:r>
            <a:endParaRPr altLang="en-US" lang="zh-CN"/>
          </a:p>
          <a:p>
            <a:pPr lvl="1"/>
            <a:r>
              <a:rPr altLang="en-US" lang="zh-CN"/>
              <a:t>- 信息化服务：为社区居民提供信息化服务，包括智能家居、智能安防、智能医疗等，提高居民的生活便利性和舒适度。</a:t>
            </a:r>
            <a:endParaRPr altLang="en-US" lang="zh-CN"/>
          </a:p>
          <a:p>
            <a:pPr lvl="1"/>
            <a:r>
              <a:rPr altLang="en-US" lang="zh-CN"/>
              <a:t>- 绿色环保：注重环保和可持续发展，采用绿色建筑材料和节能技术，营造健康、环保的居住环境。</a:t>
            </a:r>
            <a:endParaRPr altLang="en-US" lang="zh-CN"/>
          </a:p>
          <a:p>
            <a:pPr lvl="1"/>
            <a:r>
              <a:rPr altLang="en-US" lang="zh-CN"/>
              <a:t>- 社区参与：鼓励社区居民参与社区管理和服务，增强社区凝聚力和归属感。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智能化管理的应用与优势</a:t>
            </a:r>
            <a:endParaRPr altLang="en-US" lang="zh-CN"/>
          </a:p>
        </p:txBody>
      </p:sp>
      <p:sp>
        <p:nvSpPr>
          <p:cNvPr id="104998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9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9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0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智能化管理的应用场景和案例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0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智能化管理的优势和未来趋势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0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智能化管理的定义和范围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0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智慧社区的建设和发展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政策推动与市场需求</a:t>
            </a:r>
            <a:endParaRPr altLang="en-US" lang="zh-CN"/>
          </a:p>
        </p:txBody>
      </p:sp>
      <p:sp>
        <p:nvSpPr>
          <p:cNvPr id="105004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政策推动：政府出台相关政策，推动智慧社区与智能化管理的发展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市场需求：随着消费者对居住环境的要求不断提高，智慧社区与智能化管理成为市场需求的重要组成部分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技术支持：物联网、云计算等技术的发展为智慧社区与智能化管理提供了技术支持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经济效益：智慧社区与智能化管理可以提高物业管理效率，降低运营成本，提高经济效益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跨界合作与创新发展</a:t>
            </a:r>
            <a:endParaRPr altLang="en-US" dirty="0" lang="zh-CN"/>
          </a:p>
        </p:txBody>
      </p:sp>
      <p:sp>
        <p:nvSpPr>
          <p:cNvPr id="105009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跨界合作在房地产领域的应用</a:t>
            </a:r>
            <a:endParaRPr altLang="en-US" lang="zh-CN"/>
          </a:p>
        </p:txBody>
      </p:sp>
      <p:sp>
        <p:nvSpPr>
          <p:cNvPr id="105018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8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9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9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9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跨界合作对房地产市场的影响和作用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0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未来跨界合作在房地产领域的发展趋势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0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跨界合作的概念和意义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0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跨界合作在房地产领域的应用案例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创新发展的趋势与挑战</a:t>
            </a:r>
            <a:endParaRPr altLang="en-US" lang="zh-CN"/>
          </a:p>
        </p:txBody>
      </p:sp>
      <p:sp>
        <p:nvSpPr>
          <p:cNvPr id="1050242" name="圆角矩形 26"/>
          <p:cNvSpPr/>
          <p:nvPr>
            <p:custDataLst>
              <p:tags r:id="rId1"/>
            </p:custDataLst>
          </p:nvPr>
        </p:nvSpPr>
        <p:spPr>
          <a:xfrm>
            <a:off x="838200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44" name="圆角矩形 28"/>
          <p:cNvSpPr/>
          <p:nvPr>
            <p:custDataLst>
              <p:tags r:id="rId2"/>
            </p:custDataLst>
          </p:nvPr>
        </p:nvSpPr>
        <p:spPr>
          <a:xfrm>
            <a:off x="840639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246" name="文本框 31"/>
          <p:cNvSpPr txBox="1"/>
          <p:nvPr>
            <p:custDataLst>
              <p:tags r:id="rId3"/>
            </p:custDataLst>
          </p:nvPr>
        </p:nvSpPr>
        <p:spPr>
          <a:xfrm>
            <a:off x="919296" y="2252134"/>
            <a:ext cx="1750395" cy="331211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跨界合作与创新发展：房地产企业与其他行业的合作与创新，如科技、文化、艺术等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8" name="圆角矩形 29"/>
          <p:cNvSpPr/>
          <p:nvPr>
            <p:custDataLst>
              <p:tags r:id="rId4"/>
            </p:custDataLst>
          </p:nvPr>
        </p:nvSpPr>
        <p:spPr>
          <a:xfrm>
            <a:off x="2989368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50" name="圆角矩形 32"/>
          <p:cNvSpPr/>
          <p:nvPr>
            <p:custDataLst>
              <p:tags r:id="rId5"/>
            </p:custDataLst>
          </p:nvPr>
        </p:nvSpPr>
        <p:spPr>
          <a:xfrm>
            <a:off x="2991807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52" name="文本框 34"/>
          <p:cNvSpPr txBox="1"/>
          <p:nvPr>
            <p:custDataLst>
              <p:tags r:id="rId6"/>
            </p:custDataLst>
          </p:nvPr>
        </p:nvSpPr>
        <p:spPr>
          <a:xfrm>
            <a:off x="3070463" y="2252134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数字化转型：利用数字化技术提升房地产行业的效率和服务质量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4" name="圆角矩形 3"/>
          <p:cNvSpPr/>
          <p:nvPr>
            <p:custDataLst>
              <p:tags r:id="rId7"/>
            </p:custDataLst>
          </p:nvPr>
        </p:nvSpPr>
        <p:spPr>
          <a:xfrm>
            <a:off x="5140535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56" name="圆角矩形 4"/>
          <p:cNvSpPr/>
          <p:nvPr>
            <p:custDataLst>
              <p:tags r:id="rId8"/>
            </p:custDataLst>
          </p:nvPr>
        </p:nvSpPr>
        <p:spPr>
          <a:xfrm>
            <a:off x="5142364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58" name="文本框 5"/>
          <p:cNvSpPr txBox="1"/>
          <p:nvPr>
            <p:custDataLst>
              <p:tags r:id="rId9"/>
            </p:custDataLst>
          </p:nvPr>
        </p:nvSpPr>
        <p:spPr>
          <a:xfrm>
            <a:off x="5221021" y="2252134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绿色建筑与可持续发展：推动绿色建筑和可持续发展理念在房地产行业的应用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0" name="圆角矩形 8"/>
          <p:cNvSpPr/>
          <p:nvPr>
            <p:custDataLst>
              <p:tags r:id="rId10"/>
            </p:custDataLst>
          </p:nvPr>
        </p:nvSpPr>
        <p:spPr>
          <a:xfrm>
            <a:off x="7291703" y="1847876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62" name="圆角矩形 9"/>
          <p:cNvSpPr/>
          <p:nvPr>
            <p:custDataLst>
              <p:tags r:id="rId11"/>
            </p:custDataLst>
          </p:nvPr>
        </p:nvSpPr>
        <p:spPr>
          <a:xfrm>
            <a:off x="7293532" y="1847876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64" name="文本框 10"/>
          <p:cNvSpPr txBox="1"/>
          <p:nvPr>
            <p:custDataLst>
              <p:tags r:id="rId12"/>
            </p:custDataLst>
          </p:nvPr>
        </p:nvSpPr>
        <p:spPr>
          <a:xfrm>
            <a:off x="7372189" y="2252134"/>
            <a:ext cx="1750395" cy="33134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社区营造与共享空间：打造具有社区氛围和共享空间的房地产项目，提升居住体验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6" name="圆角矩形 6"/>
          <p:cNvSpPr/>
          <p:nvPr>
            <p:custDataLst>
              <p:tags r:id="rId13"/>
            </p:custDataLst>
          </p:nvPr>
        </p:nvSpPr>
        <p:spPr>
          <a:xfrm>
            <a:off x="9442870" y="1849095"/>
            <a:ext cx="1911049" cy="38456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68" name="圆角矩形 7"/>
          <p:cNvSpPr/>
          <p:nvPr>
            <p:custDataLst>
              <p:tags r:id="rId14"/>
            </p:custDataLst>
          </p:nvPr>
        </p:nvSpPr>
        <p:spPr>
          <a:xfrm>
            <a:off x="9444700" y="1849095"/>
            <a:ext cx="1907016" cy="20434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70" name="文本框 11"/>
          <p:cNvSpPr txBox="1"/>
          <p:nvPr>
            <p:custDataLst>
              <p:tags r:id="rId15"/>
            </p:custDataLst>
          </p:nvPr>
        </p:nvSpPr>
        <p:spPr>
          <a:xfrm>
            <a:off x="9523356" y="2253963"/>
            <a:ext cx="1750395" cy="3313419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创新发展的挑战：面对市场变化、政策调整、技术更新等挑战，房地产企业需要不断创新以适应变化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政策支持与市场机遇</a:t>
            </a:r>
            <a:endParaRPr altLang="en-US" lang="zh-CN"/>
          </a:p>
        </p:txBody>
      </p:sp>
      <p:sp>
        <p:nvSpPr>
          <p:cNvPr id="105030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1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1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1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1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1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2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2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2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2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2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3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3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3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3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3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4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4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4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政策支持：政府出台相关政策，鼓励跨界合作与创新发展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创新发展：通过技术创新、模式创新等方式，提高房地产市场的竞争力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跨界合作：不同行业之间的合作，共同推动房地产市场的发展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市场机遇：跨界合作与创新发展为房地产市场带来新的增长点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388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7"/>
  <p:tag name="KSO_WM_SPECIAL_SOURCE" val="bdnull"/>
  <p:tag name="KSO_WM_TEMPLATE_THUMBS_INDEX" val="1、9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7_1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单击此处 添加文档标题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7_1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92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7_1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汇报人：WPS"/>
</p:tagLst>
</file>

<file path=ppt/tags/tag93.xml><?xml version="1.0" encoding="utf-8"?>
<p:tagLst xmlns:p="http://schemas.openxmlformats.org/presentationml/2006/main">
  <p:tag name="KSO_WM_SLIDE_ID" val="custom2023097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7"/>
  <p:tag name="KSO_WM_SLIDE_LAYOUT" val="a_b_f"/>
  <p:tag name="KSO_WM_SLIDE_LAYOUT_CNT" val="1_1_1"/>
  <p:tag name="KSO_WM_SLIDE_TYPE" val="title"/>
  <p:tag name="KSO_WM_SLIDE_SUBTYPE" val="pureTxt"/>
  <p:tag name="KSO_WM_SPECIAL_SOURCE" val="bdnull"/>
  <p:tag name="KSO_WM_TEMPLATE_THUMBS_INDEX" val="1、9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7_6*l_h_i*1_1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7_6*l_h_a*1_1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1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7_6*l_h_i*1_3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7_6*l_h_a*1_3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3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7_6*l_h_i*1_2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7_6*l_h_a*1_2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2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7_6*l_h_i*1_4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7_6*l_h_a*1_4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4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7_6*l_h_i*1_5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7_6*l_h_a*1_5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5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77_6*l_h_i*1_6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77_6*l_h_a*1_6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6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32.xml><?xml version="1.0" encoding="utf-8"?>
<p:tagLst xmlns:p="http://schemas.openxmlformats.org/presentationml/2006/main">
  <p:tag name="KSO_WM_SLIDE_ID" val="custom2023097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77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8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193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3*l_h_i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3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3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3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3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3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3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3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3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40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1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1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1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1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1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1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6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269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288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4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4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4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4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4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4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4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4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4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4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4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4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4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4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4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347.xml><?xml version="1.0" encoding="utf-8"?>
<p:tagLst xmlns:p="http://schemas.openxmlformats.org/presentationml/2006/main">
  <p:tag name="KSO_WM_SLIDE_ID" val="custom2023097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7"/>
  <p:tag name="KSO_WM_SLIDE_TYPE" val="endPage"/>
  <p:tag name="KSO_WM_SLIDE_SUBTYPE" val="pureTxt"/>
  <p:tag name="KSO_WM_SLIDE_LAYOUT" val="a_f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2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V1916A</dc:creator>
  <dcterms:created xsi:type="dcterms:W3CDTF">2023-12-17T02:12:16Z</dcterms:created>
  <dcterms:modified xsi:type="dcterms:W3CDTF">2023-12-17T02:12:16Z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f00d9a683b5b4cb1a1132b56e42cd175_21</vt:lpwstr>
  </property>
</Properties>
</file>