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9201" r:id="rId1"/>
    <p:sldMasterId id="2147499238" r:id="rId2"/>
  </p:sldMasterIdLst>
  <p:notesMasterIdLst>
    <p:notesMasterId r:id="rId3"/>
  </p:notesMasterIdLst>
  <p:sldIdLst>
    <p:sldId id="7678" r:id="rId4"/>
    <p:sldId id="7683" r:id="rId5"/>
    <p:sldId id="7687" r:id="rId6"/>
    <p:sldId id="7690" r:id="rId7"/>
    <p:sldId id="7696" r:id="rId9"/>
    <p:sldId id="7699" r:id="rId10"/>
    <p:sldId id="7702" r:id="rId11"/>
    <p:sldId id="7705" r:id="rId12"/>
    <p:sldId id="7711" r:id="rId14"/>
    <p:sldId id="7714" r:id="rId15"/>
    <p:sldId id="7717" r:id="rId16"/>
    <p:sldId id="7720" r:id="rId17"/>
    <p:sldId id="7723" r:id="rId18"/>
    <p:sldId id="7729" r:id="rId20"/>
    <p:sldId id="7732" r:id="rId21"/>
    <p:sldId id="7735" r:id="rId22"/>
    <p:sldId id="7738" r:id="rId23"/>
    <p:sldId id="7741" r:id="rId24"/>
    <p:sldId id="7747" r:id="rId26"/>
    <p:sldId id="7750" r:id="rId27"/>
    <p:sldId id="7753" r:id="rId28"/>
    <p:sldId id="7756" r:id="rId29"/>
    <p:sldId id="7759" r:id="rId30"/>
    <p:sldId id="7765" r:id="rId32"/>
    <p:sldId id="7768" r:id="rId33"/>
    <p:sldId id="7771" r:id="rId34"/>
    <p:sldId id="7774" r:id="rId35"/>
    <p:sldId id="7777" r:id="rId36"/>
    <p:sldId id="7783" r:id="rId38"/>
    <p:sldId id="7786" r:id="rId39"/>
    <p:sldId id="7790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9202" r:id="rId1"/>
    <p:sldLayoutId id="2147499203" r:id="rId2"/>
    <p:sldLayoutId id="2147499204" r:id="rId3"/>
    <p:sldLayoutId id="2147499205" r:id="rId4"/>
    <p:sldLayoutId id="2147499206" r:id="rId5"/>
    <p:sldLayoutId id="2147499207" r:id="rId6"/>
    <p:sldLayoutId id="2147499208" r:id="rId7"/>
    <p:sldLayoutId id="2147499209" r:id="rId8"/>
    <p:sldLayoutId id="2147499210" r:id="rId9"/>
    <p:sldLayoutId id="2147499211" r:id="rId10"/>
    <p:sldLayoutId id="214749921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9239" r:id="rId1"/>
    <p:sldLayoutId id="2147499240" r:id="rId2"/>
    <p:sldLayoutId id="2147499241" r:id="rId3"/>
    <p:sldLayoutId id="2147499242" r:id="rId4"/>
    <p:sldLayoutId id="2147499243" r:id="rId5"/>
    <p:sldLayoutId id="2147499244" r:id="rId6"/>
    <p:sldLayoutId id="2147499245" r:id="rId7"/>
    <p:sldLayoutId id="2147499246" r:id="rId8"/>
    <p:sldLayoutId id="2147499247" r:id="rId9"/>
    <p:sldLayoutId id="2147499248" r:id="rId10"/>
    <p:sldLayoutId id="214749924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tags" Target="../tags/tag147.xml"/><Relationship Id="rId17" Type="http://schemas.openxmlformats.org/officeDocument/2006/relationships/tags" Target="../tags/tag148.xml"/><Relationship Id="rId18" Type="http://schemas.openxmlformats.org/officeDocument/2006/relationships/tags" Target="../tags/tag149.xml"/><Relationship Id="rId19" Type="http://schemas.openxmlformats.org/officeDocument/2006/relationships/tags" Target="../tags/tag150.xml"/><Relationship Id="rId20" Type="http://schemas.openxmlformats.org/officeDocument/2006/relationships/tags" Target="../tags/tag151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tags" Target="../tags/tag182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tags" Target="../tags/tag211.xml"/><Relationship Id="rId18" Type="http://schemas.openxmlformats.org/officeDocument/2006/relationships/tags" Target="../tags/tag212.xml"/><Relationship Id="rId19" Type="http://schemas.openxmlformats.org/officeDocument/2006/relationships/tags" Target="../tags/tag213.xml"/><Relationship Id="rId20" Type="http://schemas.openxmlformats.org/officeDocument/2006/relationships/tags" Target="../tags/tag214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tags" Target="../tags/tag233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tags" Target="../tags/tag273.xml"/><Relationship Id="rId14" Type="http://schemas.openxmlformats.org/officeDocument/2006/relationships/tags" Target="../tags/tag274.xml"/><Relationship Id="rId15" Type="http://schemas.openxmlformats.org/officeDocument/2006/relationships/tags" Target="../tags/tag275.xml"/><Relationship Id="rId16" Type="http://schemas.openxmlformats.org/officeDocument/2006/relationships/tags" Target="../tags/tag276.xml"/><Relationship Id="rId17" Type="http://schemas.openxmlformats.org/officeDocument/2006/relationships/tags" Target="../tags/tag277.xml"/><Relationship Id="rId18" Type="http://schemas.openxmlformats.org/officeDocument/2006/relationships/tags" Target="../tags/tag278.xml"/><Relationship Id="rId19" Type="http://schemas.openxmlformats.org/officeDocument/2006/relationships/tags" Target="../tags/tag279.xml"/><Relationship Id="rId20" Type="http://schemas.openxmlformats.org/officeDocument/2006/relationships/tags" Target="../tags/tag280.xml"/><Relationship Id="rId21" Type="http://schemas.openxmlformats.org/officeDocument/2006/relationships/tags" Target="../tags/tag281.xml"/><Relationship Id="rId22" Type="http://schemas.openxmlformats.org/officeDocument/2006/relationships/tags" Target="../tags/tag282.xml"/><Relationship Id="rId23" Type="http://schemas.openxmlformats.org/officeDocument/2006/relationships/tags" Target="../tags/tag283.xml"/><Relationship Id="rId24" Type="http://schemas.openxmlformats.org/officeDocument/2006/relationships/tags" Target="../tags/tag284.xml"/><Relationship Id="rId25" Type="http://schemas.openxmlformats.org/officeDocument/2006/relationships/tags" Target="../tags/tag285.xml"/><Relationship Id="rId26" Type="http://schemas.openxmlformats.org/officeDocument/2006/relationships/tags" Target="../tags/tag286.xml"/><Relationship Id="rId27" Type="http://schemas.openxmlformats.org/officeDocument/2006/relationships/tags" Target="../tags/tag287.xml"/><Relationship Id="rId28" Type="http://schemas.openxmlformats.org/officeDocument/2006/relationships/tags" Target="../tags/tag288.xml"/><Relationship Id="rId29" Type="http://schemas.openxmlformats.org/officeDocument/2006/relationships/tags" Target="../tags/tag289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tags" Target="../tags/tag314.xml"/><Relationship Id="rId14" Type="http://schemas.openxmlformats.org/officeDocument/2006/relationships/tags" Target="../tags/tag315.xml"/><Relationship Id="rId15" Type="http://schemas.openxmlformats.org/officeDocument/2006/relationships/tags" Target="../tags/tag316.xml"/><Relationship Id="rId16" Type="http://schemas.openxmlformats.org/officeDocument/2006/relationships/tags" Target="../tags/tag317.xml"/><Relationship Id="rId17" Type="http://schemas.openxmlformats.org/officeDocument/2006/relationships/tags" Target="../tags/tag318.xml"/><Relationship Id="rId18" Type="http://schemas.openxmlformats.org/officeDocument/2006/relationships/tags" Target="../tags/tag319.xml"/><Relationship Id="rId19" Type="http://schemas.openxmlformats.org/officeDocument/2006/relationships/tags" Target="../tags/tag320.xml"/><Relationship Id="rId20" Type="http://schemas.openxmlformats.org/officeDocument/2006/relationships/tags" Target="../tags/tag321.xml"/><Relationship Id="rId21" Type="http://schemas.openxmlformats.org/officeDocument/2006/relationships/tags" Target="../tags/tag322.xml"/><Relationship Id="rId22" Type="http://schemas.openxmlformats.org/officeDocument/2006/relationships/tags" Target="../tags/tag323.xml"/><Relationship Id="rId23" Type="http://schemas.openxmlformats.org/officeDocument/2006/relationships/tags" Target="../tags/tag324.xml"/><Relationship Id="rId24" Type="http://schemas.openxmlformats.org/officeDocument/2006/relationships/tags" Target="../tags/tag325.xml"/><Relationship Id="rId25" Type="http://schemas.openxmlformats.org/officeDocument/2006/relationships/tags" Target="../tags/tag326.xml"/><Relationship Id="rId26" Type="http://schemas.openxmlformats.org/officeDocument/2006/relationships/tags" Target="../tags/tag327.xml"/><Relationship Id="rId27" Type="http://schemas.openxmlformats.org/officeDocument/2006/relationships/tags" Target="../tags/tag328.xml"/><Relationship Id="rId28" Type="http://schemas.openxmlformats.org/officeDocument/2006/relationships/tags" Target="../tags/tag329.xml"/><Relationship Id="rId29" Type="http://schemas.openxmlformats.org/officeDocument/2006/relationships/tags" Target="../tags/tag330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tags" Target="../tags/tag370.xml"/><Relationship Id="rId14" Type="http://schemas.openxmlformats.org/officeDocument/2006/relationships/tags" Target="../tags/tag371.xml"/><Relationship Id="rId15" Type="http://schemas.openxmlformats.org/officeDocument/2006/relationships/tags" Target="../tags/tag372.xml"/><Relationship Id="rId16" Type="http://schemas.openxmlformats.org/officeDocument/2006/relationships/tags" Target="../tags/tag373.xml"/><Relationship Id="rId17" Type="http://schemas.openxmlformats.org/officeDocument/2006/relationships/tags" Target="../tags/tag374.xml"/><Relationship Id="rId18" Type="http://schemas.openxmlformats.org/officeDocument/2006/relationships/tags" Target="../tags/tag375.xml"/><Relationship Id="rId19" Type="http://schemas.openxmlformats.org/officeDocument/2006/relationships/tags" Target="../tags/tag376.xml"/><Relationship Id="rId20" Type="http://schemas.openxmlformats.org/officeDocument/2006/relationships/tags" Target="../tags/tag377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tags" Target="../tags/tag395.xml"/><Relationship Id="rId7" Type="http://schemas.openxmlformats.org/officeDocument/2006/relationships/tags" Target="../tags/tag396.xml"/><Relationship Id="rId8" Type="http://schemas.openxmlformats.org/officeDocument/2006/relationships/tags" Target="../tags/tag397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tags" Target="../tags/tag404.xml"/><Relationship Id="rId5" Type="http://schemas.openxmlformats.org/officeDocument/2006/relationships/tags" Target="../tags/tag405.xml"/><Relationship Id="rId6" Type="http://schemas.openxmlformats.org/officeDocument/2006/relationships/tags" Target="../tags/tag406.xml"/><Relationship Id="rId7" Type="http://schemas.openxmlformats.org/officeDocument/2006/relationships/tags" Target="../tags/tag407.xml"/><Relationship Id="rId8" Type="http://schemas.openxmlformats.org/officeDocument/2006/relationships/tags" Target="../tags/tag408.xml"/><Relationship Id="rId9" Type="http://schemas.openxmlformats.org/officeDocument/2006/relationships/tags" Target="../tags/tag409.xml"/><Relationship Id="rId10" Type="http://schemas.openxmlformats.org/officeDocument/2006/relationships/tags" Target="../tags/tag410.xml"/><Relationship Id="rId11" Type="http://schemas.openxmlformats.org/officeDocument/2006/relationships/tags" Target="../tags/tag411.xml"/><Relationship Id="rId12" Type="http://schemas.openxmlformats.org/officeDocument/2006/relationships/tags" Target="../tags/tag412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tags" Target="../tags/tag416.xml"/><Relationship Id="rId5" Type="http://schemas.openxmlformats.org/officeDocument/2006/relationships/tags" Target="../tags/tag417.xml"/><Relationship Id="rId6" Type="http://schemas.openxmlformats.org/officeDocument/2006/relationships/tags" Target="../tags/tag418.xml"/><Relationship Id="rId7" Type="http://schemas.openxmlformats.org/officeDocument/2006/relationships/tags" Target="../tags/tag419.xml"/><Relationship Id="rId8" Type="http://schemas.openxmlformats.org/officeDocument/2006/relationships/tags" Target="../tags/tag420.xml"/><Relationship Id="rId9" Type="http://schemas.openxmlformats.org/officeDocument/2006/relationships/tags" Target="../tags/tag421.xml"/><Relationship Id="rId10" Type="http://schemas.openxmlformats.org/officeDocument/2006/relationships/tags" Target="../tags/tag422.xml"/><Relationship Id="rId11" Type="http://schemas.openxmlformats.org/officeDocument/2006/relationships/tags" Target="../tags/tag423.xml"/><Relationship Id="rId12" Type="http://schemas.openxmlformats.org/officeDocument/2006/relationships/tags" Target="../tags/tag424.xml"/><Relationship Id="rId13" Type="http://schemas.openxmlformats.org/officeDocument/2006/relationships/tags" Target="../tags/tag425.xml"/><Relationship Id="rId14" Type="http://schemas.openxmlformats.org/officeDocument/2006/relationships/tags" Target="../tags/tag426.xml"/><Relationship Id="rId15" Type="http://schemas.openxmlformats.org/officeDocument/2006/relationships/tags" Target="../tags/tag427.xml"/><Relationship Id="rId16" Type="http://schemas.openxmlformats.org/officeDocument/2006/relationships/tags" Target="../tags/tag428.xml"/><Relationship Id="rId17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9.xml"/><Relationship Id="rId2" Type="http://schemas.openxmlformats.org/officeDocument/2006/relationships/tags" Target="../tags/tag430.xml"/><Relationship Id="rId3" Type="http://schemas.openxmlformats.org/officeDocument/2006/relationships/tags" Target="../tags/tag43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2024年环保行业工作总结与展望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环保行业概述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2024年环保行业工作总结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环保行业存在的问题和挑战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未来环保行业的发展趋势和展望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对未来环保行业的建议和措施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环保行业概述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环保行业的定义和范围</a:t>
            </a:r>
            <a:endParaRPr altLang="en-US" lang="zh-CN"/>
          </a:p>
        </p:txBody>
      </p:sp>
      <p:sp>
        <p:nvSpPr>
          <p:cNvPr id="104897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定义：环保行业是指从事环境保护、污染治理、资源利用等领域的产业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范围：包括环保技术研发、环保设备制造、环保工程设计与施工、环境监测与评估、环境咨询服务等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环保行业的发展历程：简要介绍环保行业的发展历程，包括政策推动、技术创新等方面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环保行业的重要性：阐述环保行业在环境保护、经济发展和社会进步等方面的重要性，以及对于未来可持续发展的意义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环保行业的发展历程</a:t>
            </a:r>
            <a:endParaRPr altLang="en-US" lang="zh-CN"/>
          </a:p>
        </p:txBody>
      </p:sp>
      <p:sp>
        <p:nvSpPr>
          <p:cNvPr id="104901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环保行业的起源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环保行业的发展阶段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2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环保行业的现状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环保行业的发展趋势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环保行业的重要性和意义</a:t>
            </a:r>
            <a:endParaRPr altLang="en-US" lang="zh-CN"/>
          </a:p>
        </p:txBody>
      </p:sp>
      <p:sp>
        <p:nvSpPr>
          <p:cNvPr id="10490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环保行业是实现可持续发展的重要保障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环保行业推动绿色经济发展和产业升级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环保行业是应对全球气候变化和环境挑战的关键领域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环保行业有助于保护生态环境和人类健康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4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2024年环保行业工作总结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环保政策制定和执行情况</a:t>
            </a:r>
            <a:endParaRPr altLang="en-US" lang="zh-CN"/>
          </a:p>
        </p:txBody>
      </p:sp>
      <p:sp>
        <p:nvSpPr>
          <p:cNvPr id="10492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政策制定：国家层面出台一系列环保政策，推动环保行业的发展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政策执行：各地政府积极响应，加强监管和执法力度，确保政策落地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政策效果：环保行业得到快速发展，污染物排放量大幅减少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政策挑战：政策执行过程中遇到的问题和挑战，以及未来改进方向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环保技术研发和应用情况</a:t>
            </a:r>
            <a:endParaRPr altLang="en-US" lang="zh-CN"/>
          </a:p>
        </p:txBody>
      </p:sp>
      <p:sp>
        <p:nvSpPr>
          <p:cNvPr id="104926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实际效果：介绍环保技术在应用过程中取得的实际效果，如污染物减排、能源节约等。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研发成果：介绍2024年环保行业在技术研发方面的主要成果，包括新技术、新设备的研发和应用。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应用领域：介绍环保技术在各个领域的应用情况，如水处理、大气治理、固废处理等。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未来展望：分析环保技术在未来发展的趋势和前景，如智能化、绿色化等。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环保设施建设和运营情况</a:t>
            </a:r>
            <a:endParaRPr altLang="en-US" lang="zh-CN"/>
          </a:p>
        </p:txBody>
      </p:sp>
      <p:sp>
        <p:nvSpPr>
          <p:cNvPr id="104933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环保设施建设情况：介绍2024年环保设施建设的主要项目、投资规模、建设进度等。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环保设施运营情况：分析2024年环保设施的运营效率、运营成本、运营效果等。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4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环保设施建设与运营的挑战与对策：探讨环保设施建设与运营过程中面临的挑战，并提出相应的对策和建议。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5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未来展望：展望未来环保设施建设和运营的发展趋势，提出相应的规划和目标。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环保治理成效和经验教训</a:t>
            </a:r>
            <a:endParaRPr altLang="en-US" lang="zh-CN"/>
          </a:p>
        </p:txBody>
      </p:sp>
      <p:sp>
        <p:nvSpPr>
          <p:cNvPr id="1049390" name="Freeform 27"/>
          <p:cNvSpPr/>
          <p:nvPr>
            <p:custDataLst>
              <p:tags r:id="rId1"/>
            </p:custDataLst>
          </p:nvPr>
        </p:nvSpPr>
        <p:spPr bwMode="auto">
          <a:xfrm>
            <a:off x="690958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392" name="矩形: 圆角 32"/>
          <p:cNvSpPr/>
          <p:nvPr>
            <p:custDataLst>
              <p:tags r:id="rId2"/>
            </p:custDataLst>
          </p:nvPr>
        </p:nvSpPr>
        <p:spPr>
          <a:xfrm flipH="1">
            <a:off x="81901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4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690958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396" name="正文"/>
          <p:cNvSpPr txBox="1"/>
          <p:nvPr>
            <p:custDataLst>
              <p:tags r:id="rId4"/>
            </p:custDataLst>
          </p:nvPr>
        </p:nvSpPr>
        <p:spPr>
          <a:xfrm>
            <a:off x="952172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环保治理成效：介绍2024年环保行业在污染防治、生态保护、环境监测等方面的治理成效，包括污染物减排、环境质量改善等具体数据和案例。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98" name="标题"/>
          <p:cNvSpPr txBox="1"/>
          <p:nvPr>
            <p:custDataLst>
              <p:tags r:id="rId5"/>
            </p:custDataLst>
          </p:nvPr>
        </p:nvSpPr>
        <p:spPr>
          <a:xfrm>
            <a:off x="759766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00" name="Freeform 27"/>
          <p:cNvSpPr/>
          <p:nvPr>
            <p:custDataLst>
              <p:tags r:id="rId6"/>
            </p:custDataLst>
          </p:nvPr>
        </p:nvSpPr>
        <p:spPr bwMode="auto">
          <a:xfrm>
            <a:off x="3513348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402" name="矩形: 圆角 38"/>
          <p:cNvSpPr/>
          <p:nvPr>
            <p:custDataLst>
              <p:tags r:id="rId7"/>
            </p:custDataLst>
          </p:nvPr>
        </p:nvSpPr>
        <p:spPr>
          <a:xfrm flipH="1">
            <a:off x="364140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4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13348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406" name="正文"/>
          <p:cNvSpPr txBox="1"/>
          <p:nvPr>
            <p:custDataLst>
              <p:tags r:id="rId9"/>
            </p:custDataLst>
          </p:nvPr>
        </p:nvSpPr>
        <p:spPr>
          <a:xfrm>
            <a:off x="3774563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经验教训：总结2024年环保行业在治理过程中遇到的问题和困难，以及取得的经验教训，为今后的工作提供借鉴和参考。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08" name="标题"/>
          <p:cNvSpPr txBox="1"/>
          <p:nvPr>
            <p:custDataLst>
              <p:tags r:id="rId10"/>
            </p:custDataLst>
          </p:nvPr>
        </p:nvSpPr>
        <p:spPr>
          <a:xfrm>
            <a:off x="3582156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10" name="Freeform 27"/>
          <p:cNvSpPr/>
          <p:nvPr>
            <p:custDataLst>
              <p:tags r:id="rId11"/>
            </p:custDataLst>
          </p:nvPr>
        </p:nvSpPr>
        <p:spPr bwMode="auto">
          <a:xfrm>
            <a:off x="6335738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412" name="矩形: 圆角 68"/>
          <p:cNvSpPr/>
          <p:nvPr>
            <p:custDataLst>
              <p:tags r:id="rId12"/>
            </p:custDataLst>
          </p:nvPr>
        </p:nvSpPr>
        <p:spPr>
          <a:xfrm flipH="1">
            <a:off x="646379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4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5738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416" name="正文"/>
          <p:cNvSpPr txBox="1"/>
          <p:nvPr>
            <p:custDataLst>
              <p:tags r:id="rId14"/>
            </p:custDataLst>
          </p:nvPr>
        </p:nvSpPr>
        <p:spPr>
          <a:xfrm>
            <a:off x="6596953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政策法规：介绍2024年环保行业相关政策法规的制定和实施情况，包括环保政策、法规、标准等，以及这些政策法规对环保治理的影响和作用。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18" name="标题"/>
          <p:cNvSpPr txBox="1"/>
          <p:nvPr>
            <p:custDataLst>
              <p:tags r:id="rId15"/>
            </p:custDataLst>
          </p:nvPr>
        </p:nvSpPr>
        <p:spPr>
          <a:xfrm>
            <a:off x="6404546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20" name="Freeform 27"/>
          <p:cNvSpPr/>
          <p:nvPr>
            <p:custDataLst>
              <p:tags r:id="rId16"/>
            </p:custDataLst>
          </p:nvPr>
        </p:nvSpPr>
        <p:spPr bwMode="auto">
          <a:xfrm>
            <a:off x="9158129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422" name="矩形: 圆角 74"/>
          <p:cNvSpPr/>
          <p:nvPr>
            <p:custDataLst>
              <p:tags r:id="rId17"/>
            </p:custDataLst>
          </p:nvPr>
        </p:nvSpPr>
        <p:spPr>
          <a:xfrm flipH="1">
            <a:off x="9286825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4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158129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426" name="正文"/>
          <p:cNvSpPr txBox="1"/>
          <p:nvPr>
            <p:custDataLst>
              <p:tags r:id="rId19"/>
            </p:custDataLst>
          </p:nvPr>
        </p:nvSpPr>
        <p:spPr>
          <a:xfrm>
            <a:off x="9419343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未来展望：基于2024年环保行业治理成效和经验教训，展望未来环保行业的发展趋势和方向，提出加强环保治理、推动绿色发展的建议和措施。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28" name="标题"/>
          <p:cNvSpPr txBox="1"/>
          <p:nvPr>
            <p:custDataLst>
              <p:tags r:id="rId20"/>
            </p:custDataLst>
          </p:nvPr>
        </p:nvSpPr>
        <p:spPr>
          <a:xfrm>
            <a:off x="9227573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环保行业存在的问题和挑战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环保政策执行力度不够</a:t>
            </a:r>
            <a:endParaRPr altLang="en-US" lang="zh-CN"/>
          </a:p>
        </p:txBody>
      </p:sp>
      <p:sp>
        <p:nvSpPr>
          <p:cNvPr id="104952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缺乏有效的奖惩机制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政策制定与执行存在脱节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监管不力导致企业违法排污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公众参与度低，环保意识不强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环保技术研发和应用不足</a:t>
            </a:r>
            <a:endParaRPr altLang="en-US" lang="zh-CN"/>
          </a:p>
        </p:txBody>
      </p:sp>
      <p:sp>
        <p:nvSpPr>
          <p:cNvPr id="104959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环保技术研发水平不高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环保技术应用范围有限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环保技术推广难度较大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环保技术创新能力不足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环保设施建设和运营效率不高</a:t>
            </a:r>
            <a:endParaRPr altLang="en-US" lang="zh-CN"/>
          </a:p>
        </p:txBody>
      </p:sp>
      <p:sp>
        <p:nvSpPr>
          <p:cNvPr id="104963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建设成本高：环保设施建设需要投入大量资金，包括设备购置、安装、调试等费用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运营效率低：由于技术和管理等原因，部分环保设施运营效率不高，无法达到预期的减排效果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缺乏专业人才：环保设施建设和运营需要专业的技术和管理人才，但目前这方面的人才储备不足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政策支持不足：虽然国家出台了一系列环保政策，但在实际执行过程中，政策支持力度不够，影响了环保设施建设和运营的效率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环保治理成效不够显著</a:t>
            </a:r>
            <a:endParaRPr altLang="en-US" lang="zh-CN"/>
          </a:p>
        </p:txBody>
      </p:sp>
      <p:sp>
        <p:nvSpPr>
          <p:cNvPr id="104969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环保技术水平有待提高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环保治理政策执行力度不够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公众环保意识不强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环保监管体系不完善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4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未来环保行业的发展趋势和展望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环保政策制定更加科学合理</a:t>
            </a:r>
            <a:endParaRPr altLang="en-US" lang="zh-CN"/>
          </a:p>
        </p:txBody>
      </p:sp>
      <p:sp>
        <p:nvSpPr>
          <p:cNvPr id="104980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政策制定更加注重科学性和可操作性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政策制定更加注重与公众参与相结合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政策制定更加注重与国际接轨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政策制定更加注重与经济发展相结合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环保技术研发和应用更加广泛深入</a:t>
            </a:r>
            <a:endParaRPr altLang="en-US" lang="zh-CN"/>
          </a:p>
        </p:txBody>
      </p:sp>
      <p:sp>
        <p:nvSpPr>
          <p:cNvPr id="104988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9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内容1：环保技术研发不断取得突破，为环保行业的发展提供了有力支持。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9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内容2：环保技术的应用范围不断扩大，涵盖了工业、农业、城市等多个领域。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0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内容3：环保技术应用更加深入，将有助于提高环保治理效果和降低成本。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0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内容4：未来环保技术研发和应用将更加注重创新和可持续发展。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环保设施建设和运营更加高效便捷</a:t>
            </a:r>
            <a:endParaRPr altLang="en-US" lang="zh-CN"/>
          </a:p>
        </p:txBody>
      </p:sp>
      <p:sp>
        <p:nvSpPr>
          <p:cNvPr id="104994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7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7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7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环保设施建设：采用先进技术，提高建设效率和质量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环保设施投资：吸引更多社会资本投入，推动环保设施建设和运营市场化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环保设施维护：加强设施维护和保养，确保设施长期稳定运行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环保设施运营：引入智能化、数字化技术，实现高效运营和管理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环保治理成效更加显著提升</a:t>
            </a:r>
            <a:endParaRPr altLang="en-US" lang="zh-CN"/>
          </a:p>
        </p:txBody>
      </p:sp>
      <p:sp>
        <p:nvSpPr>
          <p:cNvPr id="105002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空气质量持续改善：通过加强工业污染治理、推广清洁能源等方式，减少空气污染排放，提高空气质量。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水质改善明显：加强污水处理和排放监管，推广节水技术和水资源循环利用，减少水污染，提高水质。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土壤污染防治取得突破：加强土壤污染监测和风险评估，推广土壤修复技术，减少土壤污染对环境和人体健康的影响。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生态环境保护意识增强：加强环保宣传和教育，提高公众环保意识和参与度，形成全社会共同关注环保的良好氛围。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8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对未来环保行业的建议和措施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加强环保政策制定和执行力度</a:t>
            </a:r>
            <a:endParaRPr altLang="en-US" lang="zh-CN"/>
          </a:p>
        </p:txBody>
      </p:sp>
      <p:sp>
        <p:nvSpPr>
          <p:cNvPr id="105014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制定更加严格的环保政策：针对不同领域和行业，制定更加严格的环保政策，明确排放标准和处罚措施，加大对违法行为的惩处力度。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加强政策执行和监管：加强对环保政策的执行和监管，确保政策得到有效落实，同时加强对污染源的监测和治理，及时发现和解决问题。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推动绿色生产和消费：鼓励企业采用环保技术和生产方式，推广绿色产品和服务，促进绿色消费，形成全社会的环保共识。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加强国际合作和交流：加强与其他国家和地区的环保合作和交流，共同应对全球环境问题，推动全球环保事业的发展。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加强环保技术研发和应用推广</a:t>
            </a:r>
            <a:endParaRPr altLang="en-US" lang="zh-CN"/>
          </a:p>
        </p:txBody>
      </p:sp>
      <p:sp>
        <p:nvSpPr>
          <p:cNvPr id="10502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加大投入力度：政府和企业应加大对环保技术研发的投入，提高研发水平和效率。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加强技术创新：鼓励企业加强技术创新，推动环保技术的升级和换代。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建立合作机制：加强政府、企业和社会各方面的合作，共同推动环保技术的研发和应用推广。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推广先进技术：积极推广先进的环保技术，提高环保治理效果和效率。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加强环保设施建设和运营管理</a:t>
            </a:r>
            <a:endParaRPr altLang="en-US" lang="zh-CN"/>
          </a:p>
        </p:txBody>
      </p:sp>
      <p:sp>
        <p:nvSpPr>
          <p:cNvPr id="105027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8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8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加强技术研发，推动环保设施升级改造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9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强化监管力度，确保设施正常运行和达标排放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9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加大投入力度，提高环保设施建设水平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9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完善运营管理制度，提高运营效率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加强环保治理成效的评估和反馈</a:t>
            </a:r>
            <a:endParaRPr altLang="en-US" lang="zh-CN"/>
          </a:p>
        </p:txBody>
      </p:sp>
      <p:sp>
        <p:nvSpPr>
          <p:cNvPr id="105033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4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加强数据分析和应用：对评估数据进行深入分析，找出问题根源，为改进环保治理措施提供依据。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建立完善的评估体系：制定科学、合理的评估指标和标准，对环保治理成效进行定期评估。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建立反馈机制：及时将评估结果反馈给相关部门和企业，促进环保治理措施的改进和优化。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加强监督和考核：对环保治理成效进行监督和考核，确保各项措施得到有效执行。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38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结论和建议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对未来环保行业充满信心和期待</a:t>
            </a:r>
            <a:endParaRPr altLang="en-US" lang="zh-CN"/>
          </a:p>
        </p:txBody>
      </p:sp>
      <p:sp>
        <p:nvSpPr>
          <p:cNvPr id="1050448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0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2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环保行业发展趋势向好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454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6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58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政策支持力度不断加大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460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2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4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科技创新推动行业进步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466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68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0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公众环保意识不断提高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提出加强环保工作的建议和措施</a:t>
            </a:r>
            <a:endParaRPr altLang="en-US" lang="zh-CN"/>
          </a:p>
        </p:txBody>
      </p:sp>
      <p:sp>
        <p:nvSpPr>
          <p:cNvPr id="105050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0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推广绿色生产技术，促进产业转型升级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1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加强环保宣传教育，提高公众环保意识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2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加大环保投入力度，提高环保治理水平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加强国际合作与交流，共同应对全球环境问题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0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57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1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6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4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40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43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431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2023-12-17T10:24:25Z</dcterms:created>
  <dcterms:modified xsi:type="dcterms:W3CDTF">2023-12-17T10:24:25Z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780a7e7933a3434785d050682d69f66d_21</vt:lpwstr>
  </property>
</Properties>
</file>