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4064" r:id="rId1"/>
    <p:sldMasterId id="2147504101" r:id="rId2"/>
  </p:sldMasterIdLst>
  <p:notesMasterIdLst>
    <p:notesMasterId r:id="rId3"/>
  </p:notesMasterIdLst>
  <p:sldIdLst>
    <p:sldId id="9808" r:id="rId4"/>
    <p:sldId id="9811" r:id="rId5"/>
    <p:sldId id="9814" r:id="rId6"/>
    <p:sldId id="9817" r:id="rId7"/>
    <p:sldId id="9823" r:id="rId9"/>
    <p:sldId id="9826" r:id="rId10"/>
    <p:sldId id="9829" r:id="rId11"/>
    <p:sldId id="9835" r:id="rId13"/>
    <p:sldId id="9838" r:id="rId14"/>
    <p:sldId id="9841" r:id="rId15"/>
    <p:sldId id="9844" r:id="rId16"/>
    <p:sldId id="9850" r:id="rId18"/>
    <p:sldId id="9853" r:id="rId19"/>
    <p:sldId id="9856" r:id="rId20"/>
    <p:sldId id="9859" r:id="rId21"/>
    <p:sldId id="9865" r:id="rId23"/>
    <p:sldId id="9868" r:id="rId24"/>
    <p:sldId id="9871" r:id="rId25"/>
    <p:sldId id="9874" r:id="rId26"/>
    <p:sldId id="9880" r:id="rId28"/>
    <p:sldId id="9883" r:id="rId29"/>
    <p:sldId id="9886"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4065" r:id="rId1"/>
    <p:sldLayoutId id="2147504066" r:id="rId2"/>
    <p:sldLayoutId id="2147504067" r:id="rId3"/>
    <p:sldLayoutId id="2147504068" r:id="rId4"/>
    <p:sldLayoutId id="2147504069" r:id="rId5"/>
    <p:sldLayoutId id="2147504070" r:id="rId6"/>
    <p:sldLayoutId id="2147504071" r:id="rId7"/>
    <p:sldLayoutId id="2147504072" r:id="rId8"/>
    <p:sldLayoutId id="2147504073" r:id="rId9"/>
    <p:sldLayoutId id="2147504074" r:id="rId10"/>
    <p:sldLayoutId id="21475040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4102" r:id="rId1"/>
    <p:sldLayoutId id="2147504103" r:id="rId2"/>
    <p:sldLayoutId id="2147504104" r:id="rId3"/>
    <p:sldLayoutId id="2147504105" r:id="rId4"/>
    <p:sldLayoutId id="2147504106" r:id="rId5"/>
    <p:sldLayoutId id="2147504107" r:id="rId6"/>
    <p:sldLayoutId id="2147504108" r:id="rId7"/>
    <p:sldLayoutId id="2147504109" r:id="rId8"/>
    <p:sldLayoutId id="2147504110" r:id="rId9"/>
    <p:sldLayoutId id="2147504111" r:id="rId10"/>
    <p:sldLayoutId id="21475041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tags" Target="../tags/tag115.xml"/><Relationship Id="rId6" Type="http://schemas.openxmlformats.org/officeDocument/2006/relationships/tags" Target="../tags/tag116.xml"/><Relationship Id="rId7" Type="http://schemas.openxmlformats.org/officeDocument/2006/relationships/tags" Target="../tags/tag117.xml"/><Relationship Id="rId8" Type="http://schemas.openxmlformats.org/officeDocument/2006/relationships/tags" Target="../tags/tag118.xml"/><Relationship Id="rId9" Type="http://schemas.openxmlformats.org/officeDocument/2006/relationships/tags" Target="../tags/tag119.xml"/><Relationship Id="rId10" Type="http://schemas.openxmlformats.org/officeDocument/2006/relationships/tags" Target="../tags/tag120.xml"/><Relationship Id="rId11" Type="http://schemas.openxmlformats.org/officeDocument/2006/relationships/tags" Target="../tags/tag121.xml"/><Relationship Id="rId12" Type="http://schemas.openxmlformats.org/officeDocument/2006/relationships/tags" Target="../tags/tag12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tags" Target="../tags/tag227.xml"/><Relationship Id="rId18" Type="http://schemas.openxmlformats.org/officeDocument/2006/relationships/tags" Target="../tags/tag228.xml"/><Relationship Id="rId19" Type="http://schemas.openxmlformats.org/officeDocument/2006/relationships/tags" Target="../tags/tag229.xml"/><Relationship Id="rId20" Type="http://schemas.openxmlformats.org/officeDocument/2006/relationships/tags" Target="../tags/tag230.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2024年广告与品牌行业工作总结及展望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添加目录标题</a:t>
            </a:r>
            <a:endParaRPr altLang="zh-CN" b="1" dirty="0" sz="19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广告与品牌行业概述</a:t>
            </a:r>
            <a:endParaRPr altLang="en-US" b="1" dirty="0" sz="19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fontScale="92500"/>
          </a:bodyPr>
          <a:p>
            <a:pPr algn="ctr">
              <a:lnSpc>
                <a:spcPct val="100000"/>
              </a:lnSpc>
            </a:pPr>
            <a:r>
              <a:rPr altLang="en-US" b="1" dirty="0" sz="2400" lang="zh-CN" spc="300">
                <a:solidFill>
                  <a:schemeClr val="lt1">
                    <a:lumMod val="100000"/>
                  </a:schemeClr>
                </a:solidFill>
                <a:latin typeface="+mj-ea"/>
                <a:ea typeface="+mj-ea"/>
              </a:rPr>
              <a:t>2024年广告与品牌行业工作总结</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广告与品牌行业发展趋势分析</a:t>
            </a:r>
            <a:endParaRPr altLang="en-US" b="1" dirty="0" sz="19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广告与品牌行业未来展望</a:t>
            </a:r>
            <a:endParaRPr altLang="en-US" b="1" dirty="0" sz="19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1900" lang="zh-CN" spc="300">
                <a:solidFill>
                  <a:schemeClr val="lt1">
                    <a:lumMod val="100000"/>
                  </a:schemeClr>
                </a:solidFill>
                <a:latin typeface="+mj-ea"/>
                <a:ea typeface="+mj-ea"/>
              </a:rPr>
              <a:t>结论和建议</a:t>
            </a:r>
            <a:endParaRPr altLang="en-US" b="1" dirty="0" sz="19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广告与品牌行业概述</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广告与品牌行业的定义和范围</a:t>
            </a:r>
            <a:endParaRPr altLang="en-US" lang="zh-CN"/>
          </a:p>
        </p:txBody>
      </p:sp>
      <p:sp>
        <p:nvSpPr>
          <p:cNvPr id="104897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86" name="文本框 3"/>
          <p:cNvSpPr txBox="1"/>
          <p:nvPr>
            <p:custDataLst>
              <p:tags r:id="rId5"/>
            </p:custDataLst>
          </p:nvPr>
        </p:nvSpPr>
        <p:spPr>
          <a:xfrm>
            <a:off x="3283983"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广告与品牌行业的范围：包括广告公司、品牌策划机构、营销策划公司等，为各类企业提供广告宣传、品牌推广、营销策略等服务。</a:t>
            </a:r>
            <a:endParaRPr altLang="en-US" sz="1400" lang="zh-CN" spc="150">
              <a:solidFill>
                <a:schemeClr val="tx1"/>
              </a:solidFill>
              <a:effectLst/>
              <a:latin typeface="+mn-ea"/>
              <a:sym typeface="+mn-ea"/>
            </a:endParaRPr>
          </a:p>
        </p:txBody>
      </p:sp>
      <p:sp>
        <p:nvSpPr>
          <p:cNvPr id="104898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广告与品牌行业的定义：广告与品牌行业是涵盖广告制作、品牌策划、营销策略等多个领域的综合性行业。</a:t>
            </a:r>
            <a:endParaRPr altLang="en-US" dirty="0" sz="1400" lang="zh-CN" spc="150">
              <a:solidFill>
                <a:schemeClr val="tx1"/>
              </a:solidFill>
              <a:effectLst/>
              <a:latin typeface="+mn-ea"/>
              <a:sym typeface="+mn-ea"/>
            </a:endParaRPr>
          </a:p>
        </p:txBody>
      </p:sp>
      <p:sp>
        <p:nvSpPr>
          <p:cNvPr id="104899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广告与品牌行业的发展历程：简要介绍广告与品牌行业的发展历程，如早期的广告业、品牌策划的出现和发展等。</a:t>
            </a:r>
            <a:endParaRPr altLang="en-US" sz="1400" lang="zh-CN" spc="150">
              <a:solidFill>
                <a:schemeClr val="tx1"/>
              </a:solidFill>
              <a:effectLst/>
              <a:latin typeface="+mn-ea"/>
              <a:sym typeface="+mn-ea"/>
            </a:endParaRPr>
          </a:p>
        </p:txBody>
      </p:sp>
      <p:sp>
        <p:nvSpPr>
          <p:cNvPr id="104899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广告与品牌行业的现状：介绍当前广告与品牌行业的现状，如市场规模、主要企业、行业趋势等。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行业发展趋势和挑战</a:t>
            </a:r>
            <a:endParaRPr altLang="en-US" lang="zh-CN"/>
          </a:p>
        </p:txBody>
      </p:sp>
      <p:sp>
        <p:nvSpPr>
          <p:cNvPr id="104902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2" name="TextBox 2"/>
          <p:cNvSpPr txBox="1"/>
          <p:nvPr>
            <p:custDataLst>
              <p:tags r:id="rId3"/>
            </p:custDataLst>
          </p:nvPr>
        </p:nvSpPr>
        <p:spPr>
          <a:xfrm>
            <a:off x="986772"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数字化和互联网的快速发展，为广告与品牌行业提供了更多的机会和挑战</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消费者行为和偏好的变化，要求广告与品牌行业不断适应和创新</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4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4" name="TextBox 2"/>
          <p:cNvSpPr txBox="1"/>
          <p:nvPr>
            <p:custDataLst>
              <p:tags r:id="rId9"/>
            </p:custDataLst>
          </p:nvPr>
        </p:nvSpPr>
        <p:spPr>
          <a:xfrm>
            <a:off x="6348206"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广告与品牌行业的竞争日益激烈，需要不断提高自身的竞争力和创新能力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4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广告与品牌行业需要不断关注新技术和新趋势，以保持领先地位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p:cNvSpPr>
            <a:spLocks noGrp="1"/>
          </p:cNvSpPr>
          <p:nvPr>
            <p:ph type="title"/>
            <p:custDataLst>
              <p:tags r:id="rId1"/>
            </p:custDataLst>
          </p:nvPr>
        </p:nvSpPr>
        <p:spPr/>
        <p:txBody>
          <a:bodyPr/>
          <a:p>
            <a:r>
              <a:rPr altLang="en-US" dirty="0" lang="zh-CN">
                <a:solidFill>
                  <a:schemeClr val="lt1">
                    <a:lumMod val="100000"/>
                  </a:schemeClr>
                </a:solidFill>
              </a:rPr>
              <a:t>2024年广告与品牌行业工作总结</a:t>
            </a:r>
            <a:endParaRPr altLang="en-US" dirty="0" lang="zh-CN">
              <a:solidFill>
                <a:schemeClr val="lt1">
                  <a:lumMod val="100000"/>
                </a:schemeClr>
              </a:solidFill>
            </a:endParaRPr>
          </a:p>
        </p:txBody>
      </p:sp>
      <p:sp>
        <p:nvSpPr>
          <p:cNvPr id="1049086"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8" name="标题 1"/>
          <p:cNvSpPr>
            <a:spLocks noGrp="1"/>
          </p:cNvSpPr>
          <p:nvPr>
            <p:ph type="title"/>
          </p:nvPr>
        </p:nvSpPr>
        <p:spPr/>
        <p:txBody>
          <a:bodyPr/>
          <a:p>
            <a:r>
              <a:rPr altLang="en-US" lang="zh-CN"/>
              <a:t>行业业绩和表现</a:t>
            </a:r>
            <a:endParaRPr altLang="en-US" lang="zh-CN"/>
          </a:p>
        </p:txBody>
      </p:sp>
      <p:sp>
        <p:nvSpPr>
          <p:cNvPr id="10491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行业在广告与品牌领域的创新与突破</a:t>
            </a:r>
            <a:endParaRPr altLang="zh-CN" dirty="0" lang="en-US">
              <a:solidFill>
                <a:schemeClr val="dk1">
                  <a:lumMod val="80000"/>
                  <a:lumOff val="20000"/>
                </a:schemeClr>
              </a:solidFill>
              <a:latin typeface="+mn-ea"/>
              <a:sym typeface="+mn-ea"/>
            </a:endParaRPr>
          </a:p>
        </p:txBody>
      </p:sp>
      <p:sp>
        <p:nvSpPr>
          <p:cNvPr id="10491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2024年广告与品牌行业整体业绩增长情况</a:t>
            </a:r>
            <a:endParaRPr altLang="en-US" dirty="0" lang="zh-CN">
              <a:solidFill>
                <a:schemeClr val="dk1">
                  <a:lumMod val="80000"/>
                  <a:lumOff val="20000"/>
                </a:schemeClr>
              </a:solidFill>
              <a:latin typeface="+mn-ea"/>
              <a:sym typeface="+mn-ea"/>
            </a:endParaRPr>
          </a:p>
        </p:txBody>
      </p:sp>
      <p:sp>
        <p:nvSpPr>
          <p:cNvPr id="10491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行业主要公司的业绩表现及市场份额</a:t>
            </a:r>
            <a:endParaRPr altLang="en-US" dirty="0" lang="zh-CN">
              <a:solidFill>
                <a:schemeClr val="dk1">
                  <a:lumMod val="80000"/>
                  <a:lumOff val="20000"/>
                </a:schemeClr>
              </a:solidFill>
              <a:latin typeface="+mn-ea"/>
              <a:sym typeface="+mn-ea"/>
            </a:endParaRPr>
          </a:p>
        </p:txBody>
      </p:sp>
      <p:sp>
        <p:nvSpPr>
          <p:cNvPr id="10491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行业业绩增长的原因及未来趋势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行业创新和突破</a:t>
            </a:r>
            <a:endParaRPr altLang="en-US" lang="zh-CN"/>
          </a:p>
        </p:txBody>
      </p:sp>
      <p:sp>
        <p:nvSpPr>
          <p:cNvPr id="1049216"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18"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20"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22"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224"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26"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228"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数字化转型：广告与品牌行业在数字化转型方面取得了显著进展，包括数据驱动的营销策略、社交媒体和移动应用程序等新兴渠道的利用。</a:t>
            </a:r>
            <a:endParaRPr altLang="en-US" sz="1600" lang="zh-CN" spc="150">
              <a:solidFill>
                <a:schemeClr val="tx1">
                  <a:lumMod val="65000"/>
                  <a:lumOff val="35000"/>
                </a:schemeClr>
              </a:solidFill>
              <a:latin typeface="+mn-ea"/>
            </a:endParaRPr>
          </a:p>
        </p:txBody>
      </p:sp>
      <p:sp>
        <p:nvSpPr>
          <p:cNvPr id="1049230"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内容营销：品牌更加注重内容营销，通过高质量、有价值的内容吸引潜在客户，提高品牌知名度和忠诚度。</a:t>
            </a:r>
            <a:endParaRPr altLang="en-US" sz="1600" lang="zh-CN" spc="150">
              <a:solidFill>
                <a:schemeClr val="tx1">
                  <a:lumMod val="65000"/>
                  <a:lumOff val="35000"/>
                </a:schemeClr>
              </a:solidFill>
              <a:latin typeface="+mn-ea"/>
            </a:endParaRPr>
          </a:p>
        </p:txBody>
      </p:sp>
      <p:sp>
        <p:nvSpPr>
          <p:cNvPr id="1049232"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跨界合作：广告与品牌行业与其他领域的跨界合作成为创新的重要途径，如与艺术家、文化机构和科技公司等合作，推出具有独特创意和吸引力的广告活动。</a:t>
            </a:r>
            <a:endParaRPr altLang="en-US" sz="1600" lang="zh-CN" spc="150">
              <a:solidFill>
                <a:schemeClr val="tx1">
                  <a:lumMod val="65000"/>
                  <a:lumOff val="35000"/>
                </a:schemeClr>
              </a:solidFill>
              <a:latin typeface="+mn-ea"/>
            </a:endParaRPr>
          </a:p>
        </p:txBody>
      </p:sp>
      <p:sp>
        <p:nvSpPr>
          <p:cNvPr id="1049234"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个性化定制：随着消费者需求的多样化，广告与品牌行业更加注重个性化定制，根据不同受众的特点和需求，提供定制化的广告和品牌推广策略。</a:t>
            </a:r>
            <a:endParaRPr altLang="en-US" sz="1600" lang="zh-CN" spc="150">
              <a:solidFill>
                <a:schemeClr val="tx1">
                  <a:lumMod val="65000"/>
                  <a:lumOff val="35000"/>
                </a:schemeClr>
              </a:solidFill>
              <a:latin typeface="+mn-ea"/>
            </a:endParaRPr>
          </a:p>
        </p:txBody>
      </p:sp>
      <p:sp>
        <p:nvSpPr>
          <p:cNvPr id="1049236"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行业问题和挑战</a:t>
            </a:r>
            <a:endParaRPr altLang="en-US" lang="zh-CN"/>
          </a:p>
        </p:txBody>
      </p:sp>
      <p:sp>
        <p:nvSpPr>
          <p:cNvPr id="104927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市场竞争激烈：广告与品牌行业的竞争日益激烈，企业需要不断提高自身竞争力</a:t>
            </a:r>
            <a:endParaRPr altLang="en-US" dirty="0" sz="1200" lang="zh-CN" spc="150">
              <a:solidFill>
                <a:schemeClr val="tx1">
                  <a:lumMod val="65000"/>
                  <a:lumOff val="35000"/>
                </a:schemeClr>
              </a:solidFill>
              <a:latin typeface="+mn-ea"/>
              <a:sym typeface="+mn-ea"/>
            </a:endParaRPr>
          </a:p>
        </p:txBody>
      </p:sp>
      <p:sp>
        <p:nvSpPr>
          <p:cNvPr id="104927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消费者需求多样化：消费者对广告和品牌的需求越来越多样化，企业需要不断创新以满足消费者需求</a:t>
            </a:r>
            <a:endParaRPr altLang="en-US" dirty="0" sz="1200" lang="zh-CN" spc="150">
              <a:solidFill>
                <a:schemeClr val="tx1">
                  <a:lumMod val="65000"/>
                  <a:lumOff val="35000"/>
                </a:schemeClr>
              </a:solidFill>
              <a:latin typeface="+mn-ea"/>
              <a:sym typeface="+mn-ea"/>
            </a:endParaRPr>
          </a:p>
        </p:txBody>
      </p:sp>
      <p:sp>
        <p:nvSpPr>
          <p:cNvPr id="104927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法律法规限制：广告和品牌行业受到法律法规的限制，企业需要遵守相关规定，避免违规行为</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技术变革带来的挑战：随着互联网技术的发展，广告和品牌行业面临着技术变革带来的挑战，企业需要不断适应新技术的发展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12" name="标题"/>
          <p:cNvSpPr>
            <a:spLocks noGrp="1"/>
          </p:cNvSpPr>
          <p:nvPr>
            <p:ph type="title"/>
            <p:custDataLst>
              <p:tags r:id="rId1"/>
            </p:custDataLst>
          </p:nvPr>
        </p:nvSpPr>
        <p:spPr/>
        <p:txBody>
          <a:bodyPr/>
          <a:p>
            <a:r>
              <a:rPr altLang="en-US" dirty="0" lang="zh-CN">
                <a:solidFill>
                  <a:schemeClr val="lt1">
                    <a:lumMod val="100000"/>
                  </a:schemeClr>
                </a:solidFill>
              </a:rPr>
              <a:t>广告与品牌行业发展趋势分析</a:t>
            </a:r>
            <a:endParaRPr altLang="en-US" dirty="0" lang="zh-CN">
              <a:solidFill>
                <a:schemeClr val="lt1">
                  <a:lumMod val="100000"/>
                </a:schemeClr>
              </a:solidFill>
            </a:endParaRPr>
          </a:p>
        </p:txBody>
      </p:sp>
      <p:sp>
        <p:nvSpPr>
          <p:cNvPr id="1049314"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76" name="标题 1"/>
          <p:cNvSpPr>
            <a:spLocks noGrp="1"/>
          </p:cNvSpPr>
          <p:nvPr>
            <p:ph type="title"/>
          </p:nvPr>
        </p:nvSpPr>
        <p:spPr/>
        <p:txBody>
          <a:bodyPr/>
          <a:p>
            <a:r>
              <a:rPr altLang="en-US" lang="zh-CN"/>
              <a:t>数字化和智能化趋势</a:t>
            </a:r>
            <a:endParaRPr altLang="en-US" lang="zh-CN"/>
          </a:p>
        </p:txBody>
      </p:sp>
      <p:sp>
        <p:nvSpPr>
          <p:cNvPr id="1049378"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0"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2"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4"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86"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388"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0"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392"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394"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数字化趋势：随着互联网技术的发展，广告与品牌行业正逐步向数字化转型，数字化营销成为行业发展的重要趋势。</a:t>
            </a:r>
            <a:endParaRPr altLang="en-US" sz="1400" lang="zh-CN" spc="150">
              <a:solidFill>
                <a:schemeClr val="tx1">
                  <a:lumMod val="65000"/>
                  <a:lumOff val="35000"/>
                </a:schemeClr>
              </a:solidFill>
              <a:latin typeface="+mn-ea"/>
            </a:endParaRPr>
          </a:p>
        </p:txBody>
      </p:sp>
      <p:sp>
        <p:nvSpPr>
          <p:cNvPr id="1049396"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398"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智能化趋势：人工智能、大数据等技术的不断发展，为广告与品牌行业提供了更多的智能化解决方案，如智能推荐、智能客服等，提高了广告效果和客户体验。</a:t>
            </a:r>
            <a:endParaRPr altLang="en-US" sz="1400" lang="zh-CN" spc="150">
              <a:solidFill>
                <a:schemeClr val="tx1">
                  <a:lumMod val="65000"/>
                  <a:lumOff val="35000"/>
                </a:schemeClr>
              </a:solidFill>
              <a:latin typeface="+mn-ea"/>
            </a:endParaRPr>
          </a:p>
        </p:txBody>
      </p:sp>
      <p:sp>
        <p:nvSpPr>
          <p:cNvPr id="1049400"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02"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数字化和智能化融合：数字化和智能化趋势在广告与品牌行业中相互融合，形成了更加高效、精准的营销方式，为品牌建设提供了有力支持。</a:t>
            </a:r>
            <a:endParaRPr altLang="en-US" sz="1400" lang="zh-CN" spc="150">
              <a:solidFill>
                <a:schemeClr val="tx1">
                  <a:lumMod val="65000"/>
                  <a:lumOff val="35000"/>
                </a:schemeClr>
              </a:solidFill>
              <a:latin typeface="+mn-ea"/>
            </a:endParaRPr>
          </a:p>
        </p:txBody>
      </p:sp>
      <p:sp>
        <p:nvSpPr>
          <p:cNvPr id="1049404"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06"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未来展望：随着技术的不断进步和应用，广告与品牌行业的数字化和智能化趋势将继续加强，推动行业不断创新和发展。</a:t>
            </a:r>
            <a:endParaRPr altLang="en-US" sz="1400" lang="zh-CN" spc="150">
              <a:solidFill>
                <a:schemeClr val="tx1">
                  <a:lumMod val="65000"/>
                  <a:lumOff val="35000"/>
                </a:schemeClr>
              </a:solidFill>
              <a:latin typeface="+mn-ea"/>
            </a:endParaRPr>
          </a:p>
        </p:txBody>
      </p:sp>
      <p:sp>
        <p:nvSpPr>
          <p:cNvPr id="1049408"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42" name="标题 1"/>
          <p:cNvSpPr>
            <a:spLocks noGrp="1"/>
          </p:cNvSpPr>
          <p:nvPr>
            <p:ph type="title"/>
          </p:nvPr>
        </p:nvSpPr>
        <p:spPr/>
        <p:txBody>
          <a:bodyPr/>
          <a:p>
            <a:r>
              <a:rPr altLang="en-US" lang="zh-CN"/>
              <a:t>个性化和定制化趋势</a:t>
            </a:r>
            <a:endParaRPr altLang="en-US" lang="zh-CN"/>
          </a:p>
        </p:txBody>
      </p:sp>
      <p:sp>
        <p:nvSpPr>
          <p:cNvPr id="104944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消费者需求多样化：消费者对个性化、定制化的需求日益增长，推动广告与品牌行业向个性化和定制化方向发展。</a:t>
            </a:r>
            <a:endParaRPr altLang="en-US" dirty="0" sz="2000" lang="zh-CN" spc="150">
              <a:solidFill>
                <a:schemeClr val="tx1">
                  <a:lumMod val="85000"/>
                  <a:lumOff val="15000"/>
                </a:schemeClr>
              </a:solidFill>
              <a:latin typeface="+mn-ea"/>
              <a:sym typeface="+mn-ea"/>
            </a:endParaRPr>
          </a:p>
        </p:txBody>
      </p:sp>
      <p:sp>
        <p:nvSpPr>
          <p:cNvPr id="104945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技术进步推动：大数据、人工智能等技术的不断发展，为广告与品牌行业的个性化和定制化提供了技术支持。</a:t>
            </a:r>
            <a:endParaRPr altLang="en-US" dirty="0" sz="2000" lang="zh-CN" spc="150">
              <a:solidFill>
                <a:schemeClr val="tx1">
                  <a:lumMod val="85000"/>
                  <a:lumOff val="15000"/>
                </a:schemeClr>
              </a:solidFill>
              <a:latin typeface="+mn-ea"/>
              <a:sym typeface="+mn-ea"/>
            </a:endParaRPr>
          </a:p>
        </p:txBody>
      </p:sp>
      <p:sp>
        <p:nvSpPr>
          <p:cNvPr id="104945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市场竞争驱动：个性化和定制化能够更好地满足消费者需求，提高品牌竞争力，因此成为广告与品牌行业的重要发展趋势。</a:t>
            </a:r>
            <a:endParaRPr altLang="en-US" dirty="0" sz="2000" lang="zh-CN" spc="150">
              <a:solidFill>
                <a:schemeClr val="tx1">
                  <a:lumMod val="85000"/>
                  <a:lumOff val="15000"/>
                </a:schemeClr>
              </a:solidFill>
              <a:latin typeface="+mn-ea"/>
              <a:sym typeface="+mn-ea"/>
            </a:endParaRPr>
          </a:p>
        </p:txBody>
      </p:sp>
      <p:sp>
        <p:nvSpPr>
          <p:cNvPr id="104946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行业法规规范：广告与品牌行业需要遵守相关法规和规范，个性化和定制化趋势也需要符合相关法规和规范的要求。</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跨界合作和融合趋势</a:t>
            </a:r>
            <a:endParaRPr altLang="en-US" lang="zh-CN"/>
          </a:p>
        </p:txBody>
      </p:sp>
      <p:sp>
        <p:nvSpPr>
          <p:cNvPr id="104950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跨界合作：品牌与不同行业、领域的合作，打破传统界限，创新营销方式</a:t>
            </a:r>
            <a:endParaRPr altLang="en-US" dirty="0" sz="1200" lang="zh-CN" spc="150">
              <a:solidFill>
                <a:schemeClr val="tx1">
                  <a:lumMod val="85000"/>
                  <a:lumOff val="15000"/>
                </a:schemeClr>
              </a:solidFill>
              <a:latin typeface="+mn-ea"/>
              <a:sym typeface="+mn-ea"/>
            </a:endParaRPr>
          </a:p>
        </p:txBody>
      </p:sp>
      <p:sp>
        <p:nvSpPr>
          <p:cNvPr id="104950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0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融合趋势：广告与品牌行业的融合，将广告创意与品牌形象相结合，提升品牌价值</a:t>
            </a:r>
            <a:endParaRPr altLang="en-US" dirty="0" sz="1200" lang="zh-CN" spc="150">
              <a:solidFill>
                <a:schemeClr val="tx1">
                  <a:lumMod val="85000"/>
                  <a:lumOff val="15000"/>
                </a:schemeClr>
              </a:solidFill>
              <a:latin typeface="+mn-ea"/>
              <a:sym typeface="+mn-ea"/>
            </a:endParaRPr>
          </a:p>
        </p:txBody>
      </p:sp>
      <p:sp>
        <p:nvSpPr>
          <p:cNvPr id="104951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数字化转型：利用大数据、人工智能等技术手段，实现广告与品牌行业的数字化转型</a:t>
            </a:r>
            <a:endParaRPr altLang="en-US" dirty="0" sz="1200" lang="zh-CN" spc="150">
              <a:solidFill>
                <a:schemeClr val="tx1">
                  <a:lumMod val="85000"/>
                  <a:lumOff val="15000"/>
                </a:schemeClr>
              </a:solidFill>
              <a:latin typeface="+mn-ea"/>
              <a:sym typeface="+mn-ea"/>
            </a:endParaRPr>
          </a:p>
        </p:txBody>
      </p:sp>
      <p:sp>
        <p:nvSpPr>
          <p:cNvPr id="104951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社交媒体影响力：社交媒体在广告与品牌行业中的影响力逐渐增强，成为品牌传播的重要渠道</a:t>
            </a:r>
            <a:endParaRPr altLang="en-US" dirty="0" sz="1200" lang="zh-CN" spc="150">
              <a:solidFill>
                <a:schemeClr val="tx1">
                  <a:lumMod val="85000"/>
                  <a:lumOff val="15000"/>
                </a:schemeClr>
              </a:solidFill>
              <a:latin typeface="+mn-ea"/>
              <a:sym typeface="+mn-ea"/>
            </a:endParaRPr>
          </a:p>
        </p:txBody>
      </p:sp>
      <p:sp>
        <p:nvSpPr>
          <p:cNvPr id="104952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8" name="标题"/>
          <p:cNvSpPr>
            <a:spLocks noGrp="1"/>
          </p:cNvSpPr>
          <p:nvPr>
            <p:ph type="title"/>
            <p:custDataLst>
              <p:tags r:id="rId1"/>
            </p:custDataLst>
          </p:nvPr>
        </p:nvSpPr>
        <p:spPr/>
        <p:txBody>
          <a:bodyPr/>
          <a:p>
            <a:r>
              <a:rPr altLang="en-US" dirty="0" lang="zh-CN">
                <a:solidFill>
                  <a:schemeClr val="lt1">
                    <a:lumMod val="100000"/>
                  </a:schemeClr>
                </a:solidFill>
              </a:rPr>
              <a:t>广告与品牌行业未来展望</a:t>
            </a:r>
            <a:endParaRPr altLang="en-US" dirty="0" lang="zh-CN">
              <a:solidFill>
                <a:schemeClr val="lt1">
                  <a:lumMod val="100000"/>
                </a:schemeClr>
              </a:solidFill>
            </a:endParaRPr>
          </a:p>
        </p:txBody>
      </p:sp>
      <p:sp>
        <p:nvSpPr>
          <p:cNvPr id="1049560"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行业发展趋势预测</a:t>
            </a:r>
            <a:endParaRPr altLang="en-US" lang="zh-CN"/>
          </a:p>
        </p:txBody>
      </p:sp>
      <p:sp>
        <p:nvSpPr>
          <p:cNvPr id="10496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社交媒体和短视频：社交媒体和短视频平台将继续成为广告与品牌行业的重要渠道，品牌将更加注重与消费者的互动和沟通。</a:t>
            </a:r>
            <a:endParaRPr altLang="en-US" sz="1400" lang="zh-CN" spc="150">
              <a:solidFill>
                <a:schemeClr val="tx1"/>
              </a:solidFill>
              <a:effectLst/>
              <a:latin typeface="+mn-ea"/>
              <a:sym typeface="+mn-ea"/>
            </a:endParaRPr>
          </a:p>
        </p:txBody>
      </p:sp>
      <p:sp>
        <p:nvSpPr>
          <p:cNvPr id="10496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数字化和智能化：广告与品牌行业将更加注重数字化和智能化的应用，提高广告投放的精准度和效果。</a:t>
            </a:r>
            <a:endParaRPr altLang="en-US" dirty="0" sz="1400" lang="zh-CN" spc="150">
              <a:solidFill>
                <a:schemeClr val="tx1"/>
              </a:solidFill>
              <a:effectLst/>
              <a:latin typeface="+mn-ea"/>
              <a:sym typeface="+mn-ea"/>
            </a:endParaRPr>
          </a:p>
        </p:txBody>
      </p:sp>
      <p:sp>
        <p:nvSpPr>
          <p:cNvPr id="10496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虚拟现实和增强现实：虚拟现实和增强现实技术将在广告与品牌行业中得到更广泛的应用，为消费者提供更加沉浸式的体验。</a:t>
            </a:r>
            <a:endParaRPr altLang="en-US" sz="1400" lang="zh-CN" spc="150">
              <a:solidFill>
                <a:schemeClr val="tx1"/>
              </a:solidFill>
              <a:effectLst/>
              <a:latin typeface="+mn-ea"/>
              <a:sym typeface="+mn-ea"/>
            </a:endParaRPr>
          </a:p>
        </p:txBody>
      </p:sp>
      <p:sp>
        <p:nvSpPr>
          <p:cNvPr id="1049638" name="文本框 8"/>
          <p:cNvSpPr txBox="1"/>
          <p:nvPr>
            <p:custDataLst>
              <p:tags r:id="rId8"/>
            </p:custDataLst>
          </p:nvPr>
        </p:nvSpPr>
        <p:spPr>
          <a:xfrm>
            <a:off x="8347895" y="4592597"/>
            <a:ext cx="3005905" cy="1317090"/>
          </a:xfrm>
          <a:prstGeom prst="rect"/>
          <a:noFill/>
        </p:spPr>
        <p:txBody>
          <a:bodyPr lIns="0" rtlCol="0" wrap="square">
            <a:normAutofit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数据分析和人工智能：数据分析和人工智能技术将在广告与品牌行业中发挥更加重要的作用，帮助品牌更加精准地了解消费者需求和市场趋势。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2" name="标题 1"/>
          <p:cNvSpPr>
            <a:spLocks noGrp="1"/>
          </p:cNvSpPr>
          <p:nvPr>
            <p:ph type="title"/>
          </p:nvPr>
        </p:nvSpPr>
        <p:spPr/>
        <p:txBody>
          <a:bodyPr/>
          <a:p>
            <a:r>
              <a:rPr altLang="en-US" lang="zh-CN"/>
              <a:t>行业未来挑战和机遇</a:t>
            </a:r>
            <a:endParaRPr altLang="en-US" lang="zh-CN"/>
          </a:p>
        </p:txBody>
      </p:sp>
      <p:sp>
        <p:nvSpPr>
          <p:cNvPr id="104967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挑战：技术变革、市场竞争、消费者需求变化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应对策略：创新、适应变化、加强合作</a:t>
            </a:r>
            <a:endParaRPr dirty="0" sz="2000" err="1">
              <a:solidFill>
                <a:schemeClr val="tx1">
                  <a:lumMod val="75000"/>
                  <a:lumOff val="25000"/>
                </a:schemeClr>
              </a:solidFill>
              <a:latin typeface="+mn-ea"/>
              <a:ea typeface="+mn-ea"/>
              <a:cs typeface="+mn-ea"/>
              <a:sym typeface="+mn-lt"/>
            </a:endParaRPr>
          </a:p>
        </p:txBody>
      </p:sp>
      <p:sp>
        <p:nvSpPr>
          <p:cNvPr id="104969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9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0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未来趋势：个性化定制、跨界合作、绿色可持续发展</a:t>
            </a:r>
            <a:endParaRPr dirty="0" sz="2000" err="1">
              <a:solidFill>
                <a:schemeClr val="tx1">
                  <a:lumMod val="75000"/>
                  <a:lumOff val="25000"/>
                </a:schemeClr>
              </a:solidFill>
              <a:latin typeface="+mn-ea"/>
              <a:ea typeface="+mn-ea"/>
              <a:cs typeface="+mn-ea"/>
              <a:sym typeface="+mn-lt"/>
            </a:endParaRPr>
          </a:p>
        </p:txBody>
      </p:sp>
      <p:sp>
        <p:nvSpPr>
          <p:cNvPr id="10497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机遇：数字化转型、新商业模式、品牌价值提升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46" name="标题 1"/>
          <p:cNvSpPr>
            <a:spLocks noGrp="1"/>
          </p:cNvSpPr>
          <p:nvPr>
            <p:ph type="title"/>
          </p:nvPr>
        </p:nvSpPr>
        <p:spPr/>
        <p:txBody>
          <a:bodyPr/>
          <a:p>
            <a:r>
              <a:rPr altLang="en-US" lang="zh-CN"/>
              <a:t>行业未来发展策略和建议</a:t>
            </a:r>
            <a:endParaRPr altLang="en-US" lang="zh-CN"/>
          </a:p>
        </p:txBody>
      </p:sp>
      <p:sp>
        <p:nvSpPr>
          <p:cNvPr id="10497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国际化拓展：加强与国际广告与品牌行业的合作与交流，提升中国广告与品牌行业的国际影响力</a:t>
            </a:r>
            <a:endParaRPr altLang="zh-CN" dirty="0" lang="en-US">
              <a:solidFill>
                <a:schemeClr val="dk1">
                  <a:lumMod val="80000"/>
                  <a:lumOff val="20000"/>
                </a:schemeClr>
              </a:solidFill>
              <a:latin typeface="+mn-ea"/>
              <a:sym typeface="+mn-ea"/>
            </a:endParaRPr>
          </a:p>
        </p:txBody>
      </p:sp>
      <p:sp>
        <p:nvSpPr>
          <p:cNvPr id="10497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数字化转型：利用大数据、人工智能等技术提升广告与品牌行业的效率和效果</a:t>
            </a:r>
            <a:endParaRPr altLang="en-US" dirty="0" sz="1600" lang="zh-CN">
              <a:solidFill>
                <a:schemeClr val="dk1">
                  <a:lumMod val="80000"/>
                  <a:lumOff val="20000"/>
                </a:schemeClr>
              </a:solidFill>
              <a:latin typeface="+mn-ea"/>
              <a:sym typeface="+mn-ea"/>
            </a:endParaRPr>
          </a:p>
        </p:txBody>
      </p:sp>
      <p:sp>
        <p:nvSpPr>
          <p:cNvPr id="10497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多元化发展：拓展新的业务领域，如社交媒体、短视频等，以适应不断变化的市场需求</a:t>
            </a:r>
            <a:endParaRPr altLang="en-US" dirty="0" lang="zh-CN">
              <a:solidFill>
                <a:schemeClr val="dk1">
                  <a:lumMod val="80000"/>
                  <a:lumOff val="20000"/>
                </a:schemeClr>
              </a:solidFill>
              <a:latin typeface="+mn-ea"/>
              <a:sym typeface="+mn-ea"/>
            </a:endParaRPr>
          </a:p>
        </p:txBody>
      </p:sp>
      <p:sp>
        <p:nvSpPr>
          <p:cNvPr id="10497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人才培养与创新：重视人才培养和创新，为行业的发展提供强有力的人才保障和技术支持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2" name="标题"/>
          <p:cNvSpPr>
            <a:spLocks noGrp="1"/>
          </p:cNvSpPr>
          <p:nvPr>
            <p:ph type="title"/>
            <p:custDataLst>
              <p:tags r:id="rId1"/>
            </p:custDataLst>
          </p:nvPr>
        </p:nvSpPr>
        <p:spPr/>
        <p:txBody>
          <a:bodyPr/>
          <a:p>
            <a:r>
              <a:rPr altLang="en-US" dirty="0" lang="zh-CN">
                <a:solidFill>
                  <a:schemeClr val="lt1">
                    <a:lumMod val="100000"/>
                  </a:schemeClr>
                </a:solidFill>
              </a:rPr>
              <a:t>结论和建议</a:t>
            </a:r>
            <a:endParaRPr altLang="en-US" dirty="0" lang="zh-CN">
              <a:solidFill>
                <a:schemeClr val="lt1">
                  <a:lumMod val="100000"/>
                </a:schemeClr>
              </a:solidFill>
            </a:endParaRPr>
          </a:p>
        </p:txBody>
      </p:sp>
      <p:sp>
        <p:nvSpPr>
          <p:cNvPr id="1049814"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76" name="标题 1"/>
          <p:cNvSpPr>
            <a:spLocks noGrp="1"/>
          </p:cNvSpPr>
          <p:nvPr>
            <p:ph type="title"/>
          </p:nvPr>
        </p:nvSpPr>
        <p:spPr/>
        <p:txBody>
          <a:bodyPr/>
          <a:p>
            <a:r>
              <a:rPr altLang="en-US" lang="zh-CN"/>
              <a:t>对广告与品牌行业的总结和评价</a:t>
            </a:r>
            <a:endParaRPr altLang="en-US" lang="zh-CN"/>
          </a:p>
        </p:txBody>
      </p:sp>
      <p:sp>
        <p:nvSpPr>
          <p:cNvPr id="10498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行业规模持续增长，未来发展潜力巨大</a:t>
            </a:r>
            <a:endParaRPr altLang="en-US" dirty="0" sz="1200" lang="zh-CN" spc="150">
              <a:solidFill>
                <a:schemeClr val="tx1">
                  <a:lumMod val="65000"/>
                  <a:lumOff val="35000"/>
                </a:schemeClr>
              </a:solidFill>
              <a:latin typeface="+mn-ea"/>
              <a:sym typeface="+mn-ea"/>
            </a:endParaRPr>
          </a:p>
        </p:txBody>
      </p:sp>
      <p:sp>
        <p:nvSpPr>
          <p:cNvPr id="10498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数字化、智能化趋势明显，技术创新推动行业发展</a:t>
            </a:r>
            <a:endParaRPr altLang="en-US" dirty="0" sz="1200" lang="zh-CN" spc="150">
              <a:solidFill>
                <a:schemeClr val="tx1">
                  <a:lumMod val="65000"/>
                  <a:lumOff val="35000"/>
                </a:schemeClr>
              </a:solidFill>
              <a:latin typeface="+mn-ea"/>
              <a:sym typeface="+mn-ea"/>
            </a:endParaRPr>
          </a:p>
        </p:txBody>
      </p:sp>
      <p:sp>
        <p:nvSpPr>
          <p:cNvPr id="10498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品牌建设成为核心竞争力，广告与品牌融合加深</a:t>
            </a:r>
            <a:endParaRPr altLang="en-US" dirty="0" sz="1200" lang="zh-CN" spc="150">
              <a:solidFill>
                <a:schemeClr val="tx1">
                  <a:lumMod val="65000"/>
                  <a:lumOff val="35000"/>
                </a:schemeClr>
              </a:solidFill>
              <a:latin typeface="+mn-ea"/>
              <a:sym typeface="+mn-ea"/>
            </a:endParaRPr>
          </a:p>
        </p:txBody>
      </p:sp>
      <p:sp>
        <p:nvSpPr>
          <p:cNvPr id="10498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行业监管加强，规范发展成为必然趋势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对未来发展的建议和展望</a:t>
            </a:r>
            <a:endParaRPr altLang="en-US" lang="zh-CN"/>
          </a:p>
        </p:txBody>
      </p:sp>
      <p:sp>
        <p:nvSpPr>
          <p:cNvPr id="10499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持续关注行业趋势和变化</a:t>
            </a:r>
            <a:endParaRPr altLang="en-US" dirty="0" sz="1200" lang="zh-CN" spc="150">
              <a:solidFill>
                <a:schemeClr val="tx1">
                  <a:lumMod val="65000"/>
                  <a:lumOff val="35000"/>
                </a:schemeClr>
              </a:solidFill>
              <a:latin typeface="+mn-ea"/>
              <a:sym typeface="+mn-ea"/>
            </a:endParaRPr>
          </a:p>
        </p:txBody>
      </p:sp>
      <p:sp>
        <p:nvSpPr>
          <p:cNvPr id="10499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创新广告形式和内容，提高品牌认知度</a:t>
            </a:r>
            <a:endParaRPr altLang="en-US" dirty="0" sz="1200" lang="zh-CN" spc="150">
              <a:solidFill>
                <a:schemeClr val="tx1">
                  <a:lumMod val="65000"/>
                  <a:lumOff val="35000"/>
                </a:schemeClr>
              </a:solidFill>
              <a:latin typeface="+mn-ea"/>
              <a:sym typeface="+mn-ea"/>
            </a:endParaRPr>
          </a:p>
        </p:txBody>
      </p:sp>
      <p:sp>
        <p:nvSpPr>
          <p:cNvPr id="10499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加强与消费者互动，提升用户满意度</a:t>
            </a:r>
            <a:endParaRPr altLang="en-US" dirty="0" sz="1200" lang="zh-CN" spc="150">
              <a:solidFill>
                <a:schemeClr val="tx1">
                  <a:lumMod val="65000"/>
                  <a:lumOff val="35000"/>
                </a:schemeClr>
              </a:solidFill>
              <a:latin typeface="+mn-ea"/>
              <a:sym typeface="+mn-ea"/>
            </a:endParaRPr>
          </a:p>
        </p:txBody>
      </p:sp>
      <p:sp>
        <p:nvSpPr>
          <p:cNvPr id="10499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拓展数字化和智能化应用，提高广告效果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60"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49962"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49964"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49966"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2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5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4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262.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2023-12-17T18:40:28Z</dcterms:created>
  <dcterms:modified xsi:type="dcterms:W3CDTF">2023-12-17T18:40:28Z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8bb3694f81154513bf7a7aa03b0e5114_21</vt:lpwstr>
  </property>
</Properties>
</file>