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861" r:id="rId1"/>
    <p:sldMasterId id="2147493898" r:id="rId2"/>
  </p:sldMasterIdLst>
  <p:notesMasterIdLst>
    <p:notesMasterId r:id="rId3"/>
  </p:notesMasterIdLst>
  <p:sldIdLst>
    <p:sldId id="5049" r:id="rId4"/>
    <p:sldId id="5054" r:id="rId5"/>
    <p:sldId id="5059" r:id="rId6"/>
    <p:sldId id="5064" r:id="rId7"/>
    <p:sldId id="5071" r:id="rId9"/>
    <p:sldId id="5074" r:id="rId10"/>
    <p:sldId id="5077" r:id="rId11"/>
    <p:sldId id="5080" r:id="rId12"/>
    <p:sldId id="5084" r:id="rId13"/>
    <p:sldId id="5091" r:id="rId15"/>
    <p:sldId id="5094" r:id="rId16"/>
    <p:sldId id="5097" r:id="rId17"/>
    <p:sldId id="5100" r:id="rId18"/>
    <p:sldId id="5104" r:id="rId19"/>
    <p:sldId id="5111" r:id="rId21"/>
    <p:sldId id="5114" r:id="rId22"/>
    <p:sldId id="5117" r:id="rId23"/>
    <p:sldId id="5120" r:id="rId24"/>
    <p:sldId id="5124" r:id="rId25"/>
    <p:sldId id="5131" r:id="rId27"/>
    <p:sldId id="5134" r:id="rId28"/>
    <p:sldId id="5137" r:id="rId29"/>
    <p:sldId id="5140" r:id="rId30"/>
    <p:sldId id="5144" r:id="rId31"/>
    <p:sldId id="5151" r:id="rId33"/>
    <p:sldId id="5154" r:id="rId34"/>
    <p:sldId id="5157" r:id="rId35"/>
    <p:sldId id="5160" r:id="rId36"/>
    <p:sldId id="5164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862" r:id="rId1"/>
    <p:sldLayoutId id="2147493863" r:id="rId2"/>
    <p:sldLayoutId id="2147493864" r:id="rId3"/>
    <p:sldLayoutId id="2147493865" r:id="rId4"/>
    <p:sldLayoutId id="2147493866" r:id="rId5"/>
    <p:sldLayoutId id="2147493867" r:id="rId6"/>
    <p:sldLayoutId id="2147493868" r:id="rId7"/>
    <p:sldLayoutId id="2147493869" r:id="rId8"/>
    <p:sldLayoutId id="2147493870" r:id="rId9"/>
    <p:sldLayoutId id="2147493871" r:id="rId10"/>
    <p:sldLayoutId id="21474938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899" r:id="rId1"/>
    <p:sldLayoutId id="2147493900" r:id="rId2"/>
    <p:sldLayoutId id="2147493901" r:id="rId3"/>
    <p:sldLayoutId id="2147493902" r:id="rId4"/>
    <p:sldLayoutId id="2147493903" r:id="rId5"/>
    <p:sldLayoutId id="2147493904" r:id="rId6"/>
    <p:sldLayoutId id="2147493905" r:id="rId7"/>
    <p:sldLayoutId id="2147493906" r:id="rId8"/>
    <p:sldLayoutId id="2147493907" r:id="rId9"/>
    <p:sldLayoutId id="2147493908" r:id="rId10"/>
    <p:sldLayoutId id="214749390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20" Type="http://schemas.openxmlformats.org/officeDocument/2006/relationships/tags" Target="../tags/tag188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9.xml"/><Relationship Id="rId2" Type="http://schemas.openxmlformats.org/officeDocument/2006/relationships/tags" Target="../tags/tag190.xml"/><Relationship Id="rId3" Type="http://schemas.openxmlformats.org/officeDocument/2006/relationships/tags" Target="../tags/tag191.xml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tags" Target="../tags/tag195.xml"/><Relationship Id="rId8" Type="http://schemas.openxmlformats.org/officeDocument/2006/relationships/tags" Target="../tags/tag196.xml"/><Relationship Id="rId9" Type="http://schemas.openxmlformats.org/officeDocument/2006/relationships/tags" Target="../tags/tag197.xml"/><Relationship Id="rId10" Type="http://schemas.openxmlformats.org/officeDocument/2006/relationships/tags" Target="../tags/tag198.xml"/><Relationship Id="rId11" Type="http://schemas.openxmlformats.org/officeDocument/2006/relationships/tags" Target="../tags/tag199.xml"/><Relationship Id="rId12" Type="http://schemas.openxmlformats.org/officeDocument/2006/relationships/tags" Target="../tags/tag200.xml"/><Relationship Id="rId13" Type="http://schemas.openxmlformats.org/officeDocument/2006/relationships/tags" Target="../tags/tag201.xml"/><Relationship Id="rId14" Type="http://schemas.openxmlformats.org/officeDocument/2006/relationships/tags" Target="../tags/tag202.xml"/><Relationship Id="rId15" Type="http://schemas.openxmlformats.org/officeDocument/2006/relationships/tags" Target="../tags/tag203.xml"/><Relationship Id="rId16" Type="http://schemas.openxmlformats.org/officeDocument/2006/relationships/tags" Target="../tags/tag20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tags" Target="../tags/tag262.xml"/><Relationship Id="rId22" Type="http://schemas.openxmlformats.org/officeDocument/2006/relationships/tags" Target="../tags/tag263.xml"/><Relationship Id="rId23" Type="http://schemas.openxmlformats.org/officeDocument/2006/relationships/tags" Target="../tags/tag264.xml"/><Relationship Id="rId24" Type="http://schemas.openxmlformats.org/officeDocument/2006/relationships/tags" Target="../tags/tag265.xml"/><Relationship Id="rId25" Type="http://schemas.openxmlformats.org/officeDocument/2006/relationships/tags" Target="../tags/tag266.xml"/><Relationship Id="rId26" Type="http://schemas.openxmlformats.org/officeDocument/2006/relationships/tags" Target="../tags/tag267.xml"/><Relationship Id="rId27" Type="http://schemas.openxmlformats.org/officeDocument/2006/relationships/tags" Target="../tags/tag268.xml"/><Relationship Id="rId28" Type="http://schemas.openxmlformats.org/officeDocument/2006/relationships/tags" Target="../tags/tag269.xml"/><Relationship Id="rId29" Type="http://schemas.openxmlformats.org/officeDocument/2006/relationships/tags" Target="../tags/tag270.xml"/><Relationship Id="rId30" Type="http://schemas.openxmlformats.org/officeDocument/2006/relationships/tags" Target="../tags/tag271.xml"/><Relationship Id="rId31" Type="http://schemas.openxmlformats.org/officeDocument/2006/relationships/tags" Target="../tags/tag272.xml"/><Relationship Id="rId32" Type="http://schemas.openxmlformats.org/officeDocument/2006/relationships/tags" Target="../tags/tag273.xml"/><Relationship Id="rId33" Type="http://schemas.openxmlformats.org/officeDocument/2006/relationships/tags" Target="../tags/tag274.xml"/><Relationship Id="rId34" Type="http://schemas.openxmlformats.org/officeDocument/2006/relationships/tags" Target="../tags/tag275.xml"/><Relationship Id="rId35" Type="http://schemas.openxmlformats.org/officeDocument/2006/relationships/tags" Target="../tags/tag276.xml"/><Relationship Id="rId36" Type="http://schemas.openxmlformats.org/officeDocument/2006/relationships/tags" Target="../tags/tag277.xml"/><Relationship Id="rId37" Type="http://schemas.openxmlformats.org/officeDocument/2006/relationships/tags" Target="../tags/tag278.xml"/><Relationship Id="rId38" Type="http://schemas.openxmlformats.org/officeDocument/2006/relationships/tags" Target="../tags/tag279.xml"/><Relationship Id="rId39" Type="http://schemas.openxmlformats.org/officeDocument/2006/relationships/tags" Target="../tags/tag280.xml"/><Relationship Id="rId40" Type="http://schemas.openxmlformats.org/officeDocument/2006/relationships/tags" Target="../tags/tag281.xml"/><Relationship Id="rId4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tags" Target="../tags/tag287.xml"/><Relationship Id="rId7" Type="http://schemas.openxmlformats.org/officeDocument/2006/relationships/tags" Target="../tags/tag288.xml"/><Relationship Id="rId8" Type="http://schemas.openxmlformats.org/officeDocument/2006/relationships/tags" Target="../tags/tag289.xml"/><Relationship Id="rId9" Type="http://schemas.openxmlformats.org/officeDocument/2006/relationships/tags" Target="../tags/tag290.xml"/><Relationship Id="rId10" Type="http://schemas.openxmlformats.org/officeDocument/2006/relationships/tags" Target="../tags/tag291.xml"/><Relationship Id="rId11" Type="http://schemas.openxmlformats.org/officeDocument/2006/relationships/tags" Target="../tags/tag292.xml"/><Relationship Id="rId12" Type="http://schemas.openxmlformats.org/officeDocument/2006/relationships/tags" Target="../tags/tag293.xml"/><Relationship Id="rId13" Type="http://schemas.openxmlformats.org/officeDocument/2006/relationships/tags" Target="../tags/tag294.xml"/><Relationship Id="rId14" Type="http://schemas.openxmlformats.org/officeDocument/2006/relationships/tags" Target="../tags/tag295.xml"/><Relationship Id="rId15" Type="http://schemas.openxmlformats.org/officeDocument/2006/relationships/tags" Target="../tags/tag296.xml"/><Relationship Id="rId16" Type="http://schemas.openxmlformats.org/officeDocument/2006/relationships/tags" Target="../tags/tag297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tags" Target="../tags/tag374.xml"/><Relationship Id="rId18" Type="http://schemas.openxmlformats.org/officeDocument/2006/relationships/tags" Target="../tags/tag375.xml"/><Relationship Id="rId19" Type="http://schemas.openxmlformats.org/officeDocument/2006/relationships/tags" Target="../tags/tag376.xml"/><Relationship Id="rId20" Type="http://schemas.openxmlformats.org/officeDocument/2006/relationships/tags" Target="../tags/tag377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tags" Target="../tags/tag390.xml"/><Relationship Id="rId14" Type="http://schemas.openxmlformats.org/officeDocument/2006/relationships/tags" Target="../tags/tag391.xml"/><Relationship Id="rId15" Type="http://schemas.openxmlformats.org/officeDocument/2006/relationships/tags" Target="../tags/tag392.xml"/><Relationship Id="rId16" Type="http://schemas.openxmlformats.org/officeDocument/2006/relationships/tags" Target="../tags/tag393.xml"/><Relationship Id="rId17" Type="http://schemas.openxmlformats.org/officeDocument/2006/relationships/tags" Target="../tags/tag394.xml"/><Relationship Id="rId18" Type="http://schemas.openxmlformats.org/officeDocument/2006/relationships/tags" Target="../tags/tag395.xml"/><Relationship Id="rId19" Type="http://schemas.openxmlformats.org/officeDocument/2006/relationships/tags" Target="../tags/tag396.xml"/><Relationship Id="rId20" Type="http://schemas.openxmlformats.org/officeDocument/2006/relationships/tags" Target="../tags/tag397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tags" Target="../tags/tag401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2024年行政岗位工作总结与展望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工作展望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团队合作与沟通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行业趋势与发展前景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总结与展望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岗位职责与目标</a:t>
            </a:r>
            <a:endParaRPr altLang="en-US" lang="zh-CN"/>
          </a:p>
        </p:txBody>
      </p:sp>
      <p:sp>
        <p:nvSpPr>
          <p:cNvPr id="1048958" name="矩形 5"/>
          <p:cNvSpPr/>
          <p:nvPr>
            <p:custDataLst>
              <p:tags r:id="rId1"/>
            </p:custDataLst>
          </p:nvPr>
        </p:nvSpPr>
        <p:spPr>
          <a:xfrm>
            <a:off x="1056424" y="1462000"/>
            <a:ext cx="4713931" cy="47677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矩形 10"/>
          <p:cNvSpPr/>
          <p:nvPr>
            <p:custDataLst>
              <p:tags r:id="rId2"/>
            </p:custDataLst>
          </p:nvPr>
        </p:nvSpPr>
        <p:spPr>
          <a:xfrm>
            <a:off x="1701365" y="1452880"/>
            <a:ext cx="967880" cy="50186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TextBox 2"/>
          <p:cNvSpPr txBox="1"/>
          <p:nvPr>
            <p:custDataLst>
              <p:tags r:id="rId3"/>
            </p:custDataLst>
          </p:nvPr>
        </p:nvSpPr>
        <p:spPr>
          <a:xfrm>
            <a:off x="1338504" y="2772728"/>
            <a:ext cx="4149932" cy="251768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岗位职责：负责行政事务的日常管理工作，包括文件管理、会议组织、资料整理等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8964" name="矩形 6"/>
          <p:cNvSpPr/>
          <p:nvPr>
            <p:custDataLst>
              <p:tags r:id="rId4"/>
            </p:custDataLst>
          </p:nvPr>
        </p:nvSpPr>
        <p:spPr>
          <a:xfrm>
            <a:off x="6415295" y="1462000"/>
            <a:ext cx="4713931" cy="47677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矩形 11"/>
          <p:cNvSpPr/>
          <p:nvPr>
            <p:custDataLst>
              <p:tags r:id="rId5"/>
            </p:custDataLst>
          </p:nvPr>
        </p:nvSpPr>
        <p:spPr>
          <a:xfrm>
            <a:off x="7096718" y="1452880"/>
            <a:ext cx="967880" cy="501864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TextBox 2"/>
          <p:cNvSpPr txBox="1"/>
          <p:nvPr>
            <p:custDataLst>
              <p:tags r:id="rId6"/>
            </p:custDataLst>
          </p:nvPr>
        </p:nvSpPr>
        <p:spPr>
          <a:xfrm>
            <a:off x="6697376" y="2772728"/>
            <a:ext cx="4149932" cy="2517682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目标：确保行政工作的顺利进行，提高工作效率，为公司的发展提供有力的支持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工作成果与亮点</a:t>
            </a:r>
            <a:endParaRPr altLang="en-US" lang="zh-CN"/>
          </a:p>
        </p:txBody>
      </p:sp>
      <p:sp>
        <p:nvSpPr>
          <p:cNvPr id="1049004" name="弧形 58"/>
          <p:cNvSpPr/>
          <p:nvPr>
            <p:custDataLst>
              <p:tags r:id="rId1"/>
            </p:custDataLst>
          </p:nvPr>
        </p:nvSpPr>
        <p:spPr>
          <a:xfrm>
            <a:off x="8107509" y="2106209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弧形 57"/>
          <p:cNvSpPr/>
          <p:nvPr>
            <p:custDataLst>
              <p:tags r:id="rId2"/>
            </p:custDataLst>
          </p:nvPr>
        </p:nvSpPr>
        <p:spPr>
          <a:xfrm>
            <a:off x="608330" y="2106209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椭圆 22"/>
          <p:cNvSpPr/>
          <p:nvPr>
            <p:custDataLst>
              <p:tags r:id="rId3"/>
            </p:custDataLst>
          </p:nvPr>
        </p:nvSpPr>
        <p:spPr>
          <a:xfrm>
            <a:off x="8448679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椭圆 23"/>
          <p:cNvSpPr/>
          <p:nvPr>
            <p:custDataLst>
              <p:tags r:id="rId4"/>
            </p:custDataLst>
          </p:nvPr>
        </p:nvSpPr>
        <p:spPr>
          <a:xfrm>
            <a:off x="8834838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5"/>
            </p:custDataLst>
          </p:nvPr>
        </p:nvSpPr>
        <p:spPr>
          <a:xfrm>
            <a:off x="8901385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获得领导和同事的认可与赞扬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4" name="椭圆 24"/>
          <p:cNvSpPr/>
          <p:nvPr>
            <p:custDataLst>
              <p:tags r:id="rId6"/>
            </p:custDataLst>
          </p:nvPr>
        </p:nvSpPr>
        <p:spPr>
          <a:xfrm>
            <a:off x="6016437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25"/>
          <p:cNvSpPr/>
          <p:nvPr>
            <p:custDataLst>
              <p:tags r:id="rId7"/>
            </p:custDataLst>
          </p:nvPr>
        </p:nvSpPr>
        <p:spPr>
          <a:xfrm>
            <a:off x="6401659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8"/>
            </p:custDataLst>
          </p:nvPr>
        </p:nvSpPr>
        <p:spPr>
          <a:xfrm>
            <a:off x="6469143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优化内部管理流程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椭圆 7"/>
          <p:cNvSpPr/>
          <p:nvPr>
            <p:custDataLst>
              <p:tags r:id="rId9"/>
            </p:custDataLst>
          </p:nvPr>
        </p:nvSpPr>
        <p:spPr>
          <a:xfrm>
            <a:off x="3584195" y="2381770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椭圆 9"/>
          <p:cNvSpPr/>
          <p:nvPr>
            <p:custDataLst>
              <p:tags r:id="rId10"/>
            </p:custDataLst>
          </p:nvPr>
        </p:nvSpPr>
        <p:spPr>
          <a:xfrm>
            <a:off x="3969417" y="2439881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4" name="正文"/>
          <p:cNvSpPr txBox="1"/>
          <p:nvPr>
            <p:custDataLst>
              <p:tags r:id="rId11"/>
            </p:custDataLst>
          </p:nvPr>
        </p:nvSpPr>
        <p:spPr>
          <a:xfrm>
            <a:off x="403690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提升行政效率和质量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26" name="椭圆 5"/>
          <p:cNvSpPr/>
          <p:nvPr>
            <p:custDataLst>
              <p:tags r:id="rId12"/>
            </p:custDataLst>
          </p:nvPr>
        </p:nvSpPr>
        <p:spPr>
          <a:xfrm>
            <a:off x="875455" y="2381770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椭圆 4"/>
          <p:cNvSpPr/>
          <p:nvPr>
            <p:custDataLst>
              <p:tags r:id="rId13"/>
            </p:custDataLst>
          </p:nvPr>
        </p:nvSpPr>
        <p:spPr>
          <a:xfrm>
            <a:off x="1260677" y="2439881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0" name="正文"/>
          <p:cNvSpPr txBox="1"/>
          <p:nvPr>
            <p:custDataLst>
              <p:tags r:id="rId14"/>
            </p:custDataLst>
          </p:nvPr>
        </p:nvSpPr>
        <p:spPr>
          <a:xfrm>
            <a:off x="1328161" y="3224385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完成年度目标任务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遇到的问题与解决方案</a:t>
            </a:r>
            <a:endParaRPr altLang="en-US" lang="zh-CN"/>
          </a:p>
        </p:txBody>
      </p:sp>
      <p:sp>
        <p:nvSpPr>
          <p:cNvPr id="104906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539652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870892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266546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14463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17664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92880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254805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665986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8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82323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沟通协调不够顺畅：通过加强内部沟通和协作，提高工作效率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256068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突发事件处理不够及时：通过建立应急预案和快速响应机制，及时处理突发事件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460335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工作流程不够顺畅：通过优化工作流程，提高工作效率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735355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人员管理不够严格：通过加强培训和考核，提高员工素质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经验教训与反思</a:t>
            </a:r>
            <a:endParaRPr altLang="en-US" lang="zh-CN"/>
          </a:p>
        </p:txBody>
      </p:sp>
      <p:sp>
        <p:nvSpPr>
          <p:cNvPr id="10491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经验总结：在过去的工作中，我们积累了哪些宝贵的经验，如何将这些经验应用到未来的工作中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教训反思：在工作中，我们遇到了哪些问题，如何避免这些问题再次发生，并从中吸取教训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改进措施：针对工作中的不足之处，提出具体的改进措施，提高工作效率和质量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未来计划：根据经验教训和改进措施，制定未来工作的计划和目标，为未来的工作做好准备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  <p:sp>
        <p:nvSpPr>
          <p:cNvPr id="10491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未来工作计划与目标</a:t>
            </a:r>
            <a:endParaRPr altLang="en-US" lang="zh-CN"/>
          </a:p>
        </p:txBody>
      </p:sp>
      <p:sp>
        <p:nvSpPr>
          <p:cNvPr id="104924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4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强化团队建设：加强内部培训和团队建设，提高员工素质和团队协作能力。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提升行政效率：通过优化流程、提高信息化水平等方式，提高行政效率，降低成本。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推动数字化转型：积极推进数字化转型，利用先进技术提高工作效率和质量。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优化服务体验：持续改进服务流程，提高服务质量，提升员工满意度。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提升个人能力的方向与计划</a:t>
            </a:r>
            <a:endParaRPr altLang="en-US" lang="zh-CN"/>
          </a:p>
        </p:txBody>
      </p:sp>
      <p:sp>
        <p:nvSpPr>
          <p:cNvPr id="10492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专业技能提升：通过培训、学习等方式提高行政岗位的专业技能，包括沟通技巧、组织协调能力等。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领导力培养：通过参加领导力培训、担任团队负责人等方式，培养领导力，为未来晋升做好准备。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自我管理能力提升：通过时间管理、情绪管理等课程的学习，提高自我管理能力，更好地应对工作压力。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团队协作能力提升：积极参与团队活动，提高团队协作能力，更好地完成工作任务。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改进工作流程与效率的措施</a:t>
            </a:r>
            <a:endParaRPr altLang="en-US" lang="zh-CN"/>
          </a:p>
        </p:txBody>
      </p:sp>
      <p:sp>
        <p:nvSpPr>
          <p:cNvPr id="104937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加强团队协作：加强部门间沟通与协作，形成合力，共同推进工作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优化工作流程：通过简化流程、减少冗余环节，提高工作效率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引入先进技术：利用人工智能、大数据等先进技术，提高数据处理和分析能力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培训员工技能：定期开展员工技能培训，提高员工业务水平和综合素质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实现个人职业发展的途径</a:t>
            </a:r>
            <a:endParaRPr altLang="en-US" lang="zh-CN"/>
          </a:p>
        </p:txBody>
      </p:sp>
      <p:sp>
        <p:nvSpPr>
          <p:cNvPr id="10494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3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提升专业技能：通过培训和学习，提高自己的专业技能和知识水平，增强竞争力。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4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拓展人际关系：积极参加社交活动，扩大人脉圈，与同事、领导、客户建立良好的关系，为职业发展创造更多机会。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勇于承担责任：在工作中勇于承担责任，积极面对挑战，展现自己的能力和价值，赢得信任和尊重。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持续自我评估：定期回顾自己的工作表现，找出不足之处，制定改进计划，不断提高自己的职业素养和能力。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团队合作与沟通</a:t>
            </a:r>
            <a:endParaRPr altLang="en-US" lang="zh-CN"/>
          </a:p>
        </p:txBody>
      </p:sp>
      <p:sp>
        <p:nvSpPr>
          <p:cNvPr id="10494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与团队成员的协作与沟通方式</a:t>
            </a:r>
            <a:endParaRPr altLang="en-US" lang="zh-CN"/>
          </a:p>
        </p:txBody>
      </p:sp>
      <p:sp>
        <p:nvSpPr>
          <p:cNvPr id="1049558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明确团队成员的角色和职责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建立有效的沟通渠道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及时反馈和解决问题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促进团队成员之间的合作与信任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团队建设与凝聚力提升的措施</a:t>
            </a:r>
            <a:endParaRPr altLang="en-US" lang="zh-CN"/>
          </a:p>
        </p:txBody>
      </p:sp>
      <p:sp>
        <p:nvSpPr>
          <p:cNvPr id="1049600" name="圆角矩形 3"/>
          <p:cNvSpPr/>
          <p:nvPr>
            <p:custDataLst>
              <p:tags r:id="rId1"/>
            </p:custDataLst>
          </p:nvPr>
        </p:nvSpPr>
        <p:spPr>
          <a:xfrm rot="16200000">
            <a:off x="2710215" y="1182015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4"/>
          <p:cNvSpPr/>
          <p:nvPr>
            <p:custDataLst>
              <p:tags r:id="rId2"/>
            </p:custDataLst>
          </p:nvPr>
        </p:nvSpPr>
        <p:spPr>
          <a:xfrm rot="16200000">
            <a:off x="2710215" y="-222465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圆角矩形 11"/>
          <p:cNvSpPr/>
          <p:nvPr>
            <p:custDataLst>
              <p:tags r:id="rId3"/>
            </p:custDataLst>
          </p:nvPr>
        </p:nvSpPr>
        <p:spPr>
          <a:xfrm rot="16200000">
            <a:off x="8353270" y="-225687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圆角矩形 10"/>
          <p:cNvSpPr/>
          <p:nvPr>
            <p:custDataLst>
              <p:tags r:id="rId4"/>
            </p:custDataLst>
          </p:nvPr>
        </p:nvSpPr>
        <p:spPr>
          <a:xfrm rot="16200000">
            <a:off x="2710215" y="2582627"/>
            <a:ext cx="1122540" cy="53248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圆角矩形 31"/>
          <p:cNvSpPr/>
          <p:nvPr>
            <p:custDataLst>
              <p:tags r:id="rId5"/>
            </p:custDataLst>
          </p:nvPr>
        </p:nvSpPr>
        <p:spPr>
          <a:xfrm rot="16200000">
            <a:off x="8353270" y="1177503"/>
            <a:ext cx="1122540" cy="532526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圆角矩形 34"/>
          <p:cNvSpPr/>
          <p:nvPr>
            <p:custDataLst>
              <p:tags r:id="rId6"/>
            </p:custDataLst>
          </p:nvPr>
        </p:nvSpPr>
        <p:spPr>
          <a:xfrm rot="16200000">
            <a:off x="8353270" y="2580693"/>
            <a:ext cx="1122540" cy="532526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文本框 5"/>
          <p:cNvSpPr txBox="1"/>
          <p:nvPr>
            <p:custDataLst>
              <p:tags r:id="rId7"/>
            </p:custDataLst>
          </p:nvPr>
        </p:nvSpPr>
        <p:spPr>
          <a:xfrm>
            <a:off x="6446040" y="4683223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关注个人成长：关注团队成员的个人成长和发展，提供必要的支持和指导，帮助他们在工作中不断进步。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14" name="文本框 6"/>
          <p:cNvSpPr txBox="1"/>
          <p:nvPr>
            <p:custDataLst>
              <p:tags r:id="rId8"/>
            </p:custDataLst>
          </p:nvPr>
        </p:nvSpPr>
        <p:spPr>
          <a:xfrm>
            <a:off x="6446040" y="328003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促进交流与合作：定期组织团队活动，促进团队成员之间的交流与合作，增进彼此的了解和信任。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16" name="文本框 13"/>
          <p:cNvSpPr txBox="1"/>
          <p:nvPr>
            <p:custDataLst>
              <p:tags r:id="rId9"/>
            </p:custDataLst>
          </p:nvPr>
        </p:nvSpPr>
        <p:spPr>
          <a:xfrm>
            <a:off x="802985" y="4683867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多样化培训：提供多样化的培训和发展机会，帮助团队成员提升技能和知识，增强团队整体能力。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18" name="文本框 14"/>
          <p:cNvSpPr txBox="1"/>
          <p:nvPr>
            <p:custDataLst>
              <p:tags r:id="rId10"/>
            </p:custDataLst>
          </p:nvPr>
        </p:nvSpPr>
        <p:spPr>
          <a:xfrm>
            <a:off x="6446040" y="1876842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激励与认可：设立激励机制，对团队成员的优秀表现给予及时的认可和奖励，激发团队成员的积极性和创造力。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20" name="文本框 15"/>
          <p:cNvSpPr txBox="1"/>
          <p:nvPr>
            <p:custDataLst>
              <p:tags r:id="rId11"/>
            </p:custDataLst>
          </p:nvPr>
        </p:nvSpPr>
        <p:spPr>
          <a:xfrm>
            <a:off x="802985" y="1878776"/>
            <a:ext cx="5101282" cy="1122540"/>
          </a:xfrm>
          <a:prstGeom prst="rect"/>
        </p:spPr>
        <p:txBody>
          <a:bodyPr anchor="ctr" anchorCtr="0" bIns="46800" lIns="90000" rIns="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明确团队目标：制定清晰、具体的团队目标，确保每个成员都理解并致力于实现这些目标。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22" name="文本框 16"/>
          <p:cNvSpPr txBox="1"/>
          <p:nvPr>
            <p:custDataLst>
              <p:tags r:id="rId12"/>
            </p:custDataLst>
          </p:nvPr>
        </p:nvSpPr>
        <p:spPr>
          <a:xfrm>
            <a:off x="802985" y="3284544"/>
            <a:ext cx="5101282" cy="1121616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建立信任：通过有效的沟通和协作，建立团队成员之间的信任和尊重，形成良好的工作氛围。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24" name="圆角矩形 7"/>
          <p:cNvSpPr/>
          <p:nvPr>
            <p:custDataLst>
              <p:tags r:id="rId13"/>
            </p:custDataLst>
          </p:nvPr>
        </p:nvSpPr>
        <p:spPr>
          <a:xfrm rot="16200000">
            <a:off x="106868" y="3785361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圆角矩形 8"/>
          <p:cNvSpPr/>
          <p:nvPr>
            <p:custDataLst>
              <p:tags r:id="rId14"/>
            </p:custDataLst>
          </p:nvPr>
        </p:nvSpPr>
        <p:spPr>
          <a:xfrm rot="16200000">
            <a:off x="106868" y="2380882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8" name="圆角矩形 12"/>
          <p:cNvSpPr/>
          <p:nvPr>
            <p:custDataLst>
              <p:tags r:id="rId15"/>
            </p:custDataLst>
          </p:nvPr>
        </p:nvSpPr>
        <p:spPr>
          <a:xfrm rot="16200000">
            <a:off x="5749923" y="237830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圆角矩形 27"/>
          <p:cNvSpPr/>
          <p:nvPr>
            <p:custDataLst>
              <p:tags r:id="rId16"/>
            </p:custDataLst>
          </p:nvPr>
        </p:nvSpPr>
        <p:spPr>
          <a:xfrm rot="16200000">
            <a:off x="106868" y="5185329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2" name="圆角矩形 32"/>
          <p:cNvSpPr/>
          <p:nvPr>
            <p:custDataLst>
              <p:tags r:id="rId17"/>
            </p:custDataLst>
          </p:nvPr>
        </p:nvSpPr>
        <p:spPr>
          <a:xfrm rot="16200000">
            <a:off x="5749923" y="378149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4" name="圆角矩形 35"/>
          <p:cNvSpPr/>
          <p:nvPr>
            <p:custDataLst>
              <p:tags r:id="rId18"/>
            </p:custDataLst>
          </p:nvPr>
        </p:nvSpPr>
        <p:spPr>
          <a:xfrm rot="16200000">
            <a:off x="5749923" y="5184684"/>
            <a:ext cx="1120693" cy="11730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与其他部门的合作与沟通经验</a:t>
            </a:r>
            <a:endParaRPr altLang="en-US" lang="zh-CN"/>
          </a:p>
        </p:txBody>
      </p:sp>
      <p:sp>
        <p:nvSpPr>
          <p:cNvPr id="1049670" name="任意多边形: 形状 16"/>
          <p:cNvSpPr/>
          <p:nvPr>
            <p:custDataLst>
              <p:tags r:id="rId1"/>
            </p:custDataLst>
          </p:nvPr>
        </p:nvSpPr>
        <p:spPr>
          <a:xfrm>
            <a:off x="608330" y="1477837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2" name="Freeform 488"/>
          <p:cNvSpPr/>
          <p:nvPr>
            <p:custDataLst>
              <p:tags r:id="rId2"/>
            </p:custDataLst>
          </p:nvPr>
        </p:nvSpPr>
        <p:spPr>
          <a:xfrm rot="5400000">
            <a:off x="5213024" y="1463045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序号"/>
          <p:cNvSpPr txBox="1"/>
          <p:nvPr>
            <p:custDataLst>
              <p:tags r:id="rId3"/>
            </p:custDataLst>
          </p:nvPr>
        </p:nvSpPr>
        <p:spPr>
          <a:xfrm>
            <a:off x="5339816" y="1693385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6" name="标题"/>
          <p:cNvSpPr txBox="1"/>
          <p:nvPr>
            <p:custDataLst>
              <p:tags r:id="rId4"/>
            </p:custDataLst>
          </p:nvPr>
        </p:nvSpPr>
        <p:spPr>
          <a:xfrm>
            <a:off x="996457" y="153066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合作背景：介绍与其他部门合作的原因和目的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678" name="正文"/>
          <p:cNvSpPr txBox="1"/>
          <p:nvPr>
            <p:custDataLst>
              <p:tags r:id="rId5"/>
            </p:custDataLst>
          </p:nvPr>
        </p:nvSpPr>
        <p:spPr>
          <a:xfrm>
            <a:off x="996457" y="199064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68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246" y="202445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2" name="Freeform 488"/>
          <p:cNvSpPr/>
          <p:nvPr>
            <p:custDataLst>
              <p:tags r:id="rId7"/>
            </p:custDataLst>
          </p:nvPr>
        </p:nvSpPr>
        <p:spPr>
          <a:xfrm rot="5400000">
            <a:off x="6147064" y="2009663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4" name="序号"/>
          <p:cNvSpPr txBox="1"/>
          <p:nvPr>
            <p:custDataLst>
              <p:tags r:id="rId8"/>
            </p:custDataLst>
          </p:nvPr>
        </p:nvSpPr>
        <p:spPr>
          <a:xfrm>
            <a:off x="6255543" y="2234368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686" name="任意多边形: 形状 2"/>
          <p:cNvSpPr/>
          <p:nvPr>
            <p:custDataLst>
              <p:tags r:id="rId9"/>
            </p:custDataLst>
          </p:nvPr>
        </p:nvSpPr>
        <p:spPr>
          <a:xfrm>
            <a:off x="608330" y="2571073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88" name="Freeform 488"/>
          <p:cNvSpPr/>
          <p:nvPr>
            <p:custDataLst>
              <p:tags r:id="rId10"/>
            </p:custDataLst>
          </p:nvPr>
        </p:nvSpPr>
        <p:spPr>
          <a:xfrm rot="5400000">
            <a:off x="5213024" y="2556281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0" name="序号"/>
          <p:cNvSpPr txBox="1"/>
          <p:nvPr>
            <p:custDataLst>
              <p:tags r:id="rId11"/>
            </p:custDataLst>
          </p:nvPr>
        </p:nvSpPr>
        <p:spPr>
          <a:xfrm>
            <a:off x="5339816" y="2785917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69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246" y="311276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694" name="Freeform 488"/>
          <p:cNvSpPr/>
          <p:nvPr>
            <p:custDataLst>
              <p:tags r:id="rId13"/>
            </p:custDataLst>
          </p:nvPr>
        </p:nvSpPr>
        <p:spPr>
          <a:xfrm rot="5400000">
            <a:off x="6147064" y="3098672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96" name="序号"/>
          <p:cNvSpPr txBox="1"/>
          <p:nvPr>
            <p:custDataLst>
              <p:tags r:id="rId14"/>
            </p:custDataLst>
          </p:nvPr>
        </p:nvSpPr>
        <p:spPr>
          <a:xfrm>
            <a:off x="6255543" y="3319856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698" name="任意多边形: 形状 12"/>
          <p:cNvSpPr/>
          <p:nvPr>
            <p:custDataLst>
              <p:tags r:id="rId15"/>
            </p:custDataLst>
          </p:nvPr>
        </p:nvSpPr>
        <p:spPr>
          <a:xfrm>
            <a:off x="608330" y="3663605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700" name="Freeform 488"/>
          <p:cNvSpPr/>
          <p:nvPr>
            <p:custDataLst>
              <p:tags r:id="rId16"/>
            </p:custDataLst>
          </p:nvPr>
        </p:nvSpPr>
        <p:spPr>
          <a:xfrm rot="5400000">
            <a:off x="5213024" y="364951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2" name="序号"/>
          <p:cNvSpPr txBox="1"/>
          <p:nvPr>
            <p:custDataLst>
              <p:tags r:id="rId17"/>
            </p:custDataLst>
          </p:nvPr>
        </p:nvSpPr>
        <p:spPr>
          <a:xfrm>
            <a:off x="5339816" y="3879153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70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246" y="4201770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706" name="Freeform 488"/>
          <p:cNvSpPr/>
          <p:nvPr>
            <p:custDataLst>
              <p:tags r:id="rId19"/>
            </p:custDataLst>
          </p:nvPr>
        </p:nvSpPr>
        <p:spPr>
          <a:xfrm rot="5400000">
            <a:off x="6147064" y="4186978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08" name="序号"/>
          <p:cNvSpPr txBox="1"/>
          <p:nvPr>
            <p:custDataLst>
              <p:tags r:id="rId20"/>
            </p:custDataLst>
          </p:nvPr>
        </p:nvSpPr>
        <p:spPr>
          <a:xfrm>
            <a:off x="6255543" y="440816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710" name="任意多边形: 形状 27"/>
          <p:cNvSpPr/>
          <p:nvPr>
            <p:custDataLst>
              <p:tags r:id="rId21"/>
            </p:custDataLst>
          </p:nvPr>
        </p:nvSpPr>
        <p:spPr>
          <a:xfrm>
            <a:off x="608330" y="4756841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712" name="Freeform 488"/>
          <p:cNvSpPr/>
          <p:nvPr>
            <p:custDataLst>
              <p:tags r:id="rId22"/>
            </p:custDataLst>
          </p:nvPr>
        </p:nvSpPr>
        <p:spPr>
          <a:xfrm rot="5400000">
            <a:off x="5213024" y="4742049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14" name="序号"/>
          <p:cNvSpPr txBox="1"/>
          <p:nvPr>
            <p:custDataLst>
              <p:tags r:id="rId23"/>
            </p:custDataLst>
          </p:nvPr>
        </p:nvSpPr>
        <p:spPr>
          <a:xfrm>
            <a:off x="5339816" y="4972389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71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246" y="5290076"/>
            <a:ext cx="5544793" cy="9145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49718" name="Freeform 488"/>
          <p:cNvSpPr/>
          <p:nvPr>
            <p:custDataLst>
              <p:tags r:id="rId25"/>
            </p:custDataLst>
          </p:nvPr>
        </p:nvSpPr>
        <p:spPr>
          <a:xfrm rot="5400000">
            <a:off x="6147064" y="5275987"/>
            <a:ext cx="826182" cy="94349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20" name="序号"/>
          <p:cNvSpPr txBox="1"/>
          <p:nvPr>
            <p:custDataLst>
              <p:tags r:id="rId26"/>
            </p:custDataLst>
          </p:nvPr>
        </p:nvSpPr>
        <p:spPr>
          <a:xfrm>
            <a:off x="6255543" y="5497171"/>
            <a:ext cx="572191" cy="52524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9722" name="标题"/>
          <p:cNvSpPr txBox="1"/>
          <p:nvPr>
            <p:custDataLst>
              <p:tags r:id="rId27"/>
            </p:custDataLst>
          </p:nvPr>
        </p:nvSpPr>
        <p:spPr>
          <a:xfrm>
            <a:off x="7445282" y="2066015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沟通方式：描述与不同部门沟通的方式和渠道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24" name="正文"/>
          <p:cNvSpPr txBox="1"/>
          <p:nvPr>
            <p:custDataLst>
              <p:tags r:id="rId28"/>
            </p:custDataLst>
          </p:nvPr>
        </p:nvSpPr>
        <p:spPr>
          <a:xfrm>
            <a:off x="7445282" y="2525287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26" name="标题"/>
          <p:cNvSpPr txBox="1"/>
          <p:nvPr>
            <p:custDataLst>
              <p:tags r:id="rId29"/>
            </p:custDataLst>
          </p:nvPr>
        </p:nvSpPr>
        <p:spPr>
          <a:xfrm>
            <a:off x="996457" y="2625313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合作成果：列举与其他部门合作取得的成果和收获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28" name="正文"/>
          <p:cNvSpPr txBox="1"/>
          <p:nvPr>
            <p:custDataLst>
              <p:tags r:id="rId30"/>
            </p:custDataLst>
          </p:nvPr>
        </p:nvSpPr>
        <p:spPr>
          <a:xfrm>
            <a:off x="996457" y="3084584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30" name="标题"/>
          <p:cNvSpPr txBox="1"/>
          <p:nvPr>
            <p:custDataLst>
              <p:tags r:id="rId31"/>
            </p:custDataLst>
          </p:nvPr>
        </p:nvSpPr>
        <p:spPr>
          <a:xfrm>
            <a:off x="7445282" y="3159956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经验教训：总结在合作过程中遇到的问题和教训，并提出改进建议  标题：团队合作与沟通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32" name="正文"/>
          <p:cNvSpPr txBox="1"/>
          <p:nvPr>
            <p:custDataLst>
              <p:tags r:id="rId32"/>
            </p:custDataLst>
          </p:nvPr>
        </p:nvSpPr>
        <p:spPr>
          <a:xfrm>
            <a:off x="7445282" y="3619228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标题：团队合作与沟通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34" name="标题"/>
          <p:cNvSpPr txBox="1"/>
          <p:nvPr>
            <p:custDataLst>
              <p:tags r:id="rId33"/>
            </p:custDataLst>
          </p:nvPr>
        </p:nvSpPr>
        <p:spPr>
          <a:xfrm>
            <a:off x="996457" y="371220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团队合作的重要性：说明团队合作对于行政岗位工作的重要性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36" name="正文"/>
          <p:cNvSpPr txBox="1"/>
          <p:nvPr>
            <p:custDataLst>
              <p:tags r:id="rId34"/>
            </p:custDataLst>
          </p:nvPr>
        </p:nvSpPr>
        <p:spPr>
          <a:xfrm>
            <a:off x="996457" y="4171481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38" name="标题"/>
          <p:cNvSpPr txBox="1"/>
          <p:nvPr>
            <p:custDataLst>
              <p:tags r:id="rId35"/>
            </p:custDataLst>
          </p:nvPr>
        </p:nvSpPr>
        <p:spPr>
          <a:xfrm>
            <a:off x="7445282" y="4257418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有效沟通技巧：介绍有效的沟通技巧和方法，包括倾听、表达、反馈等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40" name="正文"/>
          <p:cNvSpPr txBox="1"/>
          <p:nvPr>
            <p:custDataLst>
              <p:tags r:id="rId36"/>
            </p:custDataLst>
          </p:nvPr>
        </p:nvSpPr>
        <p:spPr>
          <a:xfrm>
            <a:off x="7445282" y="4716690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42" name="标题"/>
          <p:cNvSpPr txBox="1"/>
          <p:nvPr>
            <p:custDataLst>
              <p:tags r:id="rId37"/>
            </p:custDataLst>
          </p:nvPr>
        </p:nvSpPr>
        <p:spPr>
          <a:xfrm>
            <a:off x="996457" y="4791357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跨部门合作经验：分享与其他部门合作的经验和案例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44" name="正文"/>
          <p:cNvSpPr txBox="1"/>
          <p:nvPr>
            <p:custDataLst>
              <p:tags r:id="rId38"/>
            </p:custDataLst>
          </p:nvPr>
        </p:nvSpPr>
        <p:spPr>
          <a:xfrm>
            <a:off x="996457" y="5251333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746" name="标题"/>
          <p:cNvSpPr txBox="1"/>
          <p:nvPr>
            <p:custDataLst>
              <p:tags r:id="rId39"/>
            </p:custDataLst>
          </p:nvPr>
        </p:nvSpPr>
        <p:spPr>
          <a:xfrm>
            <a:off x="7445282" y="5338679"/>
            <a:ext cx="3743870" cy="391361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未来合作展望：提出未来与其他部门合作的展望和建议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748" name="正文"/>
          <p:cNvSpPr txBox="1"/>
          <p:nvPr>
            <p:custDataLst>
              <p:tags r:id="rId40"/>
            </p:custDataLst>
          </p:nvPr>
        </p:nvSpPr>
        <p:spPr>
          <a:xfrm>
            <a:off x="7445282" y="5798656"/>
            <a:ext cx="3743870" cy="3813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未来团队合作与沟通的计划</a:t>
            </a:r>
            <a:endParaRPr altLang="en-US" lang="zh-CN"/>
          </a:p>
        </p:txBody>
      </p:sp>
      <p:sp>
        <p:nvSpPr>
          <p:cNvPr id="1049784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建立信任和尊重：鼓励团队成员之间的相互信任和尊重，营造良好的工作氛围。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建立有效的沟通机制：制定明确的沟通流程和规范，确保团队成员之间的信息传递畅通无阻。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加强团队建设：通过培训、团建活动等方式，增强团队凝聚力和合作精神。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定期评估和反馈：定期对团队合作与沟通进行评估，及时发现问题并采取措施加以改进。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行业趋势与发展前景</a:t>
            </a:r>
            <a:endParaRPr altLang="en-US" lang="zh-CN"/>
          </a:p>
        </p:txBody>
      </p:sp>
      <p:sp>
        <p:nvSpPr>
          <p:cNvPr id="104985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行政岗位在行业中的发展趋势</a:t>
            </a:r>
            <a:endParaRPr altLang="en-US" lang="zh-CN"/>
          </a:p>
        </p:txBody>
      </p:sp>
      <p:sp>
        <p:nvSpPr>
          <p:cNvPr id="1049914" name="矩形 3"/>
          <p:cNvSpPr/>
          <p:nvPr>
            <p:custDataLst>
              <p:tags r:id="rId1"/>
            </p:custDataLst>
          </p:nvPr>
        </p:nvSpPr>
        <p:spPr>
          <a:xfrm>
            <a:off x="1595450" y="1452880"/>
            <a:ext cx="9524963" cy="104724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13"/>
          <p:cNvSpPr/>
          <p:nvPr>
            <p:custDataLst>
              <p:tags r:id="rId2"/>
            </p:custDataLst>
          </p:nvPr>
        </p:nvSpPr>
        <p:spPr>
          <a:xfrm>
            <a:off x="1065297" y="1452880"/>
            <a:ext cx="258314" cy="104724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8" name="文本框 4"/>
          <p:cNvSpPr txBox="1"/>
          <p:nvPr>
            <p:custDataLst>
              <p:tags r:id="rId3"/>
            </p:custDataLst>
          </p:nvPr>
        </p:nvSpPr>
        <p:spPr>
          <a:xfrm>
            <a:off x="1868172" y="1543363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数字化转型：随着互联网技术的发展，行政岗位将更加注重数字化转型，提高工作效率和质量。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39"/>
          <p:cNvSpPr/>
          <p:nvPr>
            <p:custDataLst>
              <p:tags r:id="rId4"/>
            </p:custDataLst>
          </p:nvPr>
        </p:nvSpPr>
        <p:spPr>
          <a:xfrm>
            <a:off x="1595450" y="2696062"/>
            <a:ext cx="9524963" cy="104724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5"/>
          <p:cNvSpPr/>
          <p:nvPr>
            <p:custDataLst>
              <p:tags r:id="rId5"/>
            </p:custDataLst>
          </p:nvPr>
        </p:nvSpPr>
        <p:spPr>
          <a:xfrm>
            <a:off x="1065297" y="2696062"/>
            <a:ext cx="258314" cy="104724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41"/>
          <p:cNvSpPr txBox="1"/>
          <p:nvPr>
            <p:custDataLst>
              <p:tags r:id="rId6"/>
            </p:custDataLst>
          </p:nvPr>
        </p:nvSpPr>
        <p:spPr>
          <a:xfrm>
            <a:off x="1868172" y="2786545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专业化程度提高：随着企业对行政管理的要求不断提高，行政岗位将更加注重专业化程度，具备专业技能和知识。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12"/>
          <p:cNvSpPr/>
          <p:nvPr>
            <p:custDataLst>
              <p:tags r:id="rId7"/>
            </p:custDataLst>
          </p:nvPr>
        </p:nvSpPr>
        <p:spPr>
          <a:xfrm>
            <a:off x="1595450" y="3939244"/>
            <a:ext cx="9524963" cy="1047243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17"/>
          <p:cNvSpPr/>
          <p:nvPr>
            <p:custDataLst>
              <p:tags r:id="rId8"/>
            </p:custDataLst>
          </p:nvPr>
        </p:nvSpPr>
        <p:spPr>
          <a:xfrm>
            <a:off x="1065297" y="3939244"/>
            <a:ext cx="258314" cy="1047243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19"/>
          <p:cNvSpPr txBox="1"/>
          <p:nvPr>
            <p:custDataLst>
              <p:tags r:id="rId9"/>
            </p:custDataLst>
          </p:nvPr>
        </p:nvSpPr>
        <p:spPr>
          <a:xfrm>
            <a:off x="1868172" y="4029727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跨界合作：行政岗位将更加注重与其他部门的跨界合作，促进企业内部沟通与协作。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49"/>
          <p:cNvSpPr/>
          <p:nvPr>
            <p:custDataLst>
              <p:tags r:id="rId10"/>
            </p:custDataLst>
          </p:nvPr>
        </p:nvSpPr>
        <p:spPr>
          <a:xfrm>
            <a:off x="1595450" y="5181789"/>
            <a:ext cx="9524963" cy="1047243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26"/>
          <p:cNvSpPr/>
          <p:nvPr>
            <p:custDataLst>
              <p:tags r:id="rId11"/>
            </p:custDataLst>
          </p:nvPr>
        </p:nvSpPr>
        <p:spPr>
          <a:xfrm>
            <a:off x="1065297" y="5181789"/>
            <a:ext cx="258314" cy="1047243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27"/>
          <p:cNvSpPr txBox="1"/>
          <p:nvPr>
            <p:custDataLst>
              <p:tags r:id="rId12"/>
            </p:custDataLst>
          </p:nvPr>
        </p:nvSpPr>
        <p:spPr>
          <a:xfrm>
            <a:off x="1868172" y="5272272"/>
            <a:ext cx="9113714" cy="8663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灵活办公：随着远程办公的普及，行政岗位将更加注重灵活办公，提高员工的工作效率和满意度。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公司发展前景对行政岗位的影响</a:t>
            </a:r>
            <a:endParaRPr altLang="en-US" lang="zh-CN"/>
          </a:p>
        </p:txBody>
      </p:sp>
      <p:sp>
        <p:nvSpPr>
          <p:cNvPr id="104997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公司发展目标与战略对行政岗位的职责要求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行业趋势与发展前景对行政岗位的需求变化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公司业务拓展对行政岗位的支持与配合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公司管理提升对行政岗位的素质要求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未来行业趋势对个人职业发展的影响</a:t>
            </a:r>
            <a:endParaRPr altLang="en-US" lang="zh-CN"/>
          </a:p>
        </p:txBody>
      </p:sp>
      <p:sp>
        <p:nvSpPr>
          <p:cNvPr id="105002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行业趋势对个人职业发展的影响：探讨未来行业趋势对个人职业发展的影响，包括职业机会、竞争态势、人才需求等方面的变化，以及如何适应这些变化，提高个人职业竞争力。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行业趋势：了解未来行业的发展趋势，包括新兴行业和传统行业的变革，以及技术、人才、政策等因素对行业发展的影响。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个人职业发展：分析个人职业发展与行业趋势的关系，包括个人职业规划、技能提升、职业转型等方面，以及如何应对行业变化带来的挑战和机遇。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应对策略：提出应对未来行业趋势变化的策略，包括调整个人职业规划、提升职业技能、拓展人际关系等方面，以及如何把握行业趋势，实现个人职业发展的最大化。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应对行业变化的能力提升方向</a:t>
            </a:r>
            <a:endParaRPr altLang="en-US" lang="zh-CN"/>
          </a:p>
        </p:txBody>
      </p:sp>
      <p:sp>
        <p:nvSpPr>
          <p:cNvPr id="1050088" name="正文"/>
          <p:cNvSpPr txBox="1"/>
          <p:nvPr>
            <p:custDataLst>
              <p:tags r:id="rId1"/>
            </p:custDataLst>
          </p:nvPr>
        </p:nvSpPr>
        <p:spPr>
          <a:xfrm>
            <a:off x="3166989" y="1908698"/>
            <a:ext cx="5851672" cy="409103"/>
          </a:xfrm>
          <a:prstGeom prst="rect"/>
          <a:noFill/>
        </p:spPr>
        <p:txBody>
          <a:bodyPr anchor="t" anchorCtr="0" bIns="0" lIns="0" rIns="0" rtlCol="0" tIns="0" wrap="square">
            <a:normAutofit fontScale="55714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了解行业的发展趋势和未来发展方向，关注政策法规、市场需求等方面的变化，及时调整工作策略和方向。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标题"/>
          <p:cNvSpPr txBox="1"/>
          <p:nvPr>
            <p:custDataLst>
              <p:tags r:id="rId2"/>
            </p:custDataLst>
          </p:nvPr>
        </p:nvSpPr>
        <p:spPr>
          <a:xfrm>
            <a:off x="3167590" y="1452880"/>
            <a:ext cx="5851672" cy="39774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了解行业趋势和发展前景  了解行业的发展趋势和未来发展方向，关注政策法规、市场需求等方面的变化，及时调整工作策略和方向。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92" name="正文"/>
          <p:cNvSpPr txBox="1"/>
          <p:nvPr>
            <p:custDataLst>
              <p:tags r:id="rId3"/>
            </p:custDataLst>
          </p:nvPr>
        </p:nvSpPr>
        <p:spPr>
          <a:xfrm>
            <a:off x="3166989" y="2886483"/>
            <a:ext cx="5851672" cy="409103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不断学习和提升专业技能和知识水平，掌握行业最新的技术和知识，提高工作效率和质量。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标题"/>
          <p:cNvSpPr txBox="1"/>
          <p:nvPr>
            <p:custDataLst>
              <p:tags r:id="rId4"/>
            </p:custDataLst>
          </p:nvPr>
        </p:nvSpPr>
        <p:spPr>
          <a:xfrm>
            <a:off x="3167590" y="2431266"/>
            <a:ext cx="5851672" cy="39774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提升专业技能和知识水平  不断学习和提升专业技能和知识水平，掌握行业最新的技术和知识，提高工作效率和质量。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96" name="正文"/>
          <p:cNvSpPr txBox="1"/>
          <p:nvPr>
            <p:custDataLst>
              <p:tags r:id="rId5"/>
            </p:custDataLst>
          </p:nvPr>
        </p:nvSpPr>
        <p:spPr>
          <a:xfrm>
            <a:off x="3166989" y="3864868"/>
            <a:ext cx="5851672" cy="409103"/>
          </a:xfrm>
          <a:prstGeom prst="rect"/>
          <a:noFill/>
        </p:spPr>
        <p:txBody>
          <a:bodyPr anchor="t" anchorCtr="0" bIns="0" lIns="0" rIns="0" rtlCol="0" tIns="0" wrap="square">
            <a:normAutofit fontScale="55714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加强与同事、上级、下级等各方面的沟通和协作能力，建立良好的工作关系和合作机制，提高工作效率和团队协作能力。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标题"/>
          <p:cNvSpPr txBox="1"/>
          <p:nvPr>
            <p:custDataLst>
              <p:tags r:id="rId6"/>
            </p:custDataLst>
          </p:nvPr>
        </p:nvSpPr>
        <p:spPr>
          <a:xfrm>
            <a:off x="3167590" y="3409050"/>
            <a:ext cx="5851672" cy="397746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增强沟通和协作能力  加强与同事、上级、下级等各方面的沟通和协作能力，建立良好的工作关系和合作机制，提高工作效率和团队协作能力。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00" name="正文"/>
          <p:cNvSpPr txBox="1"/>
          <p:nvPr>
            <p:custDataLst>
              <p:tags r:id="rId7"/>
            </p:custDataLst>
          </p:nvPr>
        </p:nvSpPr>
        <p:spPr>
          <a:xfrm>
            <a:off x="3166989" y="4842652"/>
            <a:ext cx="5851672" cy="409103"/>
          </a:xfrm>
          <a:prstGeom prst="rect"/>
          <a:noFill/>
        </p:spPr>
        <p:txBody>
          <a:bodyPr anchor="t" anchorCtr="0" bIns="0" lIns="0" rIns="0" rtlCol="0" tIns="0" wrap="square">
            <a:normAutofit fontScale="55714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积极培养创新思维和解决问题的能力，善于发现问题、分析问题和解决问题，提出切实可行的解决方案。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2" name="标题"/>
          <p:cNvSpPr txBox="1"/>
          <p:nvPr>
            <p:custDataLst>
              <p:tags r:id="rId8"/>
            </p:custDataLst>
          </p:nvPr>
        </p:nvSpPr>
        <p:spPr>
          <a:xfrm>
            <a:off x="3167590" y="4386834"/>
            <a:ext cx="5851672" cy="39774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培养创新思维和解决问题的能力  积极培养创新思维和解决问题的能力，善于发现问题、分析问题和解决问题，提出切实可行的解决方案。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104" name="正文"/>
          <p:cNvSpPr txBox="1"/>
          <p:nvPr>
            <p:custDataLst>
              <p:tags r:id="rId9"/>
            </p:custDataLst>
          </p:nvPr>
        </p:nvSpPr>
        <p:spPr>
          <a:xfrm>
            <a:off x="3166989" y="5820437"/>
            <a:ext cx="5851672" cy="409103"/>
          </a:xfrm>
          <a:prstGeom prst="rect"/>
          <a:noFill/>
        </p:spPr>
        <p:txBody>
          <a:bodyPr anchor="t" anchorCtr="0" bIns="0" lIns="0" rIns="0" rtlCol="0" tIns="0" wrap="square">
            <a:normAutofit fontScale="55714" lnSpcReduction="1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关注员工的成长和发展，为员工提供培训、晋升等方面的机会和支持，激发员工的工作积极性和创造力。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6" name="标题"/>
          <p:cNvSpPr txBox="1"/>
          <p:nvPr>
            <p:custDataLst>
              <p:tags r:id="rId10"/>
            </p:custDataLst>
          </p:nvPr>
        </p:nvSpPr>
        <p:spPr>
          <a:xfrm>
            <a:off x="3167590" y="5364618"/>
            <a:ext cx="5851672" cy="39774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关注员工成长和发展  关注员工的成长和发展，为员工提供培训、晋升等方面的机会和支持，激发员工的工作积极性和创造力。</a:t>
            </a:r>
            <a:endParaRPr altLang="en-US" b="1" dirty="0" sz="1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  <p:sp>
        <p:nvSpPr>
          <p:cNvPr id="105014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对过去工作的总结与回顾</a:t>
            </a:r>
            <a:endParaRPr altLang="en-US" lang="zh-CN"/>
          </a:p>
        </p:txBody>
      </p:sp>
      <p:sp>
        <p:nvSpPr>
          <p:cNvPr id="1050206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08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0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2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1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工作亮点：总结过去一年中的亮点和成绩，如创新、改进、突破等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6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完成的主要工作：列举过去一年中完成的重要工作或项目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工作不足：分析过去一年中存在的问题和不足，如效率、质量、沟通等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经验教训：总结过去一年中的经验教训，为未来工作提供借鉴和改进方向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对未来工作的展望与计划</a:t>
            </a:r>
            <a:endParaRPr altLang="en-US" lang="zh-CN"/>
          </a:p>
        </p:txBody>
      </p:sp>
      <p:sp>
        <p:nvSpPr>
          <p:cNvPr id="10502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提升专业技能：通过培训和学习，提高行政岗位的专业技能和知识水平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拓展业务范围：积极拓展新的业务领域，为公司创造更多的价值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提升服务质量：加强与客户的沟通和联系，提高服务质量和满意度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优化工作流程：通过改进工作流程，提高工作效率和质量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对个人职业发展的规划与期望</a:t>
            </a:r>
            <a:endParaRPr altLang="en-US" lang="zh-CN"/>
          </a:p>
        </p:txBody>
      </p:sp>
      <p:sp>
        <p:nvSpPr>
          <p:cNvPr id="10503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4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2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明确职业目标：根据个人能力和兴趣，制定短期和长期的职业目标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拓展人际关系：与同事、领导、客户等建立良好的人际关系，为职业发展创造更多的机会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2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保持积极心态：面对工作中的挑战和困难，保持积极的心态和态度，不断寻求解决问题的办法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提升技能和能力：通过培训、学习、实践等方式，不断提高自己的技能和能力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对公司发展的建议与意见</a:t>
            </a:r>
            <a:endParaRPr altLang="en-US" lang="zh-CN"/>
          </a:p>
        </p:txBody>
      </p:sp>
      <p:sp>
        <p:nvSpPr>
          <p:cNvPr id="1050404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提升员工素质，加强培训和人才储备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6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优化组织结构，提高管理效率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08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加强企业文化建设，提升企业形象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0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加大研发投入，推动技术创新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4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46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1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30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5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5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5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5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5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5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5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5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07_5*l_h_f*1_5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07_5*l_h_a*1_5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34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40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404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2023-12-17T22:33:31Z</dcterms:created>
  <dcterms:modified xsi:type="dcterms:W3CDTF">2023-12-17T22:33:31Z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eb4a04f1432641788f208eb7b32b3119_21</vt:lpwstr>
  </property>
</Properties>
</file>