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209" r:id="rId1"/>
    <p:sldMasterId id="2147486246" r:id="rId2"/>
  </p:sldMasterIdLst>
  <p:notesMasterIdLst>
    <p:notesMasterId r:id="rId3"/>
  </p:notesMasterIdLst>
  <p:sldIdLst>
    <p:sldId id="1393" r:id="rId4"/>
    <p:sldId id="1396" r:id="rId5"/>
    <p:sldId id="1399" r:id="rId6"/>
    <p:sldId id="1402" r:id="rId7"/>
    <p:sldId id="1408" r:id="rId9"/>
    <p:sldId id="1411" r:id="rId10"/>
    <p:sldId id="1414" r:id="rId11"/>
    <p:sldId id="1417" r:id="rId12"/>
    <p:sldId id="1423" r:id="rId14"/>
    <p:sldId id="1426" r:id="rId15"/>
    <p:sldId id="1429" r:id="rId16"/>
    <p:sldId id="1432" r:id="rId17"/>
    <p:sldId id="1438" r:id="rId19"/>
    <p:sldId id="1441" r:id="rId20"/>
    <p:sldId id="1444" r:id="rId21"/>
    <p:sldId id="1447" r:id="rId22"/>
    <p:sldId id="1453" r:id="rId24"/>
    <p:sldId id="1456" r:id="rId25"/>
    <p:sldId id="1459" r:id="rId26"/>
    <p:sldId id="1462" r:id="rId27"/>
    <p:sldId id="1468" r:id="rId29"/>
    <p:sldId id="1471" r:id="rId30"/>
    <p:sldId id="1474" r:id="rId31"/>
    <p:sldId id="1477"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210" r:id="rId1"/>
    <p:sldLayoutId id="2147486211" r:id="rId2"/>
    <p:sldLayoutId id="2147486212" r:id="rId3"/>
    <p:sldLayoutId id="2147486213" r:id="rId4"/>
    <p:sldLayoutId id="2147486214" r:id="rId5"/>
    <p:sldLayoutId id="2147486215" r:id="rId6"/>
    <p:sldLayoutId id="2147486216" r:id="rId7"/>
    <p:sldLayoutId id="2147486217" r:id="rId8"/>
    <p:sldLayoutId id="2147486218" r:id="rId9"/>
    <p:sldLayoutId id="2147486219" r:id="rId10"/>
    <p:sldLayoutId id="214748622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247" r:id="rId1"/>
    <p:sldLayoutId id="2147486248" r:id="rId2"/>
    <p:sldLayoutId id="2147486249" r:id="rId3"/>
    <p:sldLayoutId id="2147486250" r:id="rId4"/>
    <p:sldLayoutId id="2147486251" r:id="rId5"/>
    <p:sldLayoutId id="2147486252" r:id="rId6"/>
    <p:sldLayoutId id="2147486253" r:id="rId7"/>
    <p:sldLayoutId id="2147486254" r:id="rId8"/>
    <p:sldLayoutId id="2147486255" r:id="rId9"/>
    <p:sldLayoutId id="2147486256" r:id="rId10"/>
    <p:sldLayoutId id="214748625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tags" Target="../tags/tag164.xml"/><Relationship Id="rId18" Type="http://schemas.openxmlformats.org/officeDocument/2006/relationships/tags" Target="../tags/tag165.xml"/><Relationship Id="rId19" Type="http://schemas.openxmlformats.org/officeDocument/2006/relationships/tags" Target="../tags/tag166.xml"/><Relationship Id="rId20" Type="http://schemas.openxmlformats.org/officeDocument/2006/relationships/tags" Target="../tags/tag167.xml"/><Relationship Id="rId21" Type="http://schemas.openxmlformats.org/officeDocument/2006/relationships/tags" Target="../tags/tag168.xml"/><Relationship Id="rId22" Type="http://schemas.openxmlformats.org/officeDocument/2006/relationships/tags" Target="../tags/tag169.xml"/><Relationship Id="rId23" Type="http://schemas.openxmlformats.org/officeDocument/2006/relationships/tags" Target="../tags/tag170.xml"/><Relationship Id="rId24" Type="http://schemas.openxmlformats.org/officeDocument/2006/relationships/tags" Target="../tags/tag171.xml"/><Relationship Id="rId25" Type="http://schemas.openxmlformats.org/officeDocument/2006/relationships/tags" Target="../tags/tag172.xml"/><Relationship Id="rId26" Type="http://schemas.openxmlformats.org/officeDocument/2006/relationships/tags" Target="../tags/tag173.xml"/><Relationship Id="rId27" Type="http://schemas.openxmlformats.org/officeDocument/2006/relationships/tags" Target="../tags/tag174.xml"/><Relationship Id="rId28" Type="http://schemas.openxmlformats.org/officeDocument/2006/relationships/tags" Target="../tags/tag175.xml"/><Relationship Id="rId29" Type="http://schemas.openxmlformats.org/officeDocument/2006/relationships/tags" Target="../tags/tag176.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tags" Target="../tags/tag189.xml"/><Relationship Id="rId14" Type="http://schemas.openxmlformats.org/officeDocument/2006/relationships/tags" Target="../tags/tag190.xml"/><Relationship Id="rId15" Type="http://schemas.openxmlformats.org/officeDocument/2006/relationships/tags" Target="../tags/tag191.xml"/><Relationship Id="rId16" Type="http://schemas.openxmlformats.org/officeDocument/2006/relationships/tags" Target="../tags/tag192.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tags" Target="../tags/tag216.xml"/><Relationship Id="rId18" Type="http://schemas.openxmlformats.org/officeDocument/2006/relationships/tags" Target="../tags/tag217.xml"/><Relationship Id="rId19" Type="http://schemas.openxmlformats.org/officeDocument/2006/relationships/tags" Target="../tags/tag218.xml"/><Relationship Id="rId20" Type="http://schemas.openxmlformats.org/officeDocument/2006/relationships/tags" Target="../tags/tag219.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tags" Target="../tags/tag275.xml"/><Relationship Id="rId14" Type="http://schemas.openxmlformats.org/officeDocument/2006/relationships/tags" Target="../tags/tag276.xml"/><Relationship Id="rId15" Type="http://schemas.openxmlformats.org/officeDocument/2006/relationships/tags" Target="../tags/tag277.xml"/><Relationship Id="rId16" Type="http://schemas.openxmlformats.org/officeDocument/2006/relationships/tags" Target="../tags/tag278.xml"/><Relationship Id="rId17" Type="http://schemas.openxmlformats.org/officeDocument/2006/relationships/tags" Target="../tags/tag279.xml"/><Relationship Id="rId18" Type="http://schemas.openxmlformats.org/officeDocument/2006/relationships/tags" Target="../tags/tag280.xml"/><Relationship Id="rId19" Type="http://schemas.openxmlformats.org/officeDocument/2006/relationships/tags" Target="../tags/tag281.xml"/><Relationship Id="rId20" Type="http://schemas.openxmlformats.org/officeDocument/2006/relationships/tags" Target="../tags/tag282.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tags" Target="../tags/tag310.xml"/><Relationship Id="rId14" Type="http://schemas.openxmlformats.org/officeDocument/2006/relationships/tags" Target="../tags/tag311.xml"/><Relationship Id="rId15" Type="http://schemas.openxmlformats.org/officeDocument/2006/relationships/tags" Target="../tags/tag312.xml"/><Relationship Id="rId16" Type="http://schemas.openxmlformats.org/officeDocument/2006/relationships/tags" Target="../tags/tag313.xml"/><Relationship Id="rId17" Type="http://schemas.openxmlformats.org/officeDocument/2006/relationships/tags" Target="../tags/tag314.xml"/><Relationship Id="rId18"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2024年人们对个人资讯安全的关注推动了网络安全行业</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个人资讯安全的重要性</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网络安全行业的现状</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fontScale="66429" lnSpcReduction="1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人们对个人资讯安全的关注对网络安全行业的影响</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网络安全行业的发展趋势和前景</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个人资讯安全与网络安全行业的未来发展</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个人资讯安全的重要性</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1667"/>
          </a:bodyPr>
          <a:p>
            <a:r>
              <a:rPr altLang="en-US" lang="zh-CN"/>
              <a:t>个人信息保护意识提升</a:t>
            </a:r>
            <a:endParaRPr altLang="en-US" lang="zh-CN"/>
          </a:p>
        </p:txBody>
      </p:sp>
      <p:sp>
        <p:nvSpPr>
          <p:cNvPr id="104914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7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8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个人信息泄露事件频发，引发公众关注</a:t>
            </a:r>
            <a:endParaRPr altLang="en-US" dirty="0" sz="1200" lang="zh-CN" spc="150">
              <a:solidFill>
                <a:schemeClr val="tx1">
                  <a:lumMod val="65000"/>
                  <a:lumOff val="35000"/>
                </a:schemeClr>
              </a:solidFill>
              <a:latin typeface="+mn-ea"/>
              <a:sym typeface="+mn-ea"/>
            </a:endParaRPr>
          </a:p>
        </p:txBody>
      </p:sp>
      <p:sp>
        <p:nvSpPr>
          <p:cNvPr id="104918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网络安全行业蓬勃发展，为个人信息安全提供保障</a:t>
            </a:r>
            <a:endParaRPr altLang="en-US" dirty="0" sz="1200" lang="zh-CN" spc="150">
              <a:solidFill>
                <a:schemeClr val="tx1">
                  <a:lumMod val="65000"/>
                  <a:lumOff val="35000"/>
                </a:schemeClr>
              </a:solidFill>
              <a:latin typeface="+mn-ea"/>
              <a:sym typeface="+mn-ea"/>
            </a:endParaRPr>
          </a:p>
        </p:txBody>
      </p:sp>
      <p:sp>
        <p:nvSpPr>
          <p:cNvPr id="104918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政府和企业加强个人信息保护措施</a:t>
            </a:r>
            <a:endParaRPr altLang="en-US" dirty="0" sz="1200" lang="zh-CN" spc="150">
              <a:solidFill>
                <a:schemeClr val="tx1">
                  <a:lumMod val="65000"/>
                  <a:lumOff val="35000"/>
                </a:schemeClr>
              </a:solidFill>
              <a:latin typeface="+mn-ea"/>
              <a:sym typeface="+mn-ea"/>
            </a:endParaRPr>
          </a:p>
        </p:txBody>
      </p:sp>
      <p:sp>
        <p:nvSpPr>
          <p:cNvPr id="104919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个人信息安全意识逐渐增强</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42" name="标题 2"/>
          <p:cNvSpPr>
            <a:spLocks noGrp="1"/>
          </p:cNvSpPr>
          <p:nvPr>
            <p:ph type="title" idx="5"/>
          </p:nvPr>
        </p:nvSpPr>
        <p:spPr/>
        <p:txBody>
          <a:bodyPr>
            <a:normAutofit fontScale="91667"/>
          </a:bodyPr>
          <a:p>
            <a:r>
              <a:rPr altLang="en-US" lang="zh-CN"/>
              <a:t>隐私泄露事件频发</a:t>
            </a:r>
            <a:endParaRPr altLang="en-US" lang="zh-CN"/>
          </a:p>
        </p:txBody>
      </p:sp>
      <p:sp>
        <p:nvSpPr>
          <p:cNvPr id="104924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黑客攻击：黑客利用漏洞入侵个人设备，导致隐私泄露和财产损失</a:t>
            </a:r>
            <a:endParaRPr altLang="zh-CN" dirty="0" sz="1600" lang="en-US">
              <a:solidFill>
                <a:schemeClr val="dk1">
                  <a:lumMod val="80000"/>
                  <a:lumOff val="20000"/>
                </a:schemeClr>
              </a:solidFill>
              <a:latin typeface="+mn-ea"/>
              <a:sym typeface="+mn-ea"/>
            </a:endParaRPr>
          </a:p>
        </p:txBody>
      </p:sp>
      <p:sp>
        <p:nvSpPr>
          <p:cNvPr id="104925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个人信息泄露：个人隐私被非法获取，导致财产损失和身份盗用</a:t>
            </a:r>
            <a:endParaRPr altLang="en-US" dirty="0" sz="1600" lang="zh-CN">
              <a:solidFill>
                <a:schemeClr val="dk1">
                  <a:lumMod val="80000"/>
                  <a:lumOff val="20000"/>
                </a:schemeClr>
              </a:solidFill>
              <a:latin typeface="+mn-ea"/>
              <a:sym typeface="+mn-ea"/>
            </a:endParaRPr>
          </a:p>
        </p:txBody>
      </p:sp>
      <p:sp>
        <p:nvSpPr>
          <p:cNvPr id="104926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社交媒体泄露：社交媒体平台成为隐私泄露的主要途径，用户需加强自我保护意识</a:t>
            </a:r>
            <a:endParaRPr altLang="en-US" dirty="0" lang="zh-CN">
              <a:solidFill>
                <a:schemeClr val="dk1">
                  <a:lumMod val="80000"/>
                  <a:lumOff val="20000"/>
                </a:schemeClr>
              </a:solidFill>
              <a:latin typeface="+mn-ea"/>
              <a:sym typeface="+mn-ea"/>
            </a:endParaRPr>
          </a:p>
        </p:txBody>
      </p:sp>
      <p:sp>
        <p:nvSpPr>
          <p:cNvPr id="104926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内部泄露：企业内部员工泄露个人隐私，给用户带来损失和不便</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26" name="标题 2"/>
          <p:cNvSpPr>
            <a:spLocks noGrp="1"/>
          </p:cNvSpPr>
          <p:nvPr>
            <p:ph type="title" idx="5"/>
          </p:nvPr>
        </p:nvSpPr>
        <p:spPr/>
        <p:txBody>
          <a:bodyPr>
            <a:normAutofit fontScale="91667"/>
          </a:bodyPr>
          <a:p>
            <a:r>
              <a:rPr altLang="en-US" lang="zh-CN"/>
              <a:t>个人资讯安全成为关注焦点</a:t>
            </a:r>
            <a:endParaRPr altLang="en-US" lang="zh-CN"/>
          </a:p>
        </p:txBody>
      </p:sp>
      <p:sp>
        <p:nvSpPr>
          <p:cNvPr id="104932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个人资讯泄露事件频发</a:t>
            </a:r>
            <a:endParaRPr altLang="en-US" dirty="0" sz="1200" lang="zh-CN" spc="150">
              <a:solidFill>
                <a:schemeClr val="tx1">
                  <a:lumMod val="65000"/>
                  <a:lumOff val="35000"/>
                </a:schemeClr>
              </a:solidFill>
              <a:latin typeface="+mn-ea"/>
              <a:sym typeface="+mn-ea"/>
            </a:endParaRPr>
          </a:p>
        </p:txBody>
      </p:sp>
      <p:sp>
        <p:nvSpPr>
          <p:cNvPr id="104933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人们对个人资讯安全的意识提高</a:t>
            </a:r>
            <a:endParaRPr altLang="en-US" dirty="0" sz="1200" lang="zh-CN" spc="150">
              <a:solidFill>
                <a:schemeClr val="tx1">
                  <a:lumMod val="65000"/>
                  <a:lumOff val="35000"/>
                </a:schemeClr>
              </a:solidFill>
              <a:latin typeface="+mn-ea"/>
              <a:sym typeface="+mn-ea"/>
            </a:endParaRPr>
          </a:p>
        </p:txBody>
      </p:sp>
      <p:sp>
        <p:nvSpPr>
          <p:cNvPr id="104933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网络安全行业的发展与个人资讯安全密切相关</a:t>
            </a:r>
            <a:endParaRPr altLang="en-US" dirty="0" sz="1200" lang="zh-CN" spc="150">
              <a:solidFill>
                <a:schemeClr val="tx1">
                  <a:lumMod val="65000"/>
                  <a:lumOff val="35000"/>
                </a:schemeClr>
              </a:solidFill>
              <a:latin typeface="+mn-ea"/>
              <a:sym typeface="+mn-ea"/>
            </a:endParaRPr>
          </a:p>
        </p:txBody>
      </p:sp>
      <p:sp>
        <p:nvSpPr>
          <p:cNvPr id="104933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个人资讯安全的重要性在2024年得到更广泛的关注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86"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88" name="标题 6"/>
          <p:cNvSpPr>
            <a:spLocks noGrp="1"/>
          </p:cNvSpPr>
          <p:nvPr>
            <p:ph type="title" idx="1"/>
            <p:custDataLst>
              <p:tags r:id="rId2"/>
            </p:custDataLst>
          </p:nvPr>
        </p:nvSpPr>
        <p:spPr/>
        <p:txBody>
          <a:bodyPr>
            <a:normAutofit fontScale="93333"/>
          </a:bodyPr>
          <a:p>
            <a:r>
              <a:rPr altLang="en-US" lang="zh-CN"/>
              <a:t>网络安全行业的现状</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02" name="标题 2"/>
          <p:cNvSpPr>
            <a:spLocks noGrp="1"/>
          </p:cNvSpPr>
          <p:nvPr>
            <p:ph type="title" idx="5"/>
          </p:nvPr>
        </p:nvSpPr>
        <p:spPr/>
        <p:txBody>
          <a:bodyPr>
            <a:normAutofit fontScale="91667"/>
          </a:bodyPr>
          <a:p>
            <a:r>
              <a:rPr altLang="en-US" lang="zh-CN"/>
              <a:t>网络安全市场规模不断扩大</a:t>
            </a:r>
            <a:endParaRPr altLang="en-US" lang="zh-CN"/>
          </a:p>
        </p:txBody>
      </p:sp>
      <p:sp>
        <p:nvSpPr>
          <p:cNvPr id="104950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网络安全市场规模持续增长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网络安全市场主要参与者</a:t>
            </a:r>
            <a:endParaRPr dirty="0" sz="2000" err="1">
              <a:solidFill>
                <a:schemeClr val="tx1">
                  <a:lumMod val="75000"/>
                  <a:lumOff val="25000"/>
                </a:schemeClr>
              </a:solidFill>
              <a:latin typeface="+mn-ea"/>
              <a:ea typeface="+mn-ea"/>
              <a:cs typeface="+mn-ea"/>
              <a:sym typeface="+mn-lt"/>
            </a:endParaRPr>
          </a:p>
        </p:txBody>
      </p:sp>
      <p:sp>
        <p:nvSpPr>
          <p:cNvPr id="104952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3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网络安全市场未来发展趋势</a:t>
            </a:r>
            <a:endParaRPr dirty="0" sz="2000" err="1">
              <a:solidFill>
                <a:schemeClr val="tx1">
                  <a:lumMod val="75000"/>
                  <a:lumOff val="25000"/>
                </a:schemeClr>
              </a:solidFill>
              <a:latin typeface="+mn-ea"/>
              <a:ea typeface="+mn-ea"/>
              <a:cs typeface="+mn-ea"/>
              <a:sym typeface="+mn-lt"/>
            </a:endParaRPr>
          </a:p>
        </p:txBody>
      </p:sp>
      <p:sp>
        <p:nvSpPr>
          <p:cNvPr id="10495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网络安全产品和服务多样化</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94" name="标题 2"/>
          <p:cNvSpPr>
            <a:spLocks noGrp="1"/>
          </p:cNvSpPr>
          <p:nvPr>
            <p:ph type="title" idx="5"/>
          </p:nvPr>
        </p:nvSpPr>
        <p:spPr/>
        <p:txBody>
          <a:bodyPr>
            <a:normAutofit fontScale="91667"/>
          </a:bodyPr>
          <a:p>
            <a:r>
              <a:rPr altLang="en-US" lang="zh-CN"/>
              <a:t>网络安全技术不断创新</a:t>
            </a:r>
            <a:endParaRPr altLang="en-US" lang="zh-CN"/>
          </a:p>
        </p:txBody>
      </p:sp>
      <p:sp>
        <p:nvSpPr>
          <p:cNvPr id="104959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网络安全技术应用广泛：随着人们对个人资讯安全的关注度不断提高，网络安全技术的应用范围也越来越广泛，包括政府、企业、个人等各个领域。</a:t>
            </a:r>
            <a:endParaRPr altLang="zh-CN" dirty="0" lang="en-US">
              <a:solidFill>
                <a:schemeClr val="dk1">
                  <a:lumMod val="80000"/>
                  <a:lumOff val="20000"/>
                </a:schemeClr>
              </a:solidFill>
              <a:latin typeface="+mn-ea"/>
              <a:sym typeface="+mn-ea"/>
            </a:endParaRPr>
          </a:p>
        </p:txBody>
      </p:sp>
      <p:sp>
        <p:nvSpPr>
          <p:cNvPr id="104960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网络安全技术不断升级：随着网络技术的不断发展，网络安全技术也在不断升级，以应对日益复杂的网络攻击和数据泄露风险。</a:t>
            </a:r>
            <a:endParaRPr altLang="en-US" dirty="0" lang="zh-CN">
              <a:solidFill>
                <a:schemeClr val="dk1">
                  <a:lumMod val="80000"/>
                  <a:lumOff val="20000"/>
                </a:schemeClr>
              </a:solidFill>
              <a:latin typeface="+mn-ea"/>
              <a:sym typeface="+mn-ea"/>
            </a:endParaRPr>
          </a:p>
        </p:txBody>
      </p:sp>
      <p:sp>
        <p:nvSpPr>
          <p:cNvPr id="104961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网络安全技术多样化：网络安全技术包括防火墙、入侵检测系统、加密技术等，这些技术都在不断创新，以提供更高效、更安全的网络保护。</a:t>
            </a:r>
            <a:endParaRPr altLang="en-US" dirty="0" lang="zh-CN">
              <a:solidFill>
                <a:schemeClr val="dk1">
                  <a:lumMod val="80000"/>
                  <a:lumOff val="20000"/>
                </a:schemeClr>
              </a:solidFill>
              <a:latin typeface="+mn-ea"/>
              <a:sym typeface="+mn-ea"/>
            </a:endParaRPr>
          </a:p>
        </p:txBody>
      </p:sp>
      <p:sp>
        <p:nvSpPr>
          <p:cNvPr id="104962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网络安全技术发展前景广阔：随着数字化、智能化时代的到来，网络安全技术将迎来更加广阔的发展前景，未来将会有更多的技术创新和应用。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78" name="标题 2"/>
          <p:cNvSpPr>
            <a:spLocks noGrp="1"/>
          </p:cNvSpPr>
          <p:nvPr>
            <p:ph type="title" idx="5"/>
          </p:nvPr>
        </p:nvSpPr>
        <p:spPr/>
        <p:txBody>
          <a:bodyPr>
            <a:normAutofit fontScale="91667"/>
          </a:bodyPr>
          <a:p>
            <a:r>
              <a:rPr altLang="en-US" lang="zh-CN"/>
              <a:t>网络安全法规不断完善</a:t>
            </a:r>
            <a:endParaRPr altLang="en-US" lang="zh-CN"/>
          </a:p>
        </p:txBody>
      </p:sp>
      <p:sp>
        <p:nvSpPr>
          <p:cNvPr id="104968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84" name="TextBox 2"/>
          <p:cNvSpPr txBox="1"/>
          <p:nvPr>
            <p:custDataLst>
              <p:tags r:id="rId3"/>
            </p:custDataLst>
          </p:nvPr>
        </p:nvSpPr>
        <p:spPr>
          <a:xfrm>
            <a:off x="763381"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网络安全法规不断完善，为网络安全行业提供了有力保障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8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0"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网络安全法规的完善，提高了网络安全行业的整体水平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9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6"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网络安全法规的完善，促进了网络安全行业的快速发展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9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2"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网络安全法规的完善，为个人信息安全提供了有力保障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54"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756" name="标题 6"/>
          <p:cNvSpPr>
            <a:spLocks noGrp="1"/>
          </p:cNvSpPr>
          <p:nvPr>
            <p:ph type="title" idx="1"/>
            <p:custDataLst>
              <p:tags r:id="rId2"/>
            </p:custDataLst>
          </p:nvPr>
        </p:nvSpPr>
        <p:spPr/>
        <p:txBody>
          <a:bodyPr>
            <a:normAutofit fontScale="90000"/>
          </a:bodyPr>
          <a:p>
            <a:r>
              <a:rPr altLang="en-US" lang="zh-CN"/>
              <a:t>人们对个人资讯安全的关注对网络安全行业的影响</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870" name="标题 2"/>
          <p:cNvSpPr>
            <a:spLocks noGrp="1"/>
          </p:cNvSpPr>
          <p:nvPr>
            <p:ph type="title" idx="5"/>
          </p:nvPr>
        </p:nvSpPr>
        <p:spPr/>
        <p:txBody>
          <a:bodyPr>
            <a:normAutofit fontScale="90000"/>
          </a:bodyPr>
          <a:p>
            <a:r>
              <a:rPr altLang="en-US" lang="zh-CN"/>
              <a:t>推动网络安全行业的发展</a:t>
            </a:r>
            <a:endParaRPr altLang="en-US" lang="zh-CN"/>
          </a:p>
        </p:txBody>
      </p:sp>
      <p:sp>
        <p:nvSpPr>
          <p:cNvPr id="104987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人们对个人资讯安全的关注增加，促使网络安全行业需求增长</a:t>
            </a:r>
            <a:endParaRPr altLang="en-US" dirty="0" sz="2000" lang="zh-CN" spc="150">
              <a:solidFill>
                <a:schemeClr val="tx1">
                  <a:lumMod val="75000"/>
                  <a:lumOff val="25000"/>
                </a:schemeClr>
              </a:solidFill>
              <a:latin typeface="+mn-ea"/>
              <a:sym typeface="+mn-ea"/>
            </a:endParaRPr>
          </a:p>
        </p:txBody>
      </p:sp>
      <p:sp>
        <p:nvSpPr>
          <p:cNvPr id="104987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7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8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网络安全行业技术不断创新，提高保护个人资讯安全的能力</a:t>
            </a:r>
            <a:endParaRPr altLang="en-US" dirty="0" sz="2000" lang="zh-CN" spc="150">
              <a:solidFill>
                <a:schemeClr val="tx1">
                  <a:lumMod val="75000"/>
                  <a:lumOff val="25000"/>
                </a:schemeClr>
              </a:solidFill>
              <a:latin typeface="+mn-ea"/>
              <a:sym typeface="+mn-ea"/>
            </a:endParaRPr>
          </a:p>
        </p:txBody>
      </p:sp>
      <p:sp>
        <p:nvSpPr>
          <p:cNvPr id="104988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8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8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网络安全行业市场规模扩大，吸引更多企业加入</a:t>
            </a:r>
            <a:endParaRPr altLang="en-US" dirty="0" sz="2000" lang="zh-CN" spc="150">
              <a:solidFill>
                <a:schemeClr val="tx1">
                  <a:lumMod val="75000"/>
                  <a:lumOff val="25000"/>
                </a:schemeClr>
              </a:solidFill>
              <a:latin typeface="+mn-ea"/>
              <a:sym typeface="+mn-ea"/>
            </a:endParaRPr>
          </a:p>
        </p:txBody>
      </p:sp>
      <p:sp>
        <p:nvSpPr>
          <p:cNvPr id="104988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9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政府加强对网络安全行业的监管，推动行业健康发展</a:t>
            </a:r>
            <a:endParaRPr altLang="en-US" dirty="0" sz="2000" lang="zh-CN" spc="150">
              <a:solidFill>
                <a:schemeClr val="tx1">
                  <a:lumMod val="75000"/>
                  <a:lumOff val="25000"/>
                </a:schemeClr>
              </a:solidFill>
              <a:latin typeface="+mn-ea"/>
              <a:sym typeface="+mn-ea"/>
            </a:endParaRPr>
          </a:p>
        </p:txBody>
      </p:sp>
      <p:sp>
        <p:nvSpPr>
          <p:cNvPr id="104989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46" name="标题 2"/>
          <p:cNvSpPr>
            <a:spLocks noGrp="1"/>
          </p:cNvSpPr>
          <p:nvPr>
            <p:ph type="title" idx="5"/>
          </p:nvPr>
        </p:nvSpPr>
        <p:spPr/>
        <p:txBody>
          <a:bodyPr>
            <a:normAutofit fontScale="91667"/>
          </a:bodyPr>
          <a:p>
            <a:r>
              <a:rPr altLang="en-US" lang="zh-CN"/>
              <a:t>促进网络安全技术的创新和应用</a:t>
            </a:r>
            <a:endParaRPr altLang="en-US" lang="zh-CN"/>
          </a:p>
        </p:txBody>
      </p:sp>
      <p:sp>
        <p:nvSpPr>
          <p:cNvPr id="104994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人们对个人资讯安全的关注推动网络安全技术的创新</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网络安全技术创新和应用有助于保护个人隐私和数据安全</a:t>
            </a:r>
            <a:endParaRPr dirty="0" sz="2000" err="1">
              <a:solidFill>
                <a:schemeClr val="tx1">
                  <a:lumMod val="75000"/>
                  <a:lumOff val="25000"/>
                </a:schemeClr>
              </a:solidFill>
              <a:latin typeface="+mn-ea"/>
              <a:ea typeface="+mn-ea"/>
              <a:cs typeface="+mn-ea"/>
              <a:sym typeface="+mn-lt"/>
            </a:endParaRPr>
          </a:p>
        </p:txBody>
      </p:sp>
      <p:sp>
        <p:nvSpPr>
          <p:cNvPr id="104996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7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网络安全行业的发展前景广阔，未来将有更多创新和应用</a:t>
            </a:r>
            <a:endParaRPr dirty="0" sz="2000" err="1">
              <a:solidFill>
                <a:schemeClr val="tx1">
                  <a:lumMod val="75000"/>
                  <a:lumOff val="25000"/>
                </a:schemeClr>
              </a:solidFill>
              <a:latin typeface="+mn-ea"/>
              <a:ea typeface="+mn-ea"/>
              <a:cs typeface="+mn-ea"/>
              <a:sym typeface="+mn-lt"/>
            </a:endParaRPr>
          </a:p>
        </p:txBody>
      </p:sp>
      <p:sp>
        <p:nvSpPr>
          <p:cNvPr id="10499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网络安全技术应用在各个领域，如金融、医疗等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38" name="标题 2"/>
          <p:cNvSpPr>
            <a:spLocks noGrp="1"/>
          </p:cNvSpPr>
          <p:nvPr>
            <p:ph type="title" idx="5"/>
          </p:nvPr>
        </p:nvSpPr>
        <p:spPr/>
        <p:txBody>
          <a:bodyPr>
            <a:normAutofit fontScale="91667"/>
          </a:bodyPr>
          <a:p>
            <a:r>
              <a:rPr altLang="en-US" lang="zh-CN"/>
              <a:t>提高网络安全行业的竞争力和市场地位</a:t>
            </a:r>
            <a:endParaRPr altLang="en-US" lang="zh-CN"/>
          </a:p>
        </p:txBody>
      </p:sp>
      <p:sp>
        <p:nvSpPr>
          <p:cNvPr id="105004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4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人们对个人资讯安全的关注推动网络安全行业的发展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4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4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网络安全行业的技术创新和产品升级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5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5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网络安全行业的市场规模和增长速度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5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6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网络安全行业的竞争格局和市场地位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114"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116" name="标题 6"/>
          <p:cNvSpPr>
            <a:spLocks noGrp="1"/>
          </p:cNvSpPr>
          <p:nvPr>
            <p:ph type="title" idx="1"/>
            <p:custDataLst>
              <p:tags r:id="rId2"/>
            </p:custDataLst>
          </p:nvPr>
        </p:nvSpPr>
        <p:spPr/>
        <p:txBody>
          <a:bodyPr>
            <a:normAutofit fontScale="93333"/>
          </a:bodyPr>
          <a:p>
            <a:r>
              <a:rPr altLang="en-US" lang="zh-CN"/>
              <a:t>网络安全行业的发展趋势和前景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30" name="内容占位符 1"/>
          <p:cNvSpPr>
            <a:spLocks noGrp="1"/>
          </p:cNvSpPr>
          <p:nvPr>
            <p:ph idx="6"/>
          </p:nvPr>
        </p:nvSpPr>
        <p:spPr/>
        <p:txBody>
          <a:bodyPr>
            <a:normAutofit fontScale="83333" lnSpcReduction="20000"/>
          </a:bodyPr>
          <a:p>
            <a:r>
              <a:rPr altLang="en-US" lang="zh-CN"/>
              <a:t>云计算技术对网络安全行业的影响：云计算技术的普及和应用，使得数据存储和访问更加集中和便捷，但也增加了数据泄露和攻击的风险。因此，网络安全行业需要加强云计算安全技术的研发和应用，保障数据的安全性和隐私性。 </a:t>
            </a:r>
            <a:endParaRPr altLang="en-US" lang="zh-CN"/>
          </a:p>
          <a:p>
            <a:r>
              <a:rPr altLang="en-US" lang="zh-CN"/>
              <a:t>大数据技术对网络安全行业的影响：大数据技术的应用，使得网络安全威胁情报的收集和分析更加准确和高效，有助于及时发现和应对网络攻击。同时，大数据技术也可以帮助网络安全企业更好地了解客户需求和行为，提供更加精准的产品和服务。 </a:t>
            </a:r>
            <a:endParaRPr altLang="en-US" lang="zh-CN"/>
          </a:p>
          <a:p>
            <a:r>
              <a:rPr altLang="en-US" lang="zh-CN"/>
              <a:t>物联网技术对网络安全行业的影响：物联网技术的普及和应用，使得智能家居、智能交通等领域的数据传输和共享更加频繁和广泛，但也增加了数据泄露和攻击的风险。因此，网络安全行业需要加强物联网安全技术的研发和应用，保障数据的安全性和隐私性。 </a:t>
            </a:r>
            <a:endParaRPr altLang="en-US" lang="zh-CN"/>
          </a:p>
          <a:p>
            <a:r>
              <a:rPr altLang="en-US" lang="zh-CN"/>
              <a:t>新技术对网络安全行业的影响：除了云计算、大数据、物联网等新技术外，人工智能、区块链等新技术也对网络安全行业产生了重要影响。人工智能技术可以帮助网络安全企业更好地识别和应对网络攻击，提高安全防御的效率和准确性；区块链技术可以提供更加安全和可信的数据存储和传输方式，保障数据的安全性和可信度。</a:t>
            </a:r>
            <a:endParaRPr altLang="en-US" lang="zh-CN"/>
          </a:p>
        </p:txBody>
      </p:sp>
      <p:sp>
        <p:nvSpPr>
          <p:cNvPr id="1050232" name="标题 2"/>
          <p:cNvSpPr>
            <a:spLocks noGrp="1"/>
          </p:cNvSpPr>
          <p:nvPr>
            <p:ph type="title" idx="5"/>
          </p:nvPr>
        </p:nvSpPr>
        <p:spPr/>
        <p:txBody>
          <a:bodyPr>
            <a:normAutofit fontScale="90000"/>
          </a:bodyPr>
          <a:p>
            <a:r>
              <a:rPr altLang="en-US" lang="zh-CN"/>
              <a:t>云计算、大数据、物联网等新技术对网络安全行业的影响</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284" name="内容占位符 1"/>
          <p:cNvSpPr>
            <a:spLocks noGrp="1"/>
          </p:cNvSpPr>
          <p:nvPr>
            <p:ph idx="6"/>
          </p:nvPr>
        </p:nvSpPr>
        <p:spPr/>
        <p:txBody>
          <a:bodyPr>
            <a:normAutofit fontScale="87500" lnSpcReduction="10000"/>
          </a:bodyPr>
          <a:p>
            <a:r>
              <a:rPr altLang="en-US" lang="zh-CN"/>
              <a:t>网络安全行业的发展趋势： - 云计算、大数据、物联网等技术的普及，推动了网络安全行业的发展 - 网络安全威胁不断升级，需要更加先进的技术和解决方案 - 政府和企业对网络安全越来越重视，投入不断增加</a:t>
            </a:r>
            <a:endParaRPr altLang="en-US" lang="zh-CN"/>
          </a:p>
          <a:p>
            <a:pPr lvl="1"/>
            <a:r>
              <a:rPr altLang="en-US" lang="zh-CN"/>
              <a:t>- 云计算、大数据、物联网等技术的普及，推动了网络安全行业的发展</a:t>
            </a:r>
            <a:endParaRPr altLang="en-US" lang="zh-CN"/>
          </a:p>
          <a:p>
            <a:pPr lvl="1"/>
            <a:r>
              <a:rPr altLang="en-US" lang="zh-CN"/>
              <a:t>- 网络安全威胁不断升级，需要更加先进的技术和解决方案</a:t>
            </a:r>
            <a:endParaRPr altLang="en-US" lang="zh-CN"/>
          </a:p>
          <a:p>
            <a:pPr lvl="1"/>
            <a:r>
              <a:rPr altLang="en-US" lang="zh-CN"/>
              <a:t>- 政府和企业对网络安全越来越重视，投入不断增加</a:t>
            </a:r>
            <a:endParaRPr altLang="en-US" lang="zh-CN"/>
          </a:p>
          <a:p>
            <a:r>
              <a:rPr altLang="en-US" lang="zh-CN"/>
              <a:t>网络安全行业的前景展望： - 网络安全行业将迎来更加广阔的市场空间 - 人工智能、区块链等新技术将在网络安全领域发挥重要作用 - 网络安全行业将与各个行业深度融合，形成更加完善的网络安全体系</a:t>
            </a:r>
            <a:endParaRPr altLang="en-US" lang="zh-CN"/>
          </a:p>
          <a:p>
            <a:pPr lvl="1"/>
            <a:r>
              <a:rPr altLang="en-US" lang="zh-CN"/>
              <a:t>- 网络安全行业将迎来更加广阔的市场空间</a:t>
            </a:r>
            <a:endParaRPr altLang="en-US" lang="zh-CN"/>
          </a:p>
          <a:p>
            <a:pPr lvl="1"/>
            <a:r>
              <a:rPr altLang="en-US" lang="zh-CN"/>
              <a:t>- 人工智能、区块链等新技术将在网络安全领域发挥重要作用</a:t>
            </a:r>
            <a:endParaRPr altLang="en-US" lang="zh-CN"/>
          </a:p>
          <a:p>
            <a:pPr lvl="1"/>
            <a:r>
              <a:rPr altLang="en-US" lang="zh-CN"/>
              <a:t>- 网络安全行业将与各个行业深度融合，形成更加完善的网络安全体系</a:t>
            </a:r>
            <a:endParaRPr altLang="en-US" lang="zh-CN"/>
          </a:p>
        </p:txBody>
      </p:sp>
      <p:sp>
        <p:nvSpPr>
          <p:cNvPr id="1050286" name="标题 2"/>
          <p:cNvSpPr>
            <a:spLocks noGrp="1"/>
          </p:cNvSpPr>
          <p:nvPr>
            <p:ph type="title" idx="5"/>
          </p:nvPr>
        </p:nvSpPr>
        <p:spPr/>
        <p:txBody>
          <a:bodyPr>
            <a:normAutofit fontScale="91667"/>
          </a:bodyPr>
          <a:p>
            <a:r>
              <a:rPr altLang="en-US" lang="zh-CN"/>
              <a:t>网络安全行业的发展趋势和前景展望</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38" name="标题 2"/>
          <p:cNvSpPr>
            <a:spLocks noGrp="1"/>
          </p:cNvSpPr>
          <p:nvPr>
            <p:ph type="title" idx="5"/>
          </p:nvPr>
        </p:nvSpPr>
        <p:spPr/>
        <p:txBody>
          <a:bodyPr>
            <a:normAutofit fontScale="91667"/>
          </a:bodyPr>
          <a:p>
            <a:r>
              <a:rPr altLang="en-US" lang="zh-CN"/>
              <a:t>网络安全行业面临的挑战和机遇</a:t>
            </a:r>
            <a:endParaRPr altLang="en-US" lang="zh-CN"/>
          </a:p>
        </p:txBody>
      </p:sp>
      <p:cxnSp>
        <p:nvCxnSpPr>
          <p:cNvPr id="3145897" name="直接连接符 29"/>
          <p:cNvCxnSpPr>
            <a:cxnSpLocks/>
          </p:cNvCxnSpPr>
          <p:nvPr>
            <p:custDataLst>
              <p:tags r:id="rId1"/>
            </p:custDataLst>
          </p:nvPr>
        </p:nvCxnSpPr>
        <p:spPr>
          <a:xfrm flipV="1">
            <a:off x="2542058" y="2220362"/>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0340" name="标题"/>
          <p:cNvSpPr txBox="1"/>
          <p:nvPr>
            <p:custDataLst>
              <p:tags r:id="rId2"/>
            </p:custDataLst>
          </p:nvPr>
        </p:nvSpPr>
        <p:spPr>
          <a:xfrm>
            <a:off x="2771897" y="1490400"/>
            <a:ext cx="6872688" cy="367228"/>
          </a:xfrm>
          <a:prstGeom prst="rect"/>
          <a:noFill/>
        </p:spPr>
        <p:txBody>
          <a:bodyPr anchor="b" bIns="0" lIns="0" rIns="0" rtlCol="0" tIns="0" wrap="square">
            <a:normAutofit fontScale="54444" lnSpcReduction="10000"/>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不断变化的威胁环境：黑客攻击、病毒、恶意软件等不断演变，网络安全行业需要不断适应新的威胁。</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0342" name="正文"/>
          <p:cNvSpPr txBox="1"/>
          <p:nvPr>
            <p:custDataLst>
              <p:tags r:id="rId3"/>
            </p:custDataLst>
          </p:nvPr>
        </p:nvSpPr>
        <p:spPr>
          <a:xfrm>
            <a:off x="2772539" y="1864690"/>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cxnSp>
        <p:nvCxnSpPr>
          <p:cNvPr id="3145899" name="直接连接符 19"/>
          <p:cNvCxnSpPr>
            <a:cxnSpLocks/>
          </p:cNvCxnSpPr>
          <p:nvPr>
            <p:custDataLst>
              <p:tags r:id="rId4"/>
            </p:custDataLst>
          </p:nvPr>
        </p:nvCxnSpPr>
        <p:spPr>
          <a:xfrm flipV="1">
            <a:off x="2542058" y="3015167"/>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0344" name="标题"/>
          <p:cNvSpPr txBox="1"/>
          <p:nvPr>
            <p:custDataLst>
              <p:tags r:id="rId5"/>
            </p:custDataLst>
          </p:nvPr>
        </p:nvSpPr>
        <p:spPr>
          <a:xfrm>
            <a:off x="2771897" y="2285205"/>
            <a:ext cx="6872688" cy="367228"/>
          </a:xfrm>
          <a:prstGeom prst="rect"/>
          <a:noFill/>
        </p:spPr>
        <p:txBody>
          <a:bodyPr anchor="b" bIns="0" lIns="0" rIns="0" rtlCol="0" tIns="0" wrap="square">
            <a:normAutofit fontScale="54444"/>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数据保护法规的增加：随着数据保护法规的增加，网络安全行业需要遵守更多的法规和标准。</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0346" name="正文"/>
          <p:cNvSpPr txBox="1"/>
          <p:nvPr>
            <p:custDataLst>
              <p:tags r:id="rId6"/>
            </p:custDataLst>
          </p:nvPr>
        </p:nvSpPr>
        <p:spPr>
          <a:xfrm>
            <a:off x="2772539" y="2659495"/>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cxnSp>
        <p:nvCxnSpPr>
          <p:cNvPr id="3145901" name="直接连接符 23"/>
          <p:cNvCxnSpPr>
            <a:cxnSpLocks/>
          </p:cNvCxnSpPr>
          <p:nvPr>
            <p:custDataLst>
              <p:tags r:id="rId7"/>
            </p:custDataLst>
          </p:nvPr>
        </p:nvCxnSpPr>
        <p:spPr>
          <a:xfrm flipV="1">
            <a:off x="2542058" y="3833727"/>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0348" name="标题"/>
          <p:cNvSpPr txBox="1"/>
          <p:nvPr>
            <p:custDataLst>
              <p:tags r:id="rId8"/>
            </p:custDataLst>
          </p:nvPr>
        </p:nvSpPr>
        <p:spPr>
          <a:xfrm>
            <a:off x="2771897" y="3103764"/>
            <a:ext cx="6872688" cy="367228"/>
          </a:xfrm>
          <a:prstGeom prst="rect"/>
          <a:noFill/>
        </p:spPr>
        <p:txBody>
          <a:bodyPr anchor="b" bIns="0" lIns="0" rIns="0" rtlCol="0" tIns="0" wrap="square">
            <a:normAutofit fontScale="54444" lnSpcReduction="10000"/>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网络安全人才短缺：网络安全人才短缺是全球范围内的问题，需要更多的培训和教育来提高人才素质。  网络安全行业的机遇</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0350" name="正文"/>
          <p:cNvSpPr txBox="1"/>
          <p:nvPr>
            <p:custDataLst>
              <p:tags r:id="rId9"/>
            </p:custDataLst>
          </p:nvPr>
        </p:nvSpPr>
        <p:spPr>
          <a:xfrm>
            <a:off x="2772539" y="3478054"/>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网络安全行业的机遇</a:t>
            </a:r>
            <a:endParaRPr altLang="en-US" dirty="0" sz="1200" lang="zh-CN" spc="150">
              <a:solidFill>
                <a:schemeClr val="tx1">
                  <a:lumMod val="85000"/>
                  <a:lumOff val="15000"/>
                </a:schemeClr>
              </a:solidFill>
              <a:latin typeface="+mn-ea"/>
              <a:sym typeface="+mn-ea"/>
            </a:endParaRPr>
          </a:p>
        </p:txBody>
      </p:sp>
      <p:cxnSp>
        <p:nvCxnSpPr>
          <p:cNvPr id="3145903" name="直接连接符 26"/>
          <p:cNvCxnSpPr>
            <a:cxnSpLocks/>
          </p:cNvCxnSpPr>
          <p:nvPr>
            <p:custDataLst>
              <p:tags r:id="rId10"/>
            </p:custDataLst>
          </p:nvPr>
        </p:nvCxnSpPr>
        <p:spPr>
          <a:xfrm flipV="1">
            <a:off x="2542058" y="4652286"/>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0352" name="标题"/>
          <p:cNvSpPr txBox="1"/>
          <p:nvPr>
            <p:custDataLst>
              <p:tags r:id="rId11"/>
            </p:custDataLst>
          </p:nvPr>
        </p:nvSpPr>
        <p:spPr>
          <a:xfrm>
            <a:off x="2771897" y="3922324"/>
            <a:ext cx="6872688" cy="367228"/>
          </a:xfrm>
          <a:prstGeom prst="rect"/>
          <a:noFill/>
        </p:spPr>
        <p:txBody>
          <a:bodyPr anchor="b" bIns="0" lIns="0" rIns="0" rtlCol="0" tIns="0" wrap="square">
            <a:normAutofit fontScale="54444" lnSpcReduction="10000"/>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云计算和大数据的发展：云计算和大数据的发展为网络安全行业提供了更多的机会，可以更好地保护数据和隐私。</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0354" name="正文"/>
          <p:cNvSpPr txBox="1"/>
          <p:nvPr>
            <p:custDataLst>
              <p:tags r:id="rId12"/>
            </p:custDataLst>
          </p:nvPr>
        </p:nvSpPr>
        <p:spPr>
          <a:xfrm>
            <a:off x="2772539" y="4296614"/>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cxnSp>
        <p:nvCxnSpPr>
          <p:cNvPr id="3145905" name="直接连接符 37"/>
          <p:cNvCxnSpPr>
            <a:cxnSpLocks/>
          </p:cNvCxnSpPr>
          <p:nvPr>
            <p:custDataLst>
              <p:tags r:id="rId13"/>
            </p:custDataLst>
          </p:nvPr>
        </p:nvCxnSpPr>
        <p:spPr>
          <a:xfrm flipV="1">
            <a:off x="2542058" y="5447091"/>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0356" name="标题"/>
          <p:cNvSpPr txBox="1"/>
          <p:nvPr>
            <p:custDataLst>
              <p:tags r:id="rId14"/>
            </p:custDataLst>
          </p:nvPr>
        </p:nvSpPr>
        <p:spPr>
          <a:xfrm>
            <a:off x="2771897" y="4717129"/>
            <a:ext cx="6872688" cy="367228"/>
          </a:xfrm>
          <a:prstGeom prst="rect"/>
          <a:noFill/>
        </p:spPr>
        <p:txBody>
          <a:bodyPr anchor="b" bIns="0" lIns="0" rIns="0" rtlCol="0" tIns="0" wrap="square">
            <a:normAutofit fontScale="54444" lnSpcReduction="10000"/>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物联网和工业互联网的发展：物联网和工业互联网的发展为网络安全行业提供了更多的应用场景，可以更好地保护设备和系统的安全。</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0358" name="正文"/>
          <p:cNvSpPr txBox="1"/>
          <p:nvPr>
            <p:custDataLst>
              <p:tags r:id="rId15"/>
            </p:custDataLst>
          </p:nvPr>
        </p:nvSpPr>
        <p:spPr>
          <a:xfrm>
            <a:off x="2772539" y="5091419"/>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sp>
        <p:nvSpPr>
          <p:cNvPr id="1050360" name="标题"/>
          <p:cNvSpPr txBox="1"/>
          <p:nvPr>
            <p:custDataLst>
              <p:tags r:id="rId16"/>
            </p:custDataLst>
          </p:nvPr>
        </p:nvSpPr>
        <p:spPr>
          <a:xfrm>
            <a:off x="2771897" y="5511933"/>
            <a:ext cx="6872688" cy="367228"/>
          </a:xfrm>
          <a:prstGeom prst="rect"/>
          <a:noFill/>
        </p:spPr>
        <p:txBody>
          <a:bodyPr anchor="b" bIns="0" lIns="0" rIns="0" rtlCol="0" tIns="0" wrap="square">
            <a:normAutofit fontScale="54444" lnSpcReduction="10000"/>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政府和企业对网络安全的重视：政府和企业对网络安全的重视为网络安全行业提供了更多的市场机会和发展空间。</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0362" name="正文"/>
          <p:cNvSpPr txBox="1"/>
          <p:nvPr>
            <p:custDataLst>
              <p:tags r:id="rId17"/>
            </p:custDataLst>
          </p:nvPr>
        </p:nvSpPr>
        <p:spPr>
          <a:xfrm>
            <a:off x="2772539" y="5886224"/>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414"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416" name="标题 6"/>
          <p:cNvSpPr>
            <a:spLocks noGrp="1"/>
          </p:cNvSpPr>
          <p:nvPr>
            <p:ph type="title" idx="1"/>
            <p:custDataLst>
              <p:tags r:id="rId2"/>
            </p:custDataLst>
          </p:nvPr>
        </p:nvSpPr>
        <p:spPr/>
        <p:txBody>
          <a:bodyPr>
            <a:normAutofit fontScale="90000"/>
          </a:bodyPr>
          <a:p>
            <a:r>
              <a:rPr altLang="en-US" lang="zh-CN"/>
              <a:t>个人资讯安全与网络安全行业的未来发展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30" name="标题 2"/>
          <p:cNvSpPr>
            <a:spLocks noGrp="1"/>
          </p:cNvSpPr>
          <p:nvPr>
            <p:ph type="title" idx="5"/>
          </p:nvPr>
        </p:nvSpPr>
        <p:spPr/>
        <p:txBody>
          <a:bodyPr>
            <a:normAutofit fontScale="91667"/>
          </a:bodyPr>
          <a:p>
            <a:r>
              <a:rPr altLang="en-US" lang="zh-CN"/>
              <a:t>个人资讯安全与网络安全行业的相互促进发展</a:t>
            </a:r>
            <a:endParaRPr altLang="en-US" lang="zh-CN"/>
          </a:p>
        </p:txBody>
      </p:sp>
      <p:sp>
        <p:nvSpPr>
          <p:cNvPr id="105053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3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3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3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4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网络安全行业的发展保障个人资讯安全</a:t>
            </a:r>
            <a:endParaRPr altLang="en-US" sz="1400" lang="zh-CN" spc="150">
              <a:solidFill>
                <a:schemeClr val="tx1"/>
              </a:solidFill>
              <a:effectLst/>
              <a:latin typeface="+mn-ea"/>
              <a:sym typeface="+mn-ea"/>
            </a:endParaRPr>
          </a:p>
        </p:txBody>
      </p:sp>
      <p:sp>
        <p:nvSpPr>
          <p:cNvPr id="105054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个人资讯安全需求推动网络安全行业发展</a:t>
            </a:r>
            <a:endParaRPr altLang="en-US" dirty="0" sz="1400" lang="zh-CN" spc="150">
              <a:solidFill>
                <a:schemeClr val="tx1"/>
              </a:solidFill>
              <a:effectLst/>
              <a:latin typeface="+mn-ea"/>
              <a:sym typeface="+mn-ea"/>
            </a:endParaRPr>
          </a:p>
        </p:txBody>
      </p:sp>
      <p:sp>
        <p:nvSpPr>
          <p:cNvPr id="105054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未来发展趋势：个人资讯安全与网络安全行业融合发展</a:t>
            </a:r>
            <a:endParaRPr altLang="en-US" sz="1400" lang="zh-CN" spc="150">
              <a:solidFill>
                <a:schemeClr val="tx1"/>
              </a:solidFill>
              <a:effectLst/>
              <a:latin typeface="+mn-ea"/>
              <a:sym typeface="+mn-ea"/>
            </a:endParaRPr>
          </a:p>
        </p:txBody>
      </p:sp>
      <p:sp>
        <p:nvSpPr>
          <p:cNvPr id="105054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挑战与机遇：行业发展的挑战和机遇并存</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598" name="标题 2"/>
          <p:cNvSpPr>
            <a:spLocks noGrp="1"/>
          </p:cNvSpPr>
          <p:nvPr>
            <p:ph type="title" idx="5"/>
          </p:nvPr>
        </p:nvSpPr>
        <p:spPr/>
        <p:txBody>
          <a:bodyPr>
            <a:normAutofit fontScale="90000"/>
          </a:bodyPr>
          <a:p>
            <a:r>
              <a:rPr altLang="en-US" lang="zh-CN"/>
              <a:t>个人资讯安全与网络安全行业的未来发展趋势和前景展望</a:t>
            </a:r>
            <a:endParaRPr altLang="en-US" lang="zh-CN"/>
          </a:p>
        </p:txBody>
      </p:sp>
      <p:sp>
        <p:nvSpPr>
          <p:cNvPr id="105060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行业规模将持续扩大，网络安全产品和服务将更加丰富和多样化</a:t>
            </a:r>
            <a:endParaRPr altLang="en-US" dirty="0" sz="1200" lang="zh-CN" spc="150">
              <a:solidFill>
                <a:schemeClr val="tx1">
                  <a:lumMod val="85000"/>
                  <a:lumOff val="15000"/>
                </a:schemeClr>
              </a:solidFill>
              <a:latin typeface="+mn-ea"/>
              <a:sym typeface="+mn-ea"/>
            </a:endParaRPr>
          </a:p>
        </p:txBody>
      </p:sp>
      <p:sp>
        <p:nvSpPr>
          <p:cNvPr id="105060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人工智能和大数据技术将在网络安全领域发挥越来越重要的作用</a:t>
            </a:r>
            <a:endParaRPr altLang="en-US" dirty="0" sz="1200" lang="zh-CN" spc="150">
              <a:solidFill>
                <a:schemeClr val="tx1">
                  <a:lumMod val="85000"/>
                  <a:lumOff val="15000"/>
                </a:schemeClr>
              </a:solidFill>
              <a:latin typeface="+mn-ea"/>
              <a:sym typeface="+mn-ea"/>
            </a:endParaRPr>
          </a:p>
        </p:txBody>
      </p:sp>
      <p:sp>
        <p:nvSpPr>
          <p:cNvPr id="105060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政府和企业对网络安全的需求将不断增长，推动行业快速发展</a:t>
            </a:r>
            <a:endParaRPr altLang="en-US" dirty="0" sz="1200" lang="zh-CN" spc="150">
              <a:solidFill>
                <a:schemeClr val="tx1">
                  <a:lumMod val="85000"/>
                  <a:lumOff val="15000"/>
                </a:schemeClr>
              </a:solidFill>
              <a:latin typeface="+mn-ea"/>
              <a:sym typeface="+mn-ea"/>
            </a:endParaRPr>
          </a:p>
        </p:txBody>
      </p:sp>
      <p:sp>
        <p:nvSpPr>
          <p:cNvPr id="105061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个人资讯安全意识将不断提高，对网络安全行业的发展起到积极的推动作用</a:t>
            </a:r>
            <a:endParaRPr altLang="en-US" dirty="0" sz="1200" lang="zh-CN" spc="150">
              <a:solidFill>
                <a:schemeClr val="tx1">
                  <a:lumMod val="85000"/>
                  <a:lumOff val="15000"/>
                </a:schemeClr>
              </a:solidFill>
              <a:latin typeface="+mn-ea"/>
              <a:sym typeface="+mn-ea"/>
            </a:endParaRPr>
          </a:p>
        </p:txBody>
      </p:sp>
      <p:sp>
        <p:nvSpPr>
          <p:cNvPr id="105062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2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674" name="标题 2"/>
          <p:cNvSpPr>
            <a:spLocks noGrp="1"/>
          </p:cNvSpPr>
          <p:nvPr>
            <p:ph type="title" idx="5"/>
          </p:nvPr>
        </p:nvSpPr>
        <p:spPr/>
        <p:txBody>
          <a:bodyPr>
            <a:normAutofit fontScale="91667"/>
          </a:bodyPr>
          <a:p>
            <a:r>
              <a:rPr altLang="en-US" lang="zh-CN"/>
              <a:t>个人资讯安全与网络安全行业的未来挑战和机遇</a:t>
            </a:r>
            <a:endParaRPr altLang="en-US" lang="zh-CN"/>
          </a:p>
        </p:txBody>
      </p:sp>
      <p:sp>
        <p:nvSpPr>
          <p:cNvPr id="105067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7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68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挑战：随着技术的发展，个人资讯安全和网络安全行业面临着不断的技术创新和攻击手段的挑战。</a:t>
            </a:r>
            <a:endParaRPr altLang="en-US" dirty="0" sz="2000" lang="zh-CN" spc="200">
              <a:solidFill>
                <a:schemeClr val="tx1">
                  <a:lumMod val="85000"/>
                  <a:lumOff val="15000"/>
                </a:schemeClr>
              </a:solidFill>
              <a:latin typeface="+mn-ea"/>
              <a:sym typeface="+mn-ea"/>
            </a:endParaRPr>
          </a:p>
        </p:txBody>
      </p:sp>
      <p:sp>
        <p:nvSpPr>
          <p:cNvPr id="105068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8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86" name="文本框 34"/>
          <p:cNvSpPr txBox="1"/>
          <p:nvPr>
            <p:custDataLst>
              <p:tags r:id="rId6"/>
            </p:custDataLst>
          </p:nvPr>
        </p:nvSpPr>
        <p:spPr>
          <a:xfrm>
            <a:off x="3558080"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机遇：随着人们对个人资讯安全的重视和需求的增加，网络安全行业将迎来更多的发展机遇，包括新的市场机会、技术创新和业务模式创新等。</a:t>
            </a:r>
            <a:endParaRPr altLang="en-US" dirty="0" sz="2000" lang="zh-CN" spc="200">
              <a:solidFill>
                <a:schemeClr val="tx1">
                  <a:lumMod val="85000"/>
                  <a:lumOff val="15000"/>
                </a:schemeClr>
              </a:solidFill>
              <a:latin typeface="+mn-ea"/>
              <a:sym typeface="+mn-ea"/>
            </a:endParaRPr>
          </a:p>
        </p:txBody>
      </p:sp>
      <p:sp>
        <p:nvSpPr>
          <p:cNvPr id="105068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9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92" name="文本框 5"/>
          <p:cNvSpPr txBox="1"/>
          <p:nvPr>
            <p:custDataLst>
              <p:tags r:id="rId9"/>
            </p:custDataLst>
          </p:nvPr>
        </p:nvSpPr>
        <p:spPr>
          <a:xfrm>
            <a:off x="6349604" y="2290359"/>
            <a:ext cx="2280103" cy="34065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未来趋势：个人资讯安全和网络安全行业将朝着更加智能化、自动化和综合化的方向发展，以更好地保护个人隐私和信息安全。</a:t>
            </a:r>
            <a:endParaRPr altLang="en-US" dirty="0" sz="2000" lang="zh-CN" spc="200">
              <a:solidFill>
                <a:schemeClr val="tx1">
                  <a:lumMod val="85000"/>
                  <a:lumOff val="15000"/>
                </a:schemeClr>
              </a:solidFill>
              <a:latin typeface="+mn-ea"/>
              <a:sym typeface="+mn-ea"/>
            </a:endParaRPr>
          </a:p>
        </p:txBody>
      </p:sp>
      <p:sp>
        <p:nvSpPr>
          <p:cNvPr id="105069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9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98"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应对策略：个人和企业需要加强信息安全意识，采取有效的技术手段和管理措施来保护个人资讯安全和网络安全。</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750"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0752"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99.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50.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9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98.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2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100_5*l_h_a*1_1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100_5*l_h_f*1_1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3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100_5*l_h_a*1_2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100_5*l_h_f*1_2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4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100_5*l_h_a*1_3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100_5*l_h_f*1_3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5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100_5*l_h_a*1_4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100_5*l_h_f*1_4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6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100_5*l_h_a*1_5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100_5*l_h_f*1_5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100_5*l_h_a*1_6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100_5*l_h_f*1_6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1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3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352.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2023-12-17T00:27:03Z</dcterms:created>
  <dcterms:modified xsi:type="dcterms:W3CDTF">2023-12-17T00:27:03Z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aee70b3c9a4c4df2a348fec4068db774_21</vt:lpwstr>
  </property>
</Properties>
</file>