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52" r:id="rId1"/>
    <p:sldMasterId id="2147485489" r:id="rId2"/>
  </p:sldMasterIdLst>
  <p:notesMasterIdLst>
    <p:notesMasterId r:id="rId3"/>
  </p:notesMasterIdLst>
  <p:sldIdLst>
    <p:sldId id="1051" r:id="rId4"/>
    <p:sldId id="1056" r:id="rId5"/>
    <p:sldId id="1060" r:id="rId6"/>
    <p:sldId id="1063" r:id="rId7"/>
    <p:sldId id="1069" r:id="rId9"/>
    <p:sldId id="1072" r:id="rId10"/>
    <p:sldId id="1075" r:id="rId11"/>
    <p:sldId id="1078" r:id="rId12"/>
    <p:sldId id="1084" r:id="rId14"/>
    <p:sldId id="1087" r:id="rId15"/>
    <p:sldId id="1090" r:id="rId16"/>
    <p:sldId id="1093" r:id="rId17"/>
    <p:sldId id="1096" r:id="rId18"/>
    <p:sldId id="1099" r:id="rId19"/>
    <p:sldId id="1105" r:id="rId21"/>
    <p:sldId id="1108" r:id="rId22"/>
    <p:sldId id="1111" r:id="rId23"/>
    <p:sldId id="1114" r:id="rId24"/>
    <p:sldId id="1117" r:id="rId25"/>
    <p:sldId id="1123" r:id="rId27"/>
    <p:sldId id="1126" r:id="rId28"/>
    <p:sldId id="1129" r:id="rId29"/>
    <p:sldId id="1132" r:id="rId30"/>
    <p:sldId id="1135" r:id="rId31"/>
    <p:sldId id="1141" r:id="rId33"/>
    <p:sldId id="1144" r:id="rId34"/>
    <p:sldId id="1147" r:id="rId35"/>
    <p:sldId id="1150" r:id="rId36"/>
    <p:sldId id="115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53" r:id="rId1"/>
    <p:sldLayoutId id="2147485454" r:id="rId2"/>
    <p:sldLayoutId id="2147485455" r:id="rId3"/>
    <p:sldLayoutId id="2147485456" r:id="rId4"/>
    <p:sldLayoutId id="2147485457" r:id="rId5"/>
    <p:sldLayoutId id="2147485458" r:id="rId6"/>
    <p:sldLayoutId id="2147485459" r:id="rId7"/>
    <p:sldLayoutId id="2147485460" r:id="rId8"/>
    <p:sldLayoutId id="2147485461" r:id="rId9"/>
    <p:sldLayoutId id="2147485462" r:id="rId10"/>
    <p:sldLayoutId id="21474854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490" r:id="rId1"/>
    <p:sldLayoutId id="2147485491" r:id="rId2"/>
    <p:sldLayoutId id="2147485492" r:id="rId3"/>
    <p:sldLayoutId id="2147485493" r:id="rId4"/>
    <p:sldLayoutId id="2147485494" r:id="rId5"/>
    <p:sldLayoutId id="2147485495" r:id="rId6"/>
    <p:sldLayoutId id="2147485496" r:id="rId7"/>
    <p:sldLayoutId id="2147485497" r:id="rId8"/>
    <p:sldLayoutId id="2147485498" r:id="rId9"/>
    <p:sldLayoutId id="2147485499" r:id="rId10"/>
    <p:sldLayoutId id="21474855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tags" Target="../tags/tag240.xml"/><Relationship Id="rId29" Type="http://schemas.openxmlformats.org/officeDocument/2006/relationships/tags" Target="../tags/tag241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tags" Target="../tags/tag423.xml"/><Relationship Id="rId18" Type="http://schemas.openxmlformats.org/officeDocument/2006/relationships/tags" Target="../tags/tag424.xml"/><Relationship Id="rId19" Type="http://schemas.openxmlformats.org/officeDocument/2006/relationships/tags" Target="../tags/tag425.xml"/><Relationship Id="rId20" Type="http://schemas.openxmlformats.org/officeDocument/2006/relationships/tags" Target="../tags/tag42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7.xml"/><Relationship Id="rId2" Type="http://schemas.openxmlformats.org/officeDocument/2006/relationships/tags" Target="../tags/tag428.xml"/><Relationship Id="rId3" Type="http://schemas.openxmlformats.org/officeDocument/2006/relationships/tags" Target="../tags/tag429.xml"/><Relationship Id="rId4" Type="http://schemas.openxmlformats.org/officeDocument/2006/relationships/tags" Target="../tags/tag430.xml"/><Relationship Id="rId5" Type="http://schemas.openxmlformats.org/officeDocument/2006/relationships/tags" Target="../tags/tag431.xml"/><Relationship Id="rId6" Type="http://schemas.openxmlformats.org/officeDocument/2006/relationships/tags" Target="../tags/tag432.xml"/><Relationship Id="rId7" Type="http://schemas.openxmlformats.org/officeDocument/2006/relationships/tags" Target="../tags/tag433.xml"/><Relationship Id="rId8" Type="http://schemas.openxmlformats.org/officeDocument/2006/relationships/tags" Target="../tags/tag434.xml"/><Relationship Id="rId9" Type="http://schemas.openxmlformats.org/officeDocument/2006/relationships/tags" Target="../tags/tag435.xml"/><Relationship Id="rId10" Type="http://schemas.openxmlformats.org/officeDocument/2006/relationships/tags" Target="../tags/tag436.xml"/><Relationship Id="rId11" Type="http://schemas.openxmlformats.org/officeDocument/2006/relationships/tags" Target="../tags/tag437.xml"/><Relationship Id="rId12" Type="http://schemas.openxmlformats.org/officeDocument/2006/relationships/tags" Target="../tags/tag43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2024年全球航空业最热门的五家航空公司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全球航空业的发展趋势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五家热门航空公司的特点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五家热门航空公司的优势与成就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五家热门航空公司面临的挑战与机遇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五家热门航空公司的发展前景与展望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全球航空业的发展趋势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行业增长与变化</a:t>
            </a:r>
            <a:endParaRPr altLang="en-US" lang="zh-CN"/>
          </a:p>
        </p:txBody>
      </p:sp>
      <p:sp>
        <p:nvSpPr>
          <p:cNvPr id="104921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808683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1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892691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2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895231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3981779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22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070232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3984319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8" name="正文"/>
          <p:cNvSpPr txBox="1"/>
          <p:nvPr>
            <p:custDataLst>
              <p:tags r:id="rId7"/>
            </p:custDataLst>
          </p:nvPr>
        </p:nvSpPr>
        <p:spPr>
          <a:xfrm>
            <a:off x="2836674" y="1720413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全球航空业增长趋势：近年来，全球航空业经历了快速增长，主要受益于全球经济复苏和旅游业的发展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2836674" y="2817122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行业变化：随着技术的不断进步，航空公司正在不断改进其运营和服务，以适应市场需求的变化，同时，航空公司也在不断扩大其业务范围，提供更多的航空服务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2" name="正文"/>
          <p:cNvSpPr txBox="1"/>
          <p:nvPr>
            <p:custDataLst>
              <p:tags r:id="rId9"/>
            </p:custDataLst>
          </p:nvPr>
        </p:nvSpPr>
        <p:spPr>
          <a:xfrm>
            <a:off x="2836674" y="3913830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未来趋势：未来，全球航空业将继续保持增长趋势，同时，也将面临一些挑战，如油价波动、安全问题等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4" name="正文"/>
          <p:cNvSpPr txBox="1"/>
          <p:nvPr>
            <p:custDataLst>
              <p:tags r:id="rId10"/>
            </p:custDataLst>
          </p:nvPr>
        </p:nvSpPr>
        <p:spPr>
          <a:xfrm>
            <a:off x="2836674" y="5010539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行业前景：随着全球经济的不断发展和技术的不断进步，全球航空业的前景非常广阔，将会有更多的机会和挑战。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3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785822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航空业的主要影响因素</a:t>
            </a:r>
            <a:endParaRPr altLang="en-US" lang="zh-CN"/>
          </a:p>
        </p:txBody>
      </p:sp>
      <p:sp>
        <p:nvSpPr>
          <p:cNvPr id="1049296" name="圆角矩形 26"/>
          <p:cNvSpPr/>
          <p:nvPr>
            <p:custDataLst>
              <p:tags r:id="rId1"/>
            </p:custDataLst>
          </p:nvPr>
        </p:nvSpPr>
        <p:spPr>
          <a:xfrm>
            <a:off x="608330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8" name="圆角矩形 28"/>
          <p:cNvSpPr/>
          <p:nvPr>
            <p:custDataLst>
              <p:tags r:id="rId2"/>
            </p:custDataLst>
          </p:nvPr>
        </p:nvSpPr>
        <p:spPr>
          <a:xfrm>
            <a:off x="610874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0" name="文本框 31"/>
          <p:cNvSpPr txBox="1"/>
          <p:nvPr>
            <p:custDataLst>
              <p:tags r:id="rId3"/>
            </p:custDataLst>
          </p:nvPr>
        </p:nvSpPr>
        <p:spPr>
          <a:xfrm>
            <a:off x="692922" y="2200247"/>
            <a:ext cx="1825865" cy="3454917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全球经济形势：航空业的发展与全球经济形势密切相关，经济繁荣时期，航空业发展迅速，反之则受到限制。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29"/>
          <p:cNvSpPr/>
          <p:nvPr>
            <p:custDataLst>
              <p:tags r:id="rId4"/>
            </p:custDataLst>
          </p:nvPr>
        </p:nvSpPr>
        <p:spPr>
          <a:xfrm>
            <a:off x="2852247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32"/>
          <p:cNvSpPr/>
          <p:nvPr>
            <p:custDataLst>
              <p:tags r:id="rId5"/>
            </p:custDataLst>
          </p:nvPr>
        </p:nvSpPr>
        <p:spPr>
          <a:xfrm>
            <a:off x="2854791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6" name="文本框 34"/>
          <p:cNvSpPr txBox="1"/>
          <p:nvPr>
            <p:custDataLst>
              <p:tags r:id="rId6"/>
            </p:custDataLst>
          </p:nvPr>
        </p:nvSpPr>
        <p:spPr>
          <a:xfrm>
            <a:off x="2936839" y="2200247"/>
            <a:ext cx="1825865" cy="3456280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科技进步：航空技术的不断进步为航空业的发展提供了有力支持，如新材料、新能源等技术的应用，提高了航空器的性能和安全性。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3"/>
          <p:cNvSpPr/>
          <p:nvPr>
            <p:custDataLst>
              <p:tags r:id="rId7"/>
            </p:custDataLst>
          </p:nvPr>
        </p:nvSpPr>
        <p:spPr>
          <a:xfrm>
            <a:off x="5096165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4"/>
          <p:cNvSpPr/>
          <p:nvPr>
            <p:custDataLst>
              <p:tags r:id="rId8"/>
            </p:custDataLst>
          </p:nvPr>
        </p:nvSpPr>
        <p:spPr>
          <a:xfrm>
            <a:off x="5098073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5"/>
          <p:cNvSpPr txBox="1"/>
          <p:nvPr>
            <p:custDataLst>
              <p:tags r:id="rId9"/>
            </p:custDataLst>
          </p:nvPr>
        </p:nvSpPr>
        <p:spPr>
          <a:xfrm>
            <a:off x="5180121" y="2200247"/>
            <a:ext cx="1825865" cy="3456280"/>
          </a:xfrm>
          <a:prstGeom prst="rect"/>
          <a:noFill/>
        </p:spPr>
        <p:txBody>
          <a:bodyPr anchor="t" anchorCtr="0" rtlCol="0" wrap="square">
            <a:normAutofit fontScale="94444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政策法规：各国政府对航空业的政策法规也会对航空业的发展产生影响，如航空安全标准、环保要求等。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8"/>
          <p:cNvSpPr/>
          <p:nvPr>
            <p:custDataLst>
              <p:tags r:id="rId10"/>
            </p:custDataLst>
          </p:nvPr>
        </p:nvSpPr>
        <p:spPr>
          <a:xfrm>
            <a:off x="7340082" y="1778558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9"/>
          <p:cNvSpPr/>
          <p:nvPr>
            <p:custDataLst>
              <p:tags r:id="rId11"/>
            </p:custDataLst>
          </p:nvPr>
        </p:nvSpPr>
        <p:spPr>
          <a:xfrm>
            <a:off x="7341990" y="1778558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10"/>
          <p:cNvSpPr txBox="1"/>
          <p:nvPr>
            <p:custDataLst>
              <p:tags r:id="rId12"/>
            </p:custDataLst>
          </p:nvPr>
        </p:nvSpPr>
        <p:spPr>
          <a:xfrm>
            <a:off x="7424038" y="2200247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市场需求：航空市场的需求是航空业发展的重要因素，包括旅客运输、货物运输、航空旅游等。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6"/>
          <p:cNvSpPr/>
          <p:nvPr>
            <p:custDataLst>
              <p:tags r:id="rId13"/>
            </p:custDataLst>
          </p:nvPr>
        </p:nvSpPr>
        <p:spPr>
          <a:xfrm>
            <a:off x="9583999" y="1779830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7"/>
          <p:cNvSpPr/>
          <p:nvPr>
            <p:custDataLst>
              <p:tags r:id="rId14"/>
            </p:custDataLst>
          </p:nvPr>
        </p:nvSpPr>
        <p:spPr>
          <a:xfrm>
            <a:off x="9585907" y="1779830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1"/>
          <p:cNvSpPr txBox="1"/>
          <p:nvPr>
            <p:custDataLst>
              <p:tags r:id="rId15"/>
            </p:custDataLst>
          </p:nvPr>
        </p:nvSpPr>
        <p:spPr>
          <a:xfrm>
            <a:off x="9667955" y="2202155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竞争环境：航空市场的竞争环境也会对航空业的发展产生影响，如价格战、服务质量等。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未来航空业的发展方向</a:t>
            </a:r>
            <a:endParaRPr altLang="en-US" lang="zh-CN"/>
          </a:p>
        </p:txBody>
      </p:sp>
      <p:sp>
        <p:nvSpPr>
          <p:cNvPr id="1049384" name="圆角矩形 3"/>
          <p:cNvSpPr/>
          <p:nvPr>
            <p:custDataLst>
              <p:tags r:id="rId1"/>
            </p:custDataLst>
          </p:nvPr>
        </p:nvSpPr>
        <p:spPr>
          <a:xfrm rot="16200000">
            <a:off x="5688361" y="-2648550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4"/>
          <p:cNvSpPr/>
          <p:nvPr>
            <p:custDataLst>
              <p:tags r:id="rId2"/>
            </p:custDataLst>
          </p:nvPr>
        </p:nvSpPr>
        <p:spPr>
          <a:xfrm rot="16200000">
            <a:off x="357418" y="268305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圆角矩形 5"/>
          <p:cNvSpPr/>
          <p:nvPr>
            <p:custDataLst>
              <p:tags r:id="rId3"/>
            </p:custDataLst>
          </p:nvPr>
        </p:nvSpPr>
        <p:spPr>
          <a:xfrm rot="16200000">
            <a:off x="5688361" y="-3678520"/>
            <a:ext cx="808929" cy="108052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圆角矩形 6"/>
          <p:cNvSpPr/>
          <p:nvPr>
            <p:custDataLst>
              <p:tags r:id="rId4"/>
            </p:custDataLst>
          </p:nvPr>
        </p:nvSpPr>
        <p:spPr>
          <a:xfrm rot="16200000">
            <a:off x="357418" y="1652423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2" name="圆角矩形 11"/>
          <p:cNvSpPr/>
          <p:nvPr>
            <p:custDataLst>
              <p:tags r:id="rId5"/>
            </p:custDataLst>
          </p:nvPr>
        </p:nvSpPr>
        <p:spPr>
          <a:xfrm rot="16200000">
            <a:off x="5688361" y="-587945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6"/>
            </p:custDataLst>
          </p:nvPr>
        </p:nvSpPr>
        <p:spPr>
          <a:xfrm rot="16200000">
            <a:off x="357418" y="4743664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9"/>
          <p:cNvSpPr/>
          <p:nvPr>
            <p:custDataLst>
              <p:tags r:id="rId7"/>
            </p:custDataLst>
          </p:nvPr>
        </p:nvSpPr>
        <p:spPr>
          <a:xfrm rot="16200000">
            <a:off x="5688361" y="-1617915"/>
            <a:ext cx="808929" cy="108052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10"/>
          <p:cNvSpPr/>
          <p:nvPr>
            <p:custDataLst>
              <p:tags r:id="rId8"/>
            </p:custDataLst>
          </p:nvPr>
        </p:nvSpPr>
        <p:spPr>
          <a:xfrm rot="16200000">
            <a:off x="357418" y="371302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0" name="圆角矩形 7"/>
          <p:cNvSpPr/>
          <p:nvPr>
            <p:custDataLst>
              <p:tags r:id="rId9"/>
            </p:custDataLst>
          </p:nvPr>
        </p:nvSpPr>
        <p:spPr>
          <a:xfrm rot="16200000">
            <a:off x="5688361" y="441359"/>
            <a:ext cx="808929" cy="108060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圆角矩形 8"/>
          <p:cNvSpPr/>
          <p:nvPr>
            <p:custDataLst>
              <p:tags r:id="rId10"/>
            </p:custDataLst>
          </p:nvPr>
        </p:nvSpPr>
        <p:spPr>
          <a:xfrm rot="16200000">
            <a:off x="357418" y="5772968"/>
            <a:ext cx="807598" cy="1426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1"/>
            </p:custDataLst>
          </p:nvPr>
        </p:nvSpPr>
        <p:spPr>
          <a:xfrm>
            <a:off x="1143710" y="5441407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区域化和本地化：加强区域合作和本地化服务，促进国际航空市场的繁荣和发展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06" name="文本框 15"/>
          <p:cNvSpPr txBox="1"/>
          <p:nvPr>
            <p:custDataLst>
              <p:tags r:id="rId12"/>
            </p:custDataLst>
          </p:nvPr>
        </p:nvSpPr>
        <p:spPr>
          <a:xfrm>
            <a:off x="1144376" y="3380136"/>
            <a:ext cx="10351551" cy="80892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数字化和互联网化：提供更好的在线服务和数字化体验，满足乘客需求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08" name="文本框 16"/>
          <p:cNvSpPr txBox="1"/>
          <p:nvPr>
            <p:custDataLst>
              <p:tags r:id="rId13"/>
            </p:custDataLst>
          </p:nvPr>
        </p:nvSpPr>
        <p:spPr>
          <a:xfrm>
            <a:off x="1143710" y="4411437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多元化和个性化：提供更多元化、个性化的航空服务和产品，满足不同乘客的需求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0" name="文本框 17"/>
          <p:cNvSpPr txBox="1"/>
          <p:nvPr>
            <p:custDataLst>
              <p:tags r:id="rId14"/>
            </p:custDataLst>
          </p:nvPr>
        </p:nvSpPr>
        <p:spPr>
          <a:xfrm>
            <a:off x="1144376" y="1319530"/>
            <a:ext cx="10351551" cy="80892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绿色可持续发展：减少碳排放，提高燃油效率，发展可再生能源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412" name="文本框 18"/>
          <p:cNvSpPr txBox="1"/>
          <p:nvPr>
            <p:custDataLst>
              <p:tags r:id="rId15"/>
            </p:custDataLst>
          </p:nvPr>
        </p:nvSpPr>
        <p:spPr>
          <a:xfrm>
            <a:off x="1143710" y="2350831"/>
            <a:ext cx="10351551" cy="80826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智能化和自动化：引入先进的人工智能和自动化技术，提高运营效率和安全性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7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五家热门航空公司的特点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航空公司A</a:t>
            </a:r>
            <a:endParaRPr altLang="en-US" lang="zh-CN"/>
          </a:p>
        </p:txBody>
      </p:sp>
      <p:sp>
        <p:nvSpPr>
          <p:cNvPr id="104960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航空公司名称：航空公司A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特点：以高品质服务著称，提供舒适的飞行体验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航线网络：覆盖全球多个国家和地区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航空安全：注重航空安全，采用先进的安全措施和技术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航空公司B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航空公司名称：航空公司B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企业文化：注重员工培训和发展，营造积极向上的工作氛围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航线网络：覆盖国内外多个城市，拥有广泛的航线网络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特点：注重旅客体验和服务质量，提供舒适的飞行环境和优质的餐食服务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6875"/>
          </a:bodyPr>
          <a:p>
            <a:r>
              <a:rPr altLang="en-US" lang="zh-CN"/>
              <a:t>航空公司C</a:t>
            </a:r>
            <a:endParaRPr altLang="en-US" lang="zh-CN"/>
          </a:p>
        </p:txBody>
      </p:sp>
      <p:sp>
        <p:nvSpPr>
          <p:cNvPr id="10497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特点：注重旅客体验和服务质量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创新业务模式：提供个性化、定制化的服务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先进技术应用：采用先进的航空技术和设备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社会责任：积极履行社会责任，关注环保和可持续发展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航空公司D</a:t>
            </a:r>
            <a:endParaRPr altLang="en-US" lang="zh-CN"/>
          </a:p>
        </p:txBody>
      </p:sp>
      <p:sp>
        <p:nvSpPr>
          <p:cNvPr id="1049850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4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特点：注重客户体验和服务质量，提供舒适的飞行体验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6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特色服务：提供豪华座椅、娱乐设施、餐饮服务等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航线网络：覆盖国内外多个城市，提供丰富的航线选择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安全保障：严格遵守航空安全标准，确保旅客安全出行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航空公司E</a:t>
            </a:r>
            <a:endParaRPr altLang="en-US" lang="zh-CN"/>
          </a:p>
        </p:txBody>
      </p:sp>
      <p:sp>
        <p:nvSpPr>
          <p:cNvPr id="104993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特点：注重旅客体验，提供优质服务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创新：不断推出新的机型和服务项目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国际化：积极拓展国际航线，提高国际竞争力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社会责任：关注环保和公益事业，积极履行社会责任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5001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五家热门航空公司的优势与成就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航线网络与覆盖范围</a:t>
            </a:r>
            <a:endParaRPr altLang="en-US" lang="zh-CN"/>
          </a:p>
        </p:txBody>
      </p:sp>
      <p:cxnSp>
        <p:nvCxnSpPr>
          <p:cNvPr id="3145743" name="直接连接符 155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8748740" y="3028681"/>
            <a:ext cx="2635521" cy="435741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15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108460" y="4466423"/>
            <a:ext cx="2604251" cy="406511"/>
          </a:xfrm>
          <a:prstGeom prst="line"/>
          <a:ln w="3175">
            <a:gradFill>
              <a:gsLst>
                <a:gs pos="34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15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475658" y="2632367"/>
            <a:ext cx="2575021" cy="384758"/>
          </a:xfrm>
          <a:prstGeom prst="line"/>
          <a:ln w="3175">
            <a:gradFill>
              <a:gsLst>
                <a:gs pos="34000">
                  <a:schemeClr val="accent4">
                    <a:lumMod val="40000"/>
                    <a:lumOff val="60000"/>
                  </a:schemeClr>
                </a:gs>
                <a:gs pos="36000">
                  <a:srgbClr val="FFFFFF"/>
                </a:gs>
                <a:gs pos="65000">
                  <a:srgbClr val="FFFFFF"/>
                </a:gs>
                <a:gs pos="66000">
                  <a:schemeClr val="accent4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9" name="直接连接符 158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41496" y="4042918"/>
            <a:ext cx="2620647" cy="413309"/>
          </a:xfrm>
          <a:prstGeom prst="line"/>
          <a:ln w="3175">
            <a:gradFill>
              <a:gsLst>
                <a:gs pos="35000">
                  <a:schemeClr val="accent1">
                    <a:lumMod val="40000"/>
                    <a:lumOff val="60000"/>
                  </a:schemeClr>
                </a:gs>
                <a:gs pos="36000">
                  <a:srgbClr val="FFFFFF"/>
                </a:gs>
                <a:gs pos="62000">
                  <a:srgbClr val="FFFFFF"/>
                </a:gs>
                <a:gs pos="63000">
                  <a:schemeClr val="accent1">
                    <a:lumMod val="40000"/>
                    <a:lumOff val="60000"/>
                  </a:schemeClr>
                </a:gs>
              </a:gsLst>
              <a:lin ang="0" scaled="1"/>
            </a:gra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50142" name="任意多边形: 形状 25"/>
          <p:cNvSpPr/>
          <p:nvPr>
            <p:custDataLst>
              <p:tags r:id="rId5"/>
            </p:custDataLst>
          </p:nvPr>
        </p:nvSpPr>
        <p:spPr>
          <a:xfrm>
            <a:off x="806827" y="2705783"/>
            <a:ext cx="2630083" cy="1643717"/>
          </a:xfrm>
          <a:custGeom>
            <a:avLst/>
            <a:gdLst>
              <a:gd name="connsiteX0" fmla="*/ 2697959 w 2697959"/>
              <a:gd name="connsiteY0" fmla="*/ 0 h 1685925"/>
              <a:gd name="connsiteX1" fmla="*/ 2695580 w 2697959"/>
              <a:gd name="connsiteY1" fmla="*/ 1271588 h 1685925"/>
              <a:gd name="connsiteX2" fmla="*/ 1652286 w 2697959"/>
              <a:gd name="connsiteY2" fmla="*/ 1432664 h 1685925"/>
              <a:gd name="connsiteX3" fmla="*/ 1645164 w 2697959"/>
              <a:gd name="connsiteY3" fmla="*/ 1419543 h 1685925"/>
              <a:gd name="connsiteX4" fmla="*/ 1348979 w 2697959"/>
              <a:gd name="connsiteY4" fmla="*/ 1262063 h 1685925"/>
              <a:gd name="connsiteX5" fmla="*/ 1019862 w 2697959"/>
              <a:gd name="connsiteY5" fmla="*/ 1480217 h 1685925"/>
              <a:gd name="connsiteX6" fmla="*/ 1003531 w 2697959"/>
              <a:gd name="connsiteY6" fmla="*/ 1532827 h 1685925"/>
              <a:gd name="connsiteX7" fmla="*/ 11909 w 2697959"/>
              <a:gd name="connsiteY7" fmla="*/ 1685925 h 1685925"/>
              <a:gd name="connsiteX8" fmla="*/ 0 w 2697959"/>
              <a:gd name="connsiteY8" fmla="*/ 419100 h 1685925"/>
              <a:gd name="connsiteX9" fmla="*/ 2697959 w 2697959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7959" h="1685925">
                <a:moveTo>
                  <a:pt x="2697959" y="0"/>
                </a:moveTo>
                <a:cubicBezTo>
                  <a:pt x="2695579" y="415925"/>
                  <a:pt x="2697960" y="855663"/>
                  <a:pt x="2695580" y="1271588"/>
                </a:cubicBezTo>
                <a:lnTo>
                  <a:pt x="1652286" y="1432664"/>
                </a:lnTo>
                <a:lnTo>
                  <a:pt x="1645164" y="1419543"/>
                </a:lnTo>
                <a:cubicBezTo>
                  <a:pt x="1580975" y="1324531"/>
                  <a:pt x="1472272" y="1262063"/>
                  <a:pt x="1348979" y="1262063"/>
                </a:cubicBezTo>
                <a:cubicBezTo>
                  <a:pt x="1201027" y="1262063"/>
                  <a:pt x="1074086" y="1352017"/>
                  <a:pt x="1019862" y="1480217"/>
                </a:cubicBezTo>
                <a:lnTo>
                  <a:pt x="1003531" y="1532827"/>
                </a:lnTo>
                <a:lnTo>
                  <a:pt x="11909" y="1685925"/>
                </a:lnTo>
                <a:lnTo>
                  <a:pt x="0" y="419100"/>
                </a:lnTo>
                <a:lnTo>
                  <a:pt x="269795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07950" compatLnSpc="1" forceAA="0" fromWordArt="0" horzOverflow="overflow" numCol="1" rtlCol="0" spcCol="0" tIns="71755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优势：五家热门航空公司拥有广泛的航线网络，覆盖全球多个国家和地区 </a:t>
            </a:r>
            <a:endParaRPr altLang="zh-CN" b="1" dirty="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44" name="椭圆 160"/>
          <p:cNvSpPr/>
          <p:nvPr>
            <p:custDataLst>
              <p:tags r:id="rId6"/>
            </p:custDataLst>
          </p:nvPr>
        </p:nvSpPr>
        <p:spPr>
          <a:xfrm>
            <a:off x="1810867" y="3972900"/>
            <a:ext cx="622002" cy="622002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R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46" name="任意多边形: 形状 43"/>
          <p:cNvSpPr/>
          <p:nvPr>
            <p:custDataLst>
              <p:tags r:id="rId7"/>
            </p:custDataLst>
          </p:nvPr>
        </p:nvSpPr>
        <p:spPr>
          <a:xfrm>
            <a:off x="3462062" y="2705783"/>
            <a:ext cx="2611049" cy="1643717"/>
          </a:xfrm>
          <a:custGeom>
            <a:avLst/>
            <a:gdLst>
              <a:gd name="connsiteX0" fmla="*/ 0 w 2678910"/>
              <a:gd name="connsiteY0" fmla="*/ 0 h 1685925"/>
              <a:gd name="connsiteX1" fmla="*/ 1016889 w 2678910"/>
              <a:gd name="connsiteY1" fmla="*/ 159087 h 1685925"/>
              <a:gd name="connsiteX2" fmla="*/ 1010841 w 2678910"/>
              <a:gd name="connsiteY2" fmla="*/ 219078 h 1685925"/>
              <a:gd name="connsiteX3" fmla="*/ 1368028 w 2678910"/>
              <a:gd name="connsiteY3" fmla="*/ 576265 h 1685925"/>
              <a:gd name="connsiteX4" fmla="*/ 1717958 w 2678910"/>
              <a:gd name="connsiteY4" fmla="*/ 291064 h 1685925"/>
              <a:gd name="connsiteX5" fmla="*/ 1720171 w 2678910"/>
              <a:gd name="connsiteY5" fmla="*/ 269111 h 1685925"/>
              <a:gd name="connsiteX6" fmla="*/ 2678910 w 2678910"/>
              <a:gd name="connsiteY6" fmla="*/ 419100 h 1685925"/>
              <a:gd name="connsiteX7" fmla="*/ 2667085 w 2678910"/>
              <a:gd name="connsiteY7" fmla="*/ 1685925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1016889" y="159087"/>
                </a:lnTo>
                <a:lnTo>
                  <a:pt x="1010841" y="219078"/>
                </a:lnTo>
                <a:cubicBezTo>
                  <a:pt x="1010841" y="416347"/>
                  <a:pt x="1170759" y="576265"/>
                  <a:pt x="1368028" y="576265"/>
                </a:cubicBezTo>
                <a:cubicBezTo>
                  <a:pt x="1540639" y="576265"/>
                  <a:pt x="1684652" y="453828"/>
                  <a:pt x="1717958" y="291064"/>
                </a:cubicBezTo>
                <a:lnTo>
                  <a:pt x="1720171" y="269111"/>
                </a:lnTo>
                <a:lnTo>
                  <a:pt x="2678910" y="419100"/>
                </a:lnTo>
                <a:lnTo>
                  <a:pt x="2667085" y="1685925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 fontScale="94444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成就：通过不断拓展航线，提高航班频率和覆盖范围，五家热门航空公司为旅客提供了更加便捷、高效的航空出行体验 </a:t>
            </a:r>
            <a:endParaRPr altLang="zh-CN" b="1" lang="en-US">
              <a:solidFill>
                <a:schemeClr val="lt1"/>
              </a:solidFill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48" name="椭圆 162"/>
          <p:cNvSpPr/>
          <p:nvPr>
            <p:custDataLst>
              <p:tags r:id="rId8"/>
            </p:custDataLst>
          </p:nvPr>
        </p:nvSpPr>
        <p:spPr>
          <a:xfrm>
            <a:off x="4479698" y="2608574"/>
            <a:ext cx="622002" cy="622002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A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0" name="任意多边形: 形状 41"/>
          <p:cNvSpPr/>
          <p:nvPr>
            <p:custDataLst>
              <p:tags r:id="rId9"/>
            </p:custDataLst>
          </p:nvPr>
        </p:nvSpPr>
        <p:spPr>
          <a:xfrm>
            <a:off x="6108460" y="3123850"/>
            <a:ext cx="2611049" cy="1643717"/>
          </a:xfrm>
          <a:custGeom>
            <a:avLst/>
            <a:gdLst>
              <a:gd name="connsiteX0" fmla="*/ 0 w 2678910"/>
              <a:gd name="connsiteY0" fmla="*/ 0 h 1685925"/>
              <a:gd name="connsiteX1" fmla="*/ 2678910 w 2678910"/>
              <a:gd name="connsiteY1" fmla="*/ 419100 h 1685925"/>
              <a:gd name="connsiteX2" fmla="*/ 2667085 w 2678910"/>
              <a:gd name="connsiteY2" fmla="*/ 1685925 h 1685925"/>
              <a:gd name="connsiteX3" fmla="*/ 1695784 w 2678910"/>
              <a:gd name="connsiteY3" fmla="*/ 1534898 h 1685925"/>
              <a:gd name="connsiteX4" fmla="*/ 1696642 w 2678910"/>
              <a:gd name="connsiteY4" fmla="*/ 1526381 h 1685925"/>
              <a:gd name="connsiteX5" fmla="*/ 1339455 w 2678910"/>
              <a:gd name="connsiteY5" fmla="*/ 1169194 h 1685925"/>
              <a:gd name="connsiteX6" fmla="*/ 1010338 w 2678910"/>
              <a:gd name="connsiteY6" fmla="*/ 1387348 h 1685925"/>
              <a:gd name="connsiteX7" fmla="*/ 998206 w 2678910"/>
              <a:gd name="connsiteY7" fmla="*/ 1426432 h 1685925"/>
              <a:gd name="connsiteX8" fmla="*/ 2362 w 2678910"/>
              <a:gd name="connsiteY8" fmla="*/ 1271588 h 1685925"/>
              <a:gd name="connsiteX9" fmla="*/ 0 w 2678910"/>
              <a:gd name="connsiteY9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8910" h="1685925">
                <a:moveTo>
                  <a:pt x="0" y="0"/>
                </a:moveTo>
                <a:lnTo>
                  <a:pt x="2678910" y="419100"/>
                </a:lnTo>
                <a:lnTo>
                  <a:pt x="2667085" y="1685925"/>
                </a:lnTo>
                <a:lnTo>
                  <a:pt x="1695784" y="1534898"/>
                </a:lnTo>
                <a:lnTo>
                  <a:pt x="1696642" y="1526381"/>
                </a:lnTo>
                <a:cubicBezTo>
                  <a:pt x="1696642" y="1329112"/>
                  <a:pt x="1536724" y="1169194"/>
                  <a:pt x="1339455" y="1169194"/>
                </a:cubicBezTo>
                <a:cubicBezTo>
                  <a:pt x="1191503" y="1169194"/>
                  <a:pt x="1064562" y="1259148"/>
                  <a:pt x="1010338" y="1387348"/>
                </a:cubicBezTo>
                <a:lnTo>
                  <a:pt x="998206" y="1426432"/>
                </a:lnTo>
                <a:lnTo>
                  <a:pt x="2362" y="1271588"/>
                </a:lnTo>
                <a:cubicBezTo>
                  <a:pt x="-1" y="855663"/>
                  <a:pt x="2363" y="415925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000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144145" compatLnSpc="1" forceAA="0" fromWordArt="0" horzOverflow="overflow" numCol="1" rtlCol="0" spcCol="0" tIns="71755" vert="horz" vertOverflow="overflow" wrap="square">
            <a:normAutofit fontScale="94444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dirty="0" lang="en-US">
                <a:solidFill>
                  <a:schemeClr val="lt1"/>
                </a:solidFill>
                <a:latin typeface="+mj-ea"/>
                <a:ea typeface="+mj-ea"/>
                <a:sym typeface="+mn-ea"/>
              </a:rPr>
              <a:t>竞争地位：五家热门航空公司在全球航空业中具有较高的竞争地位，拥有丰富的航空资源和市场份额 </a:t>
            </a:r>
            <a:endParaRPr altLang="zh-CN" b="1" dirty="0" lang="en-US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2" name="椭圆 164"/>
          <p:cNvSpPr/>
          <p:nvPr>
            <p:custDataLst>
              <p:tags r:id="rId10"/>
            </p:custDataLst>
          </p:nvPr>
        </p:nvSpPr>
        <p:spPr>
          <a:xfrm>
            <a:off x="7102984" y="4300556"/>
            <a:ext cx="622002" cy="622002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44000">
                <a:schemeClr val="accent1"/>
              </a:gs>
              <a:gs pos="66000">
                <a:schemeClr val="accent1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1">
                    <a:lumMod val="45000"/>
                    <a:lumOff val="55000"/>
                  </a:schemeClr>
                </a:gs>
                <a:gs pos="37000">
                  <a:schemeClr val="accent1">
                    <a:lumMod val="0"/>
                    <a:lumOff val="100000"/>
                  </a:schemeClr>
                </a:gs>
                <a:gs pos="7100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solidFill>
                  <a:schemeClr val="lt1"/>
                </a:solidFill>
                <a:latin typeface="+mj-ea"/>
                <a:ea typeface="+mj-ea"/>
                <a:sym typeface="+mn-ea"/>
              </a:rPr>
              <a:t>C</a:t>
            </a:r>
            <a:endParaRPr altLang="en-US" b="1" sz="1400" lang="zh-CN">
              <a:solidFill>
                <a:schemeClr val="l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154" name="任意多边形: 形状 37"/>
          <p:cNvSpPr/>
          <p:nvPr>
            <p:custDataLst>
              <p:tags r:id="rId11"/>
            </p:custDataLst>
          </p:nvPr>
        </p:nvSpPr>
        <p:spPr>
          <a:xfrm>
            <a:off x="8754178" y="3127929"/>
            <a:ext cx="2620566" cy="1657313"/>
          </a:xfrm>
          <a:custGeom>
            <a:avLst/>
            <a:gdLst>
              <a:gd name="connsiteX0" fmla="*/ 2688435 w 2688435"/>
              <a:gd name="connsiteY0" fmla="*/ 0 h 1700212"/>
              <a:gd name="connsiteX1" fmla="*/ 2688435 w 2688435"/>
              <a:gd name="connsiteY1" fmla="*/ 1266825 h 1700212"/>
              <a:gd name="connsiteX2" fmla="*/ 0 w 2688435"/>
              <a:gd name="connsiteY2" fmla="*/ 1700212 h 1700212"/>
              <a:gd name="connsiteX3" fmla="*/ 0 w 2688435"/>
              <a:gd name="connsiteY3" fmla="*/ 428625 h 1700212"/>
              <a:gd name="connsiteX4" fmla="*/ 996229 w 2688435"/>
              <a:gd name="connsiteY4" fmla="*/ 269793 h 1700212"/>
              <a:gd name="connsiteX5" fmla="*/ 1010338 w 2688435"/>
              <a:gd name="connsiteY5" fmla="*/ 315245 h 1700212"/>
              <a:gd name="connsiteX6" fmla="*/ 1339455 w 2688435"/>
              <a:gd name="connsiteY6" fmla="*/ 533399 h 1700212"/>
              <a:gd name="connsiteX7" fmla="*/ 1696642 w 2688435"/>
              <a:gd name="connsiteY7" fmla="*/ 176212 h 1700212"/>
              <a:gd name="connsiteX8" fmla="*/ 1694847 w 2688435"/>
              <a:gd name="connsiteY8" fmla="*/ 158411 h 1700212"/>
              <a:gd name="connsiteX9" fmla="*/ 2688435 w 2688435"/>
              <a:gd name="connsiteY9" fmla="*/ 0 h 17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88435" h="1700212">
                <a:moveTo>
                  <a:pt x="2688435" y="0"/>
                </a:moveTo>
                <a:lnTo>
                  <a:pt x="2688435" y="1266825"/>
                </a:lnTo>
                <a:lnTo>
                  <a:pt x="0" y="1700212"/>
                </a:lnTo>
                <a:lnTo>
                  <a:pt x="0" y="428625"/>
                </a:lnTo>
                <a:lnTo>
                  <a:pt x="996229" y="269793"/>
                </a:lnTo>
                <a:lnTo>
                  <a:pt x="1010338" y="315245"/>
                </a:lnTo>
                <a:cubicBezTo>
                  <a:pt x="1064561" y="443445"/>
                  <a:pt x="1191503" y="533399"/>
                  <a:pt x="1339455" y="533399"/>
                </a:cubicBezTo>
                <a:cubicBezTo>
                  <a:pt x="1536724" y="533399"/>
                  <a:pt x="1696642" y="373481"/>
                  <a:pt x="1696642" y="176212"/>
                </a:cubicBezTo>
                <a:lnTo>
                  <a:pt x="1694847" y="158411"/>
                </a:lnTo>
                <a:lnTo>
                  <a:pt x="2688435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numCol="1" rtlCol="0" spcCol="0" tIns="179705" vert="horz" vertOverflow="overflow" wrap="square">
            <a:normAutofit fontScale="94444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zh-CN" b="1" lang="en-US"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未来发展：五家热门航空公司将继续拓展航线网络，提高航班频率和覆盖范围，为旅客提供更加便捷、高效的航空出行体验</a:t>
            </a:r>
            <a:endParaRPr altLang="zh-CN" b="1" lang="en-US"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156" name="椭圆 166"/>
          <p:cNvSpPr/>
          <p:nvPr>
            <p:custDataLst>
              <p:tags r:id="rId12"/>
            </p:custDataLst>
          </p:nvPr>
        </p:nvSpPr>
        <p:spPr>
          <a:xfrm>
            <a:off x="9748702" y="2989253"/>
            <a:ext cx="622002" cy="622002"/>
          </a:xfrm>
          <a:prstGeom prst="ellipse"/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4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37000">
                  <a:schemeClr val="accent4">
                    <a:lumMod val="0"/>
                    <a:lumOff val="100000"/>
                  </a:schemeClr>
                </a:gs>
                <a:gs pos="71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</a:gsLst>
              <a:lin ang="16200000" scaled="0"/>
            </a:gradFill>
          </a:ln>
          <a:effectLst>
            <a:outerShdw blurRad="177800" dir="5400000" rotWithShape="0" sx="90000" sy="-19000">
              <a:schemeClr val="accent4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1400" lang="zh-CN">
                <a:latin typeface="+mj-ea"/>
                <a:ea typeface="+mj-ea"/>
                <a:sym typeface="+mn-ea"/>
              </a:rPr>
              <a:t>I</a:t>
            </a:r>
            <a:endParaRPr altLang="en-US" b="1" sz="14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13"/>
            </p:custDataLst>
          </p:nvPr>
        </p:nvSpPr>
        <p:spPr>
          <a:xfrm>
            <a:off x="608330" y="4674437"/>
            <a:ext cx="3027077" cy="84565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14"/>
            </p:custDataLst>
          </p:nvPr>
        </p:nvSpPr>
        <p:spPr>
          <a:xfrm>
            <a:off x="3277161" y="1633764"/>
            <a:ext cx="3027077" cy="84565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15"/>
            </p:custDataLst>
          </p:nvPr>
        </p:nvSpPr>
        <p:spPr>
          <a:xfrm>
            <a:off x="5900446" y="5089785"/>
            <a:ext cx="3027077" cy="84565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16"/>
            </p:custDataLst>
          </p:nvPr>
        </p:nvSpPr>
        <p:spPr>
          <a:xfrm>
            <a:off x="8550923" y="1977735"/>
            <a:ext cx="3027077" cy="84565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>
              <a:lnSpc>
                <a:spcPct val="150000"/>
              </a:lnSpc>
              <a:spcAft>
                <a:spcPts val="1000"/>
              </a:spcAft>
            </a:pP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单击此处输入你的智能图形项正文</a:t>
            </a:r>
            <a:b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</a:br>
            <a:r>
              <a:rPr altLang="en-US" dirty="0" sz="1200" lang="zh-CN" spc="150">
                <a:solidFill>
                  <a:schemeClr val="dk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文字是您思想的提炼</a:t>
            </a:r>
            <a:endParaRPr altLang="en-US" dirty="0" sz="1200" lang="zh-CN" spc="150">
              <a:solidFill>
                <a:schemeClr val="dk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服务质量与创新</a:t>
            </a:r>
            <a:endParaRPr altLang="en-US" lang="zh-CN"/>
          </a:p>
        </p:txBody>
      </p:sp>
      <p:sp>
        <p:nvSpPr>
          <p:cNvPr id="105022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多元化的航线网络：五家热门航空公司拥有广泛的航线网络，覆盖全球多个国家和地区，为旅客提供更多的出行选择。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良好的安全记录：这些航空公司都注重安全管理，拥有良好的安全记录，为旅客提供更加安全的出行保障。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优质的服务体验：五家热门航空公司都注重提供优质的服务体验，包括舒适的座椅、美味的餐食、高效的行李托运等。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先进的技术创新：这些航空公司不断引进先进的技术创新，如数字化转型、智能化运营等，提高运营效率和服务质量。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运营效率与盈利能力</a:t>
            </a:r>
            <a:endParaRPr altLang="en-US" lang="zh-CN"/>
          </a:p>
        </p:txBody>
      </p:sp>
      <p:sp>
        <p:nvSpPr>
          <p:cNvPr id="1050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4141832" y="1318855"/>
            <a:ext cx="1323227" cy="132552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775261" y="3110528"/>
            <a:ext cx="2058166" cy="313912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运营效率：五家热门航空公司通过优化航线、提高航班准点率、减少燃油消耗等方式提高运营效率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2"/>
          <p:cNvSpPr/>
          <p:nvPr>
            <p:custDataLst>
              <p:tags r:id="rId3"/>
            </p:custDataLst>
          </p:nvPr>
        </p:nvSpPr>
        <p:spPr>
          <a:xfrm>
            <a:off x="3911628" y="2721005"/>
            <a:ext cx="1785246" cy="1264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6720653" y="1318855"/>
            <a:ext cx="1323227" cy="132552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52733" y="3110528"/>
            <a:ext cx="2058166" cy="313912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盈利能力：五家热门航空公司凭借高客座率、高收益率、低成本等优势实现盈利目标，并在市场竞争中脱颖而出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3"/>
          <p:cNvSpPr/>
          <p:nvPr>
            <p:custDataLst>
              <p:tags r:id="rId6"/>
            </p:custDataLst>
          </p:nvPr>
        </p:nvSpPr>
        <p:spPr>
          <a:xfrm>
            <a:off x="6489100" y="2721005"/>
            <a:ext cx="1785246" cy="1264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品牌影响力与市场地位</a:t>
            </a:r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品牌影响力：五家热门航空公司在全球航空市场中的知名度和美誉度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市场地位：五家热门航空公司在全球航空市场中的市场份额和竞争力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客户满意度：五家热门航空公司提供的服务质量和客户体验水平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创新与技术：五家热门航空公司在新机型、新技术、新服务等方面的创新能力和技术水平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44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五家热门航空公司面临的挑战与机遇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市场竞争与合作趋势</a:t>
            </a:r>
            <a:endParaRPr altLang="en-US" lang="zh-CN"/>
          </a:p>
        </p:txBody>
      </p:sp>
      <p:sp>
        <p:nvSpPr>
          <p:cNvPr id="10505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市场竞争激烈：各大航空公司都在努力提高服务质量和效率，以吸引更多乘客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合作趋势明显：为了应对市场竞争，航空公司之间开始寻求合作，共同开发新技术、拓展新市场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合作模式多样化：航空公司之间的合作模式包括代码共享、航线合作、联盟合作等，以实现资源共享和优势互补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合作机遇与挑战并存：合作可以带来更多的机遇和利益，但同时也存在一些挑战和风险，需要双方共同努力解决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技术创新与数字化转型</a:t>
            </a:r>
            <a:endParaRPr altLang="en-US" lang="zh-CN"/>
          </a:p>
        </p:txBody>
      </p:sp>
      <p:sp>
        <p:nvSpPr>
          <p:cNvPr id="1050652" name="弧形 58"/>
          <p:cNvSpPr/>
          <p:nvPr>
            <p:custDataLst>
              <p:tags r:id="rId1"/>
            </p:custDataLst>
          </p:nvPr>
        </p:nvSpPr>
        <p:spPr>
          <a:xfrm>
            <a:off x="8107509" y="204969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4" name="弧形 57"/>
          <p:cNvSpPr/>
          <p:nvPr>
            <p:custDataLst>
              <p:tags r:id="rId2"/>
            </p:custDataLst>
          </p:nvPr>
        </p:nvSpPr>
        <p:spPr>
          <a:xfrm>
            <a:off x="608330" y="204969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6" name="椭圆 22"/>
          <p:cNvSpPr/>
          <p:nvPr>
            <p:custDataLst>
              <p:tags r:id="rId3"/>
            </p:custDataLst>
          </p:nvPr>
        </p:nvSpPr>
        <p:spPr>
          <a:xfrm>
            <a:off x="8448679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58" name="椭圆 23"/>
          <p:cNvSpPr/>
          <p:nvPr>
            <p:custDataLst>
              <p:tags r:id="rId4"/>
            </p:custDataLst>
          </p:nvPr>
        </p:nvSpPr>
        <p:spPr>
          <a:xfrm>
            <a:off x="8834838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0" name="正文"/>
          <p:cNvSpPr txBox="1"/>
          <p:nvPr>
            <p:custDataLst>
              <p:tags r:id="rId5"/>
            </p:custDataLst>
          </p:nvPr>
        </p:nvSpPr>
        <p:spPr>
          <a:xfrm>
            <a:off x="8901385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五家热门航空公司如何抓住数字化转型机遇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62" name="椭圆 24"/>
          <p:cNvSpPr/>
          <p:nvPr>
            <p:custDataLst>
              <p:tags r:id="rId6"/>
            </p:custDataLst>
          </p:nvPr>
        </p:nvSpPr>
        <p:spPr>
          <a:xfrm>
            <a:off x="6016437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4" name="椭圆 25"/>
          <p:cNvSpPr/>
          <p:nvPr>
            <p:custDataLst>
              <p:tags r:id="rId7"/>
            </p:custDataLst>
          </p:nvPr>
        </p:nvSpPr>
        <p:spPr>
          <a:xfrm>
            <a:off x="6401659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66" name="正文"/>
          <p:cNvSpPr txBox="1"/>
          <p:nvPr>
            <p:custDataLst>
              <p:tags r:id="rId8"/>
            </p:custDataLst>
          </p:nvPr>
        </p:nvSpPr>
        <p:spPr>
          <a:xfrm>
            <a:off x="6469143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五家热门航空公司如何应对技术创新挑战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椭圆 7"/>
          <p:cNvSpPr/>
          <p:nvPr>
            <p:custDataLst>
              <p:tags r:id="rId9"/>
            </p:custDataLst>
          </p:nvPr>
        </p:nvSpPr>
        <p:spPr>
          <a:xfrm>
            <a:off x="3584195" y="232525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0" name="椭圆 9"/>
          <p:cNvSpPr/>
          <p:nvPr>
            <p:custDataLst>
              <p:tags r:id="rId10"/>
            </p:custDataLst>
          </p:nvPr>
        </p:nvSpPr>
        <p:spPr>
          <a:xfrm>
            <a:off x="3969417" y="238336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2" name="正文"/>
          <p:cNvSpPr txBox="1"/>
          <p:nvPr>
            <p:custDataLst>
              <p:tags r:id="rId11"/>
            </p:custDataLst>
          </p:nvPr>
        </p:nvSpPr>
        <p:spPr>
          <a:xfrm>
            <a:off x="403690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数字化转型在航空业中的重要性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674" name="椭圆 5"/>
          <p:cNvSpPr/>
          <p:nvPr>
            <p:custDataLst>
              <p:tags r:id="rId12"/>
            </p:custDataLst>
          </p:nvPr>
        </p:nvSpPr>
        <p:spPr>
          <a:xfrm>
            <a:off x="875455" y="232525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6" name="椭圆 4"/>
          <p:cNvSpPr/>
          <p:nvPr>
            <p:custDataLst>
              <p:tags r:id="rId13"/>
            </p:custDataLst>
          </p:nvPr>
        </p:nvSpPr>
        <p:spPr>
          <a:xfrm>
            <a:off x="1260677" y="238336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78" name="正文"/>
          <p:cNvSpPr txBox="1"/>
          <p:nvPr>
            <p:custDataLst>
              <p:tags r:id="rId14"/>
            </p:custDataLst>
          </p:nvPr>
        </p:nvSpPr>
        <p:spPr>
          <a:xfrm>
            <a:off x="1328161" y="316787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航空公司面临的技术创新挑战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环保要求与可持续发展</a:t>
            </a:r>
            <a:endParaRPr altLang="en-US" lang="zh-CN"/>
          </a:p>
        </p:txBody>
      </p:sp>
      <p:sp>
        <p:nvSpPr>
          <p:cNvPr id="105073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飞机设计：采用更环保的飞机设计和制造技术，提高飞机的燃油效率和环保性能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4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碳排放减少：各国政府对航空业碳排放的要求越来越严格，需要航空公司采取措施降低碳排放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5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可持续燃料：研发和推广可持续燃料是航空业未来的重要趋势，可以降低对环境的影响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6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运营优化：通过优化航班计划和航线，减少不必要的燃油消耗和碳排放，提高运营效率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旅客需求变化与个性化服务</a:t>
            </a:r>
            <a:endParaRPr altLang="en-US" lang="zh-CN"/>
          </a:p>
        </p:txBody>
      </p:sp>
      <p:sp>
        <p:nvSpPr>
          <p:cNvPr id="105082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挑战：如何满足不同旅客的需求，提高服务质量，同时降低成本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3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旅客需求多样化：不同年龄、性别、职业和地区的旅客对航空服务的需求存在差异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4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4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个性化服务需求增加：旅客希望获得更加个性化、定制化的服务体验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5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机遇：通过提供个性化服务，提高旅客满意度和忠诚度，增加市场份额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91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五家热门航空公司的发展前景与展望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发展战略与规划</a:t>
            </a:r>
            <a:endParaRPr altLang="en-US" lang="zh-CN"/>
          </a:p>
        </p:txBody>
      </p:sp>
      <p:sp>
        <p:nvSpPr>
          <p:cNvPr id="105104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4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0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扩大市场份额：通过并购、合作等方式扩大市场份额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持续创新：不断推出新的产品和服务，满足客户需求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提高服务质量：加强员工培训，提高服务质量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拓展国际市场：积极开拓国际市场，提高品牌知名度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1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未来市场拓展方向</a:t>
            </a:r>
            <a:endParaRPr altLang="en-US" lang="zh-CN"/>
          </a:p>
        </p:txBody>
      </p:sp>
      <p:sp>
        <p:nvSpPr>
          <p:cNvPr id="105112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2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拓展高端市场：提供更高端的服务和产品，吸引高端客户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拓展国际市场：增加国际航线，拓展海外市场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3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3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拓展新兴市场：关注新兴市场的发展，拓展业务范围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4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4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15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拓展数字化市场：加强数字化转型，提高运营效率和服务质量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技术创新与研发计划</a:t>
            </a:r>
            <a:endParaRPr altLang="en-US" lang="zh-CN"/>
          </a:p>
        </p:txBody>
      </p:sp>
      <p:sp>
        <p:nvSpPr>
          <p:cNvPr id="1051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2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2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航空公司技术创新的重要性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未来航空技术的趋势和挑战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3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4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航空公司如何应对技术变革和市场需求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五家热门航空公司的发展前景与展望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0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社会责任与可持续发展</a:t>
            </a:r>
            <a:endParaRPr altLang="en-US" lang="zh-CN"/>
          </a:p>
        </p:txBody>
      </p:sp>
      <p:sp>
        <p:nvSpPr>
          <p:cNvPr id="1051308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10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31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环保理念：五家热门航空公司积极推广环保理念，采用清洁能源和低碳排放技术，减少对环境的影响。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16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1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公益事业：五家热门航空公司积极参与公益事业，如捐赠资金支持教育、医疗等公益项目，回馈社会。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22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2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社会责任：五家热门航空公司积极履行社会责任，关注员工福利、客户体验和社会稳定等方面，努力为社会做出贡献。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328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33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可持续发展：五家热门航空公司注重可持续发展，通过技术创新、提高运营效率等方式，实现长期稳定的发展。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9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0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020_1*l_h_i*1_4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020_1*l_h_i*1_3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6600000262260437,&quot;transparency&quot;:0},{&quot;brightness&quot;:0.6000000238418579,&quot;colorType&quot;:1,&quot;foreColorIndex&quot;:5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20_1*l_h_i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8,&quot;pos&quot;:0.6600000262260437,&quot;transparency&quot;:0},{&quot;brightness&quot;:0.6000000238418579,&quot;colorType&quot;:1,&quot;foreColorIndex&quot;:8,&quot;pos&quot;:0.3400000035762787,&quot;transparency&quot;:0},{&quot;brightness&quot;:0,&quot;colorType&quot;:2,&quot;pos&quot;:0.6499999761581421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20_1*l_h_i*1_1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gradient&quot;:[{&quot;brightness&quot;:0,&quot;colorType&quot;:2,&quot;pos&quot;:0.36000001430511475,&quot;rgb&quot;:&quot;#ffffff&quot;,&quot;transparency&quot;:0},{&quot;brightness&quot;:0.6000000238418579,&quot;colorType&quot;:1,&quot;foreColorIndex&quot;:5,&quot;pos&quot;:0.3499999940395355,&quot;transparency&quot;:0},{&quot;brightness&quot;:0,&quot;colorType&quot;:2,&quot;pos&quot;:0.6200000047683716,&quot;rgb&quot;:&quot;#ffffff&quot;,&quot;transparency&quot;:0},{&quot;brightness&quot;:0.6000000238418579,&quot;colorType&quot;:1,&quot;foreColorIndex&quot;:5,&quot;pos&quot;:0.629999995231628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20_1*l_h_a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执行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20_1*l_h_i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20_1*l_h_a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谁负责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20_1*l_h_i*1_2_2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20_1*l_h_a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咨询谁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20_1*l_h_i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5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1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ISCONTENTSTITLE" val="0"/>
  <p:tag name="KSO_WM_UNIT_ISNUMDGMTITLE" val="0"/>
  <p:tag name="KSO_WM_UNIT_NOCLEAR" val="0"/>
  <p:tag name="KSO_WM_UNIT_VALUE" val="4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20_1*l_h_a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告知谁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20_1*l_h_i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FILL_FORE_SCHEMECOLOR_INDEX" val="8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gradient&quot;:[{&quot;brightness&quot;:0,&quot;colorType&quot;:1,&quot;foreColorIndex&quot;:8,&quot;pos&quot;:0.4399999976158142,&quot;transparency&quot;:0},{&quot;brightness&quot;:0.6000000238418579,&quot;colorType&quot;:1,&quot;foreColorIndex&quot;:8,&quot;pos&quot;:0,&quot;transparency&quot;:0}],&quot;type&quot;:3},&quot;glow&quot;:{&quot;colorType&quot;:0},&quot;line&quot;:{&quot;gradient&quot;:[{&quot;brightness&quot;:1,&quot;colorType&quot;:1,&quot;foreColorIndex&quot;:8,&quot;pos&quot;:0.3700000047683716,&quot;transparency&quot;:0},{&quot;brightness&quot;:0.800000011920929,&quot;colorType&quot;:1,&quot;foreColorIndex&quot;:8,&quot;pos&quot;:0,&quot;transparency&quot;:0},{&quot;brightness&quot;:1,&quot;colorType&quot;:1,&quot;foreColorIndex&quot;:8,&quot;pos&quot;:1,&quot;transparency&quot;:0},{&quot;brightness&quot;:0.800000011920929,&quot;colorType&quot;:1,&quot;foreColorIndex&quot;:8,&quot;pos&quot;:0.7099999785423279,&quot;transparency&quot;:0}],&quot;type&quot;:2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20_1*l_h_f*1_1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20_1*l_h_f*1_2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20_1*l_h_f*1_3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20_1*l_h_f*1_4_1"/>
  <p:tag name="KSO_WM_TEMPLATE_CATEGORY" val="diagram"/>
  <p:tag name="KSO_WM_TEMPLATE_INDEX" val="20231020"/>
  <p:tag name="KSO_WM_UNIT_LAYERLEVEL" val="1_1_1"/>
  <p:tag name="KSO_WM_TAG_VERSION" val="3.0"/>
  <p:tag name="KSO_WM_BEAUTIFY_FLAG" val="#wm#"/>
  <p:tag name="KSO_WM_UNIT_PRESET_TEXT" val="单击此处输入你的智能图形项正文 文字是您思想的提炼"/>
  <p:tag name="KSO_WM_DIAGRAM_MAX_ITEMCNT" val="4"/>
  <p:tag name="KSO_WM_DIAGRAM_MIN_ITEMCNT" val="4"/>
  <p:tag name="KSO_WM_DIAGRAM_VIRTUALLY_FRAME" val="{&quot;height&quot;:316.4,&quot;width&quot;:806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8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4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2023-12-17T02:49:05Z</dcterms:created>
  <dcterms:modified xsi:type="dcterms:W3CDTF">2023-12-17T02:49:05Z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d176e59c738649e29d7aa2c03c164c9e_21</vt:lpwstr>
  </property>
</Properties>
</file>