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743" r:id="rId1"/>
    <p:sldMasterId id="2147491780" r:id="rId2"/>
  </p:sldMasterIdLst>
  <p:notesMasterIdLst>
    <p:notesMasterId r:id="rId3"/>
  </p:notesMasterIdLst>
  <p:sldIdLst>
    <p:sldId id="4133" r:id="rId4"/>
    <p:sldId id="4137" r:id="rId5"/>
    <p:sldId id="4140" r:id="rId6"/>
    <p:sldId id="4143" r:id="rId7"/>
    <p:sldId id="4149" r:id="rId9"/>
    <p:sldId id="4152" r:id="rId10"/>
    <p:sldId id="4155" r:id="rId11"/>
    <p:sldId id="4158" r:id="rId12"/>
    <p:sldId id="4161" r:id="rId13"/>
    <p:sldId id="4167" r:id="rId15"/>
    <p:sldId id="4170" r:id="rId16"/>
    <p:sldId id="4173" r:id="rId17"/>
    <p:sldId id="4176" r:id="rId18"/>
    <p:sldId id="4179" r:id="rId19"/>
    <p:sldId id="4185" r:id="rId21"/>
    <p:sldId id="4188" r:id="rId22"/>
    <p:sldId id="4191" r:id="rId23"/>
    <p:sldId id="4194" r:id="rId24"/>
    <p:sldId id="4200" r:id="rId26"/>
    <p:sldId id="4203" r:id="rId27"/>
    <p:sldId id="4206" r:id="rId28"/>
    <p:sldId id="4209" r:id="rId29"/>
    <p:sldId id="4212" r:id="rId30"/>
    <p:sldId id="4218" r:id="rId32"/>
    <p:sldId id="4221" r:id="rId33"/>
    <p:sldId id="4224" r:id="rId34"/>
    <p:sldId id="4227" r:id="rId35"/>
    <p:sldId id="4233" r:id="rId37"/>
    <p:sldId id="4236" r:id="rId38"/>
    <p:sldId id="4239" r:id="rId39"/>
    <p:sldId id="4242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44" r:id="rId1"/>
    <p:sldLayoutId id="2147491745" r:id="rId2"/>
    <p:sldLayoutId id="2147491746" r:id="rId3"/>
    <p:sldLayoutId id="2147491747" r:id="rId4"/>
    <p:sldLayoutId id="2147491748" r:id="rId5"/>
    <p:sldLayoutId id="2147491749" r:id="rId6"/>
    <p:sldLayoutId id="2147491750" r:id="rId7"/>
    <p:sldLayoutId id="2147491751" r:id="rId8"/>
    <p:sldLayoutId id="2147491752" r:id="rId9"/>
    <p:sldLayoutId id="2147491753" r:id="rId10"/>
    <p:sldLayoutId id="214749175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781" r:id="rId1"/>
    <p:sldLayoutId id="2147491782" r:id="rId2"/>
    <p:sldLayoutId id="2147491783" r:id="rId3"/>
    <p:sldLayoutId id="2147491784" r:id="rId4"/>
    <p:sldLayoutId id="2147491785" r:id="rId5"/>
    <p:sldLayoutId id="2147491786" r:id="rId6"/>
    <p:sldLayoutId id="2147491787" r:id="rId7"/>
    <p:sldLayoutId id="2147491788" r:id="rId8"/>
    <p:sldLayoutId id="2147491789" r:id="rId9"/>
    <p:sldLayoutId id="2147491790" r:id="rId10"/>
    <p:sldLayoutId id="214749179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tags" Target="../tags/tag218.xml"/><Relationship Id="rId18" Type="http://schemas.openxmlformats.org/officeDocument/2006/relationships/tags" Target="../tags/tag219.xml"/><Relationship Id="rId19" Type="http://schemas.openxmlformats.org/officeDocument/2006/relationships/tags" Target="../tags/tag220.xml"/><Relationship Id="rId20" Type="http://schemas.openxmlformats.org/officeDocument/2006/relationships/tags" Target="../tags/tag221.xml"/><Relationship Id="rId21" Type="http://schemas.openxmlformats.org/officeDocument/2006/relationships/tags" Target="../tags/tag222.xml"/><Relationship Id="rId22" Type="http://schemas.openxmlformats.org/officeDocument/2006/relationships/tags" Target="../tags/tag223.xml"/><Relationship Id="rId23" Type="http://schemas.openxmlformats.org/officeDocument/2006/relationships/tags" Target="../tags/tag224.xml"/><Relationship Id="rId24" Type="http://schemas.openxmlformats.org/officeDocument/2006/relationships/tags" Target="../tags/tag225.xml"/><Relationship Id="rId25" Type="http://schemas.openxmlformats.org/officeDocument/2006/relationships/tags" Target="../tags/tag226.xml"/><Relationship Id="rId26" Type="http://schemas.openxmlformats.org/officeDocument/2006/relationships/tags" Target="../tags/tag227.xml"/><Relationship Id="rId27" Type="http://schemas.openxmlformats.org/officeDocument/2006/relationships/tags" Target="../tags/tag228.xml"/><Relationship Id="rId28" Type="http://schemas.openxmlformats.org/officeDocument/2006/relationships/tags" Target="../tags/tag229.xml"/><Relationship Id="rId29" Type="http://schemas.openxmlformats.org/officeDocument/2006/relationships/tags" Target="../tags/tag230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tags" Target="../tags/tag306.xml"/><Relationship Id="rId22" Type="http://schemas.openxmlformats.org/officeDocument/2006/relationships/tags" Target="../tags/tag307.xml"/><Relationship Id="rId23" Type="http://schemas.openxmlformats.org/officeDocument/2006/relationships/tags" Target="../tags/tag308.xml"/><Relationship Id="rId24" Type="http://schemas.openxmlformats.org/officeDocument/2006/relationships/tags" Target="../tags/tag309.xml"/><Relationship Id="rId25" Type="http://schemas.openxmlformats.org/officeDocument/2006/relationships/tags" Target="../tags/tag310.xml"/><Relationship Id="rId26" Type="http://schemas.openxmlformats.org/officeDocument/2006/relationships/tags" Target="../tags/tag311.xml"/><Relationship Id="rId27" Type="http://schemas.openxmlformats.org/officeDocument/2006/relationships/tags" Target="../tags/tag312.xml"/><Relationship Id="rId28" Type="http://schemas.openxmlformats.org/officeDocument/2006/relationships/tags" Target="../tags/tag313.xml"/><Relationship Id="rId29" Type="http://schemas.openxmlformats.org/officeDocument/2006/relationships/tags" Target="../tags/tag314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tags" Target="../tags/tag391.xml"/><Relationship Id="rId6" Type="http://schemas.openxmlformats.org/officeDocument/2006/relationships/tags" Target="../tags/tag392.xml"/><Relationship Id="rId7" Type="http://schemas.openxmlformats.org/officeDocument/2006/relationships/tags" Target="../tags/tag393.xml"/><Relationship Id="rId8" Type="http://schemas.openxmlformats.org/officeDocument/2006/relationships/tags" Target="../tags/tag394.xml"/><Relationship Id="rId9" Type="http://schemas.openxmlformats.org/officeDocument/2006/relationships/tags" Target="../tags/tag395.xml"/><Relationship Id="rId10" Type="http://schemas.openxmlformats.org/officeDocument/2006/relationships/tags" Target="../tags/tag396.xml"/><Relationship Id="rId11" Type="http://schemas.openxmlformats.org/officeDocument/2006/relationships/tags" Target="../tags/tag397.xml"/><Relationship Id="rId12" Type="http://schemas.openxmlformats.org/officeDocument/2006/relationships/tags" Target="../tags/tag398.xml"/><Relationship Id="rId13" Type="http://schemas.openxmlformats.org/officeDocument/2006/relationships/tags" Target="../tags/tag399.xml"/><Relationship Id="rId14" Type="http://schemas.openxmlformats.org/officeDocument/2006/relationships/tags" Target="../tags/tag400.xml"/><Relationship Id="rId15" Type="http://schemas.openxmlformats.org/officeDocument/2006/relationships/tags" Target="../tags/tag401.xml"/><Relationship Id="rId16" Type="http://schemas.openxmlformats.org/officeDocument/2006/relationships/tags" Target="../tags/tag402.xml"/><Relationship Id="rId17" Type="http://schemas.openxmlformats.org/officeDocument/2006/relationships/tags" Target="../tags/tag403.xml"/><Relationship Id="rId18" Type="http://schemas.openxmlformats.org/officeDocument/2006/relationships/tags" Target="../tags/tag404.xml"/><Relationship Id="rId19" Type="http://schemas.openxmlformats.org/officeDocument/2006/relationships/tags" Target="../tags/tag405.xml"/><Relationship Id="rId20" Type="http://schemas.openxmlformats.org/officeDocument/2006/relationships/tags" Target="../tags/tag406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7.xml"/><Relationship Id="rId2" Type="http://schemas.openxmlformats.org/officeDocument/2006/relationships/tags" Target="../tags/tag408.xml"/><Relationship Id="rId3" Type="http://schemas.openxmlformats.org/officeDocument/2006/relationships/tags" Target="../tags/tag409.xml"/><Relationship Id="rId4" Type="http://schemas.openxmlformats.org/officeDocument/2006/relationships/tags" Target="../tags/tag41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企业管理与高绩效水平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企业管理的重要性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高绩效水平的关键要素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企业管理与高绩效水平的关联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提升企业管理与高绩效水平的策略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实践案例分析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企业管理的重要性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提升组织效率</a:t>
            </a:r>
            <a:endParaRPr altLang="en-US" lang="zh-CN"/>
          </a:p>
        </p:txBody>
      </p:sp>
      <p:sp>
        <p:nvSpPr>
          <p:cNvPr id="104890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增强企业竞争力，实现可持续发展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1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激发员工潜能，提升员工工作效率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降低沟通成本，提升信息传递效率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2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优化资源配置，提高资源利用效率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促进员工发展</a:t>
            </a:r>
            <a:endParaRPr altLang="en-US" lang="zh-CN"/>
          </a:p>
        </p:txBody>
      </p:sp>
      <p:sp>
        <p:nvSpPr>
          <p:cNvPr id="1048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激发员工潜力：通过培训、激励等方式，提高员工的专业技能和综合素质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增强团队凝聚力：通过团队建设、沟通协作等方式，提高员工之间的合作与信任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提升员工满意度：关注员工需求，提供良好的工作环境和福利待遇，提高员工的工作满意度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促进企业可持续发展：通过培养高素质的员工队伍，为企业的发展提供强有力的人才保障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增强企业竞争力</a:t>
            </a:r>
            <a:endParaRPr altLang="en-US" lang="zh-CN"/>
          </a:p>
        </p:txBody>
      </p:sp>
      <p:sp>
        <p:nvSpPr>
          <p:cNvPr id="10490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提升产品质量：通过有效的企业管理，企业可以生产出更高质量的产品，提高市场竞争力。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降低成本：企业管理可以帮助企业优化资源配置，降低生产成本，提高盈利能力。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创新发展：企业管理可以激发企业的创新精神，推动企业不断开发新产品、新技术和新服务，保持竞争优势。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品牌建设：通过有效的企业管理，企业可以塑造良好的品牌形象，提高品牌知名度和美誉度，增强市场竞争力。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实现可持续发展</a:t>
            </a:r>
            <a:endParaRPr altLang="en-US" lang="zh-CN"/>
          </a:p>
        </p:txBody>
      </p:sp>
      <p:sp>
        <p:nvSpPr>
          <p:cNvPr id="104908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可持续发展需要企业管理不断创新和改进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企业管理是实现可持续发展的关键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高效的企业管理有助于提高企业绩效水平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实现可持续发展需要企业管理的全面优化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高绩效水平的关键要素</a:t>
            </a:r>
            <a:endParaRPr altLang="en-US" lang="zh-CN"/>
          </a:p>
        </p:txBody>
      </p:sp>
      <p:sp>
        <p:nvSpPr>
          <p:cNvPr id="10491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明确目标与计划</a:t>
            </a:r>
            <a:endParaRPr altLang="en-US" lang="zh-CN"/>
          </a:p>
        </p:txBody>
      </p:sp>
      <p:sp>
        <p:nvSpPr>
          <p:cNvPr id="104920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目标设定：明确、具体、可衡量、可达成、有时限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计划制定：制定详细计划，包括时间表、任务分配、资源分配等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目标与计划调整：根据实际情况及时调整目标与计划，确保其与实际需求相匹配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目标与计划执行：确保目标与计划得到有效执行，及时跟进并调整进度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高效沟通与协作</a:t>
            </a:r>
            <a:endParaRPr altLang="en-US" lang="zh-CN"/>
          </a:p>
        </p:txBody>
      </p:sp>
      <p:sp>
        <p:nvSpPr>
          <p:cNvPr id="104925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沟通的重要性：明确目标，消除误解，提高工作效率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有效沟通技巧：倾听、表达、反馈，确保信息准确传递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团队协作的力量：共同目标，相互支持，提高整体绩效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建立良好沟通机制：定期会议、报告制度，促进团队成员交流与合作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激励机制与培训</a:t>
            </a:r>
            <a:endParaRPr altLang="en-US" lang="zh-CN"/>
          </a:p>
        </p:txBody>
      </p:sp>
      <p:sp>
        <p:nvSpPr>
          <p:cNvPr id="10493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激励机制：通过奖励、晋升等方式激发员工的工作积极性和创造力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培训机制：通过培训提高员工的专业技能和综合素质，增强企业竞争力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激励机制与培训的结合：将激励机制与培训相结合，提高员工的工作效率和绩效水平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案例分析：介绍一些成功的企业在激励机制与培训方面的实践经验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创新与持续改进</a:t>
            </a:r>
            <a:endParaRPr altLang="en-US" lang="zh-CN"/>
          </a:p>
        </p:txBody>
      </p:sp>
      <p:sp>
        <p:nvSpPr>
          <p:cNvPr id="104937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创新是企业发展的重要驱动力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创新与持续改进有助于提高企业竞争力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高绩效水平的关键要素之一是创新与持续改进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持续改进是企业不断进步的源泉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企业管理与高绩效水平的关联</a:t>
            </a:r>
            <a:endParaRPr altLang="en-US" lang="zh-CN"/>
          </a:p>
        </p:txBody>
      </p:sp>
      <p:sp>
        <p:nvSpPr>
          <p:cNvPr id="10494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企业管理对高绩效的推动作用</a:t>
            </a:r>
            <a:endParaRPr altLang="en-US" lang="zh-CN"/>
          </a:p>
        </p:txBody>
      </p:sp>
      <p:sp>
        <p:nvSpPr>
          <p:cNvPr id="10495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建立激励机制：企业管理通过建立合理的激励机制，激发员工的积极性和创造力，提高员工的工作动力和绩效。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强化沟通与协作：企业管理通过加强内部沟通与协作，促进信息共享和经验交流，提高团队协作效率，进而提升绩效水平。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明确目标与计划：企业管理通过设定明确的目标和计划，为团队指明方向，确保员工能够朝着同一目标努力，从而提高整体绩效。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5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优化资源配置：企业管理通过对人力、物力、财力等资源进行合理配置，确保资源能够得到充分利用，提高工作效率，进而提升绩效水平。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高绩效水平对企业管理的反哺作用</a:t>
            </a:r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提高员工士气：高绩效水平能够激发员工的积极性和工作热情，提高员工士气。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促进团队协作：高绩效水平能够促进团队协作，增强团队凝聚力和合作精神。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提升企业形象：高绩效水平能够提升企业的形象和声誉，增强企业的竞争力和市场地位。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推动企业发展：高绩效水平能够推动企业的发展和进步，为企业创造更多的价值和效益。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实现企业管理与高绩效水平的良性循环</a:t>
            </a:r>
            <a:endParaRPr altLang="en-US" lang="zh-CN"/>
          </a:p>
        </p:txBody>
      </p:sp>
      <p:sp>
        <p:nvSpPr>
          <p:cNvPr id="1049604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企业管理与高绩效水平相互促进：企业管理通过制定战略、组织、领导、控制等环节，为高绩效水平的实现提供有力支持。同时，高绩效水平也为企业管理的优化和提升提供了动力和依据。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建立高效的企业管理体系：企业应建立完善的管理体系，包括组织结构、流程制度、人员培训等方面，以提高企业的整体运营效率。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激发员工潜力：通过激励机制、培训和发展机会等手段，激发员工的潜力，提高员工的工作积极性和创新能力，从而为企业创造更高的价值。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持续改进和创新：企业应不断寻求改进和创新的机会，以适应不断变化的市场环境和客户需求。通过引入新的管理理念和技术手段，提高企业的竞争力和适应性。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2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企业文化：企业文化是企业管理的重要组成部分，它能够影响员工的行为和态度，促进企业的凝聚力和向心力。企业应建立积极向上、富有创新精神的企业文化，为高绩效水平的实现提供有力的文化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提升企业管理与高绩效水平的策略</a:t>
            </a:r>
            <a:endParaRPr altLang="en-US" lang="zh-CN"/>
          </a:p>
        </p:txBody>
      </p:sp>
      <p:sp>
        <p:nvSpPr>
          <p:cNvPr id="10496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制定科学合理的管理制度</a:t>
            </a:r>
            <a:endParaRPr altLang="en-US" lang="zh-CN"/>
          </a:p>
        </p:txBody>
      </p:sp>
      <p:sp>
        <p:nvSpPr>
          <p:cNvPr id="104970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明确岗位职责与权限：确保每个员工清楚自己的职责范围和工作要求，避免出现工作重叠或疏漏。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0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建立有效的沟通机制：加强企业内部沟通，确保信息畅通，及时解决问题，提高工作效率。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激励机制：通过合理的薪酬、晋升、奖励等手段，激发员工的工作积极性和创造力。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培训与发展：定期为员工提供培训和发展机会，提高员工的专业素质和综合能力，为企业创造更多价值。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强化员工培训与职业规划</a:t>
            </a:r>
            <a:endParaRPr altLang="en-US" lang="zh-CN"/>
          </a:p>
        </p:txBody>
      </p:sp>
      <p:sp>
        <p:nvSpPr>
          <p:cNvPr id="10497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培训计划：制定针对不同岗位和需求的培训计划，提高员工的专业技能和素质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职业规划：帮助员工制定职业发展规划，明确晋升通道和目标，激发员工的工作动力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培训方式：采用多种培训方式，如在线课程、研讨会、实践操作等，提高培训效果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培训与职业规划的结合：将培训与职业规划相结合，使员工在提高技能的同时，实现个人职业发展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优化激励机制与考核体系</a:t>
            </a:r>
            <a:endParaRPr altLang="en-US" lang="zh-CN"/>
          </a:p>
        </p:txBody>
      </p:sp>
      <p:sp>
        <p:nvSpPr>
          <p:cNvPr id="10498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激励机制：通过奖励、晋升等方式激发员工积极性，提高工作效率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考核体系：建立科学、公正的考核标准，对员工工作表现进行客观评价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奖惩制度：明确奖励和惩罚的标准，确保员工行为的规范性和一致性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培训与发展：提供培训和发展机会，帮助员工提升技能和素质，增强企业竞争力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推动企业创新与变革</a:t>
            </a:r>
            <a:endParaRPr altLang="en-US" lang="zh-CN"/>
          </a:p>
        </p:txBody>
      </p:sp>
      <p:sp>
        <p:nvSpPr>
          <p:cNvPr id="104985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6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7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7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8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8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9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创新是企业发展的核心动力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建立高效的企业创新机制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培养企业创新精神和文化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变革是企业适应市场变化的必要手段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实践案例分析</a:t>
            </a:r>
            <a:endParaRPr altLang="en-US" lang="zh-CN"/>
          </a:p>
        </p:txBody>
      </p:sp>
      <p:sp>
        <p:nvSpPr>
          <p:cNvPr id="10499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成功企业的管理经验分享</a:t>
            </a:r>
            <a:endParaRPr altLang="en-US" lang="zh-CN"/>
          </a:p>
        </p:txBody>
      </p:sp>
      <p:sp>
        <p:nvSpPr>
          <p:cNvPr id="10499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案例介绍：选取具有代表性的成功企业，如华为、阿里巴巴等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管理理念：阐述这些企业的管理理念，如以人为本、追求卓越等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组织结构：分析这些企业的组织结构，如扁平化、矩阵式等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激励机制：探讨这些企业的激励机制，如股权激励、薪酬激励等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企业文化：介绍这些企业的企业文化，如创新、协作等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领导力培养：分析这些企业如何培养领导力，如导师制度、轮岗制度等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高绩效企业的实践案例剖析</a:t>
            </a:r>
            <a:endParaRPr altLang="en-US" lang="zh-CN"/>
          </a:p>
        </p:txBody>
      </p:sp>
      <p:sp>
        <p:nvSpPr>
          <p:cNvPr id="105005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7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案例三：腾讯的创新与执行力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案例四：特斯拉的激励机制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案例一：华为的高绩效管理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8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案例二：阿里巴巴的绩效文化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企业管理与高绩效水平提升的挑战与应对</a:t>
            </a:r>
            <a:endParaRPr altLang="en-US" lang="zh-CN"/>
          </a:p>
        </p:txBody>
      </p:sp>
      <p:sp>
        <p:nvSpPr>
          <p:cNvPr id="1050116" name="任意多边形: 形状 11"/>
          <p:cNvSpPr/>
          <p:nvPr>
            <p:custDataLst>
              <p:tags r:id="rId1"/>
            </p:custDataLst>
          </p:nvPr>
        </p:nvSpPr>
        <p:spPr>
          <a:xfrm>
            <a:off x="838200" y="2290530"/>
            <a:ext cx="1529210" cy="530045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18" name="矩形 13"/>
          <p:cNvSpPr/>
          <p:nvPr>
            <p:custDataLst>
              <p:tags r:id="rId2"/>
            </p:custDataLst>
          </p:nvPr>
        </p:nvSpPr>
        <p:spPr>
          <a:xfrm>
            <a:off x="1041079" y="2533620"/>
            <a:ext cx="4680234" cy="1082632"/>
          </a:xfrm>
          <a:prstGeom prst="rect"/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文本框 10"/>
          <p:cNvSpPr txBox="1"/>
          <p:nvPr>
            <p:custDataLst>
              <p:tags r:id="rId3"/>
            </p:custDataLst>
          </p:nvPr>
        </p:nvSpPr>
        <p:spPr>
          <a:xfrm>
            <a:off x="1200093" y="2635364"/>
            <a:ext cx="4515128" cy="879752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挑战：市场竞争激烈、员工素质参差不齐、管理理念落后等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50122" name="标题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041079" y="1892692"/>
            <a:ext cx="838933" cy="74510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lvl="0">
              <a:lnSpc>
                <a:spcPct val="130000"/>
              </a:lnSpc>
              <a:spcBef>
                <a:spcPts val="0"/>
              </a:spcBef>
              <a:buClrTx/>
              <a:buSzTx/>
              <a:buFont typeface="Arial" panose="02080604020202020204" pitchFamily="34" charset="0"/>
            </a:pPr>
            <a:r>
              <a:rPr altLang="zh-CN" b="1" sz="3200" lang="en-US" spc="3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sym typeface="+mn-ea"/>
              </a:rPr>
              <a:t>01</a:t>
            </a:r>
            <a:endParaRPr altLang="zh-CN" b="1" sz="3200" lang="en-US" spc="300">
              <a:solidFill>
                <a:schemeClr val="accent1">
                  <a:lumMod val="50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50124" name="任意多边形: 形状 19"/>
          <p:cNvSpPr/>
          <p:nvPr>
            <p:custDataLst>
              <p:tags r:id="rId5"/>
            </p:custDataLst>
          </p:nvPr>
        </p:nvSpPr>
        <p:spPr>
          <a:xfrm>
            <a:off x="838200" y="4349175"/>
            <a:ext cx="1529210" cy="530045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26" name="矩形 21"/>
          <p:cNvSpPr/>
          <p:nvPr>
            <p:custDataLst>
              <p:tags r:id="rId6"/>
            </p:custDataLst>
          </p:nvPr>
        </p:nvSpPr>
        <p:spPr>
          <a:xfrm>
            <a:off x="1041079" y="4592265"/>
            <a:ext cx="4680234" cy="1082632"/>
          </a:xfrm>
          <a:prstGeom prst="rect"/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8" name="文本框 10"/>
          <p:cNvSpPr txBox="1"/>
          <p:nvPr>
            <p:custDataLst>
              <p:tags r:id="rId7"/>
            </p:custDataLst>
          </p:nvPr>
        </p:nvSpPr>
        <p:spPr>
          <a:xfrm>
            <a:off x="1200093" y="4694009"/>
            <a:ext cx="4515128" cy="879752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实践案例分析：某企业通过改进管理方式，提高员工绩效水平，实现高绩效目标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50130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041079" y="3951946"/>
            <a:ext cx="838933" cy="74510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</a:rPr>
              <a:t>03</a:t>
            </a:r>
            <a:endParaRPr altLang="zh-CN" b="1" dirty="0" sz="3200" lang="en-US" spc="300">
              <a:solidFill>
                <a:schemeClr val="accent3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50132" name="任意多边形: 形状 35"/>
          <p:cNvSpPr/>
          <p:nvPr>
            <p:custDataLst>
              <p:tags r:id="rId9"/>
            </p:custDataLst>
          </p:nvPr>
        </p:nvSpPr>
        <p:spPr>
          <a:xfrm>
            <a:off x="6470078" y="2265551"/>
            <a:ext cx="1529210" cy="530045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34" name="矩形 37"/>
          <p:cNvSpPr/>
          <p:nvPr>
            <p:custDataLst>
              <p:tags r:id="rId10"/>
            </p:custDataLst>
          </p:nvPr>
        </p:nvSpPr>
        <p:spPr>
          <a:xfrm>
            <a:off x="6673566" y="2508641"/>
            <a:ext cx="4680234" cy="1082632"/>
          </a:xfrm>
          <a:prstGeom prst="rect"/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文本框 10"/>
          <p:cNvSpPr txBox="1"/>
          <p:nvPr>
            <p:custDataLst>
              <p:tags r:id="rId11"/>
            </p:custDataLst>
          </p:nvPr>
        </p:nvSpPr>
        <p:spPr>
          <a:xfrm>
            <a:off x="6832579" y="2610385"/>
            <a:ext cx="4515128" cy="879752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sz="1300" lang="zh-CN" spc="150">
                <a:latin typeface="+mn-ea"/>
                <a:sym typeface="+mn-ea"/>
              </a:rPr>
              <a:t>应对：建立科学的管理体系、提高员工素质、引进先进的管理理念等</a:t>
            </a:r>
            <a:endParaRPr altLang="en-US" sz="1300" lang="zh-CN" spc="150">
              <a:latin typeface="+mn-ea"/>
              <a:sym typeface="+mn-ea"/>
            </a:endParaRPr>
          </a:p>
        </p:txBody>
      </p:sp>
      <p:sp>
        <p:nvSpPr>
          <p:cNvPr id="1050138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6673566" y="1867713"/>
            <a:ext cx="838933" cy="74510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02</a:t>
            </a:r>
            <a:endParaRPr altLang="zh-CN" b="1" dirty="0" sz="3200" lang="en-US" spc="300">
              <a:solidFill>
                <a:schemeClr val="accent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50140" name="任意多边形: 形状 43"/>
          <p:cNvSpPr/>
          <p:nvPr>
            <p:custDataLst>
              <p:tags r:id="rId13"/>
            </p:custDataLst>
          </p:nvPr>
        </p:nvSpPr>
        <p:spPr>
          <a:xfrm>
            <a:off x="6470078" y="4331507"/>
            <a:ext cx="1529210" cy="530045"/>
          </a:xfrm>
          <a:custGeom>
            <a:avLst/>
            <a:gdLst>
              <a:gd name="connsiteX0" fmla="*/ 0 w 1225937"/>
              <a:gd name="connsiteY0" fmla="*/ 0 h 552450"/>
              <a:gd name="connsiteX1" fmla="*/ 833242 w 1225937"/>
              <a:gd name="connsiteY1" fmla="*/ 0 h 552450"/>
              <a:gd name="connsiteX2" fmla="*/ 1225937 w 1225937"/>
              <a:gd name="connsiteY2" fmla="*/ 552450 h 552450"/>
              <a:gd name="connsiteX3" fmla="*/ 0 w 1225937"/>
              <a:gd name="connsiteY3" fmla="*/ 55245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937" h="552450">
                <a:moveTo>
                  <a:pt x="0" y="0"/>
                </a:moveTo>
                <a:lnTo>
                  <a:pt x="833242" y="0"/>
                </a:lnTo>
                <a:lnTo>
                  <a:pt x="1225937" y="552450"/>
                </a:lnTo>
                <a:lnTo>
                  <a:pt x="0" y="55245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42" name="矩形 45"/>
          <p:cNvSpPr/>
          <p:nvPr>
            <p:custDataLst>
              <p:tags r:id="rId14"/>
            </p:custDataLst>
          </p:nvPr>
        </p:nvSpPr>
        <p:spPr>
          <a:xfrm>
            <a:off x="6673566" y="4574597"/>
            <a:ext cx="4680234" cy="1082632"/>
          </a:xfrm>
          <a:prstGeom prst="rect"/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文本框 10"/>
          <p:cNvSpPr txBox="1"/>
          <p:nvPr>
            <p:custDataLst>
              <p:tags r:id="rId15"/>
            </p:custDataLst>
          </p:nvPr>
        </p:nvSpPr>
        <p:spPr>
          <a:xfrm>
            <a:off x="6832579" y="4676341"/>
            <a:ext cx="4515128" cy="879752"/>
          </a:xfrm>
          <a:prstGeom prst="rect"/>
          <a:noFill/>
        </p:spPr>
        <p:txBody>
          <a:bodyPr anchor="ctr" anchorCtr="0" bIns="46800" lIns="90000" rIns="90000" rtlCol="0" tIns="46800" vert="horz" wrap="square">
            <a:normAutofit fontScale="75556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lang="zh-CN" spc="150">
                <a:latin typeface="+mn-ea"/>
                <a:sym typeface="+mn-ea"/>
              </a:rPr>
              <a:t>总结：企业管理与高绩效水平提升需要不断面对挑战，需要采取科学的管理方法和措施，通过实践案例分析，可以更好地了解和掌握相关方法和措施。</a:t>
            </a:r>
            <a:endParaRPr altLang="en-US" lang="zh-CN" spc="150">
              <a:latin typeface="+mn-ea"/>
              <a:sym typeface="+mn-ea"/>
            </a:endParaRPr>
          </a:p>
        </p:txBody>
      </p:sp>
      <p:sp>
        <p:nvSpPr>
          <p:cNvPr id="1050146" name="标题 5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673566" y="3934278"/>
            <a:ext cx="838933" cy="74510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altLang="en-US" baseline="0" b="0" cap="none" dirty="0" sz="2400" i="0" kern="1200" kumimoji="0" lang="zh-CN" noProof="1" normalizeH="0" spc="200" strike="noStrike" u="none">
                <a:solidFill>
                  <a:schemeClr val="tx1"/>
                </a:solidFill>
                <a:latin typeface="Arial" panose="0208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algn="ctr" indent="0">
              <a:lnSpc>
                <a:spcPct val="130000"/>
              </a:lnSpc>
              <a:spcBef>
                <a:spcPts val="0"/>
              </a:spcBef>
              <a:buFont typeface="Arial" panose="02080604020202020204" pitchFamily="34" charset="0"/>
            </a:pPr>
            <a:r>
              <a:rPr altLang="zh-CN" b="1" dirty="0" sz="3200" lang="en-US" spc="30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04</a:t>
            </a:r>
            <a:endParaRPr altLang="zh-CN" b="1" dirty="0" sz="3200" lang="en-US" spc="300">
              <a:solidFill>
                <a:schemeClr val="accent4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未来发展趋势与展望</a:t>
            </a:r>
            <a:endParaRPr altLang="en-US" lang="zh-CN"/>
          </a:p>
        </p:txBody>
      </p:sp>
      <p:sp>
        <p:nvSpPr>
          <p:cNvPr id="10501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企业管理理念的不断更新</a:t>
            </a:r>
            <a:endParaRPr altLang="en-US" lang="zh-CN"/>
          </a:p>
        </p:txBody>
      </p:sp>
      <p:sp>
        <p:nvSpPr>
          <p:cNvPr id="105023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3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4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注重人才培养：企业需要注重人才培养，提高员工的素质和能力，以提升企业的竞争力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适应市场变化：随着市场环境的变化，企业管理理念需要不断更新以适应市场需求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强化企业文化：企业文化是企业发展的重要支撑，需要不断强化和传承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推进数字化转型：数字化转型是未来企业发展的必然趋势，需要积极推进数字化转型以适应市场需求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高绩效水平对企业发展的推动作用</a:t>
            </a:r>
            <a:endParaRPr altLang="en-US" lang="zh-CN"/>
          </a:p>
        </p:txBody>
      </p:sp>
      <p:sp>
        <p:nvSpPr>
          <p:cNvPr id="10502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提高员工工作效率：通过提高员工的工作效率，推动企业整体绩效水平的提升。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促进企业创新：高绩效水平可以激发员工的创新精神，推动企业不断进行产品、服务等方面的创新。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增强企业竞争力：高绩效水平可以提高企业的竞争力，使企业在激烈的市场竞争中立于不败之地。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推动企业可持续发展：高绩效水平可以为企业创造更多的价值，为企业可持续发展提供有力支持。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未来企业管理与高绩效水平的发展趋势</a:t>
            </a:r>
            <a:endParaRPr altLang="en-US" lang="zh-CN"/>
          </a:p>
        </p:txBody>
      </p:sp>
      <p:sp>
        <p:nvSpPr>
          <p:cNvPr id="105034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4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数字化转型：利用大数据、人工智能等技术提高企业管理效率和绩效水平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人才发展：重视员工培训和职业发展，提高员工素质和满意度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6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6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创新驱动：鼓励企业进行创新，提高产品和服务的质量和竞争力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敏捷组织：构建快速响应市场变化的组织结构，提高企业应对风险的能力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41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41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33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5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1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5_3*l_h_i*1_1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75_3*l_h_i*1_1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5_3*l_h_f*1_1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diagram20231375_3*l_h_i*1_1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5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5_3*l_h_i*1_3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75_3*l_h_i*1_3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7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5_3*l_h_f*1_3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375_3*l_h_i*1_3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7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5_3*l_h_i*1_2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75_3*l_h_i*1_2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6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5_3*l_h_f*1_2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375_3*l_h_i*1_2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6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5_3*l_h_i*1_4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75_3*l_h_i*1_4_3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LINE_FORE_SCHEMECOLOR_INDEX" val="8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5_3*l_h_f*1_4_1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375_3*l_h_i*1_4_2"/>
  <p:tag name="KSO_WM_TEMPLATE_CATEGORY" val="diagram"/>
  <p:tag name="KSO_WM_TEMPLATE_INDEX" val="20231375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TEXT_FILL_FORE_SCHEMECOLOR_INDEX" val="8"/>
  <p:tag name="KSO_WM_DIAGRAM_MAX_ITEMCNT" val="6"/>
  <p:tag name="KSO_WM_DIAGRAM_MIN_ITEMCNT" val="2"/>
  <p:tag name="KSO_WM_DIAGRAM_VIRTUALLY_FRAME" val="{&quot;height&quot;:397.44999999999993,&quot;width&quot;:86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6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10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2023-12-20T00:45:17Z</dcterms:created>
  <dcterms:modified xsi:type="dcterms:W3CDTF">2023-12-20T00:45:17Z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ded55212c2a54fe5b6fda1166c257412_21</vt:lpwstr>
  </property>
</Properties>
</file>