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933" r:id="rId1"/>
    <p:sldMasterId id="2147496970" r:id="rId2"/>
  </p:sldMasterIdLst>
  <p:notesMasterIdLst>
    <p:notesMasterId r:id="rId3"/>
  </p:notesMasterIdLst>
  <p:sldIdLst>
    <p:sldId id="6426" r:id="rId4"/>
    <p:sldId id="6429" r:id="rId5"/>
    <p:sldId id="6432" r:id="rId6"/>
    <p:sldId id="6435" r:id="rId7"/>
    <p:sldId id="6438" r:id="rId8"/>
    <p:sldId id="6441" r:id="rId9"/>
    <p:sldId id="6444" r:id="rId10"/>
    <p:sldId id="6447" r:id="rId11"/>
    <p:sldId id="6450" r:id="rId12"/>
    <p:sldId id="6453" r:id="rId13"/>
    <p:sldId id="6456" r:id="rId14"/>
    <p:sldId id="6459" r:id="rId15"/>
    <p:sldId id="6462" r:id="rId16"/>
    <p:sldId id="6465" r:id="rId17"/>
    <p:sldId id="6468" r:id="rId18"/>
    <p:sldId id="6471" r:id="rId19"/>
    <p:sldId id="6474" r:id="rId20"/>
    <p:sldId id="6477" r:id="rId21"/>
    <p:sldId id="6480" r:id="rId22"/>
    <p:sldId id="6483" r:id="rId23"/>
    <p:sldId id="6486" r:id="rId24"/>
    <p:sldId id="6489" r:id="rId25"/>
    <p:sldId id="6492" r:id="rId26"/>
    <p:sldId id="6495" r:id="rId27"/>
    <p:sldId id="6498" r:id="rId28"/>
    <p:sldId id="6501" r:id="rId29"/>
    <p:sldId id="6504" r:id="rId30"/>
    <p:sldId id="6507" r:id="rId31"/>
    <p:sldId id="6510" r:id="rId32"/>
    <p:sldId id="6513" r:id="rId33"/>
    <p:sldId id="6516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934" r:id="rId1"/>
    <p:sldLayoutId id="2147496935" r:id="rId2"/>
    <p:sldLayoutId id="2147496936" r:id="rId3"/>
    <p:sldLayoutId id="2147496937" r:id="rId4"/>
    <p:sldLayoutId id="2147496938" r:id="rId5"/>
    <p:sldLayoutId id="2147496939" r:id="rId6"/>
    <p:sldLayoutId id="2147496940" r:id="rId7"/>
    <p:sldLayoutId id="2147496941" r:id="rId8"/>
    <p:sldLayoutId id="2147496942" r:id="rId9"/>
    <p:sldLayoutId id="2147496943" r:id="rId10"/>
    <p:sldLayoutId id="214749694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971" r:id="rId1"/>
    <p:sldLayoutId id="2147496972" r:id="rId2"/>
    <p:sldLayoutId id="2147496973" r:id="rId3"/>
    <p:sldLayoutId id="2147496974" r:id="rId4"/>
    <p:sldLayoutId id="2147496975" r:id="rId5"/>
    <p:sldLayoutId id="2147496976" r:id="rId6"/>
    <p:sldLayoutId id="2147496977" r:id="rId7"/>
    <p:sldLayoutId id="2147496978" r:id="rId8"/>
    <p:sldLayoutId id="2147496979" r:id="rId9"/>
    <p:sldLayoutId id="2147496980" r:id="rId10"/>
    <p:sldLayoutId id="2147496981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tags" Target="../tags/tag104.xml"/><Relationship Id="rId6" Type="http://schemas.openxmlformats.org/officeDocument/2006/relationships/tags" Target="../tags/tag105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tags" Target="../tags/tag165.xml"/><Relationship Id="rId18" Type="http://schemas.openxmlformats.org/officeDocument/2006/relationships/tags" Target="../tags/tag166.xml"/><Relationship Id="rId19" Type="http://schemas.openxmlformats.org/officeDocument/2006/relationships/tags" Target="../tags/tag167.xml"/><Relationship Id="rId20" Type="http://schemas.openxmlformats.org/officeDocument/2006/relationships/tags" Target="../tags/tag168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tags" Target="../tags/tag184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tags" Target="../tags/tag308.xml"/><Relationship Id="rId16" Type="http://schemas.openxmlformats.org/officeDocument/2006/relationships/tags" Target="../tags/tag309.xml"/><Relationship Id="rId17" Type="http://schemas.openxmlformats.org/officeDocument/2006/relationships/tags" Target="../tags/tag310.xml"/><Relationship Id="rId18" Type="http://schemas.openxmlformats.org/officeDocument/2006/relationships/tags" Target="../tags/tag311.xml"/><Relationship Id="rId19" Type="http://schemas.openxmlformats.org/officeDocument/2006/relationships/tags" Target="../tags/tag312.xml"/><Relationship Id="rId20" Type="http://schemas.openxmlformats.org/officeDocument/2006/relationships/tags" Target="../tags/tag313.xml"/><Relationship Id="rId21" Type="http://schemas.openxmlformats.org/officeDocument/2006/relationships/tags" Target="../tags/tag314.xml"/><Relationship Id="rId22" Type="http://schemas.openxmlformats.org/officeDocument/2006/relationships/tags" Target="../tags/tag315.xml"/><Relationship Id="rId23" Type="http://schemas.openxmlformats.org/officeDocument/2006/relationships/tags" Target="../tags/tag316.xml"/><Relationship Id="rId24" Type="http://schemas.openxmlformats.org/officeDocument/2006/relationships/tags" Target="../tags/tag317.xml"/><Relationship Id="rId25" Type="http://schemas.openxmlformats.org/officeDocument/2006/relationships/tags" Target="../tags/tag318.xml"/><Relationship Id="rId26" Type="http://schemas.openxmlformats.org/officeDocument/2006/relationships/tags" Target="../tags/tag319.xml"/><Relationship Id="rId27" Type="http://schemas.openxmlformats.org/officeDocument/2006/relationships/tags" Target="../tags/tag320.xml"/><Relationship Id="rId28" Type="http://schemas.openxmlformats.org/officeDocument/2006/relationships/tags" Target="../tags/tag321.xml"/><Relationship Id="rId29" Type="http://schemas.openxmlformats.org/officeDocument/2006/relationships/tags" Target="../tags/tag322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tags" Target="../tags/tag350.xml"/><Relationship Id="rId14" Type="http://schemas.openxmlformats.org/officeDocument/2006/relationships/tags" Target="../tags/tag351.xml"/><Relationship Id="rId1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tags" Target="../tags/tag366.xml"/><Relationship Id="rId14" Type="http://schemas.openxmlformats.org/officeDocument/2006/relationships/tags" Target="../tags/tag367.xml"/><Relationship Id="rId15" Type="http://schemas.openxmlformats.org/officeDocument/2006/relationships/tags" Target="../tags/tag368.xml"/><Relationship Id="rId16" Type="http://schemas.openxmlformats.org/officeDocument/2006/relationships/tags" Target="../tags/tag369.xml"/><Relationship Id="rId17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包装机械行业市场分析及投资前景预测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包装机械行业概述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包装机械行业市场现状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包装机械行业发展趋势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包装机械行业投资前景预测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包装机械行业面临的挑战与机遇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lnSpcReduction="10000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包装机械行业重点企业分析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包装机械行业概述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914" name="矩形 5"/>
          <p:cNvSpPr/>
          <p:nvPr>
            <p:custDataLst>
              <p:tags r:id="rId1"/>
            </p:custDataLst>
          </p:nvPr>
        </p:nvSpPr>
        <p:spPr>
          <a:xfrm>
            <a:off x="1020871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矩形 10"/>
          <p:cNvSpPr/>
          <p:nvPr>
            <p:custDataLst>
              <p:tags r:id="rId2"/>
            </p:custDataLst>
          </p:nvPr>
        </p:nvSpPr>
        <p:spPr>
          <a:xfrm>
            <a:off x="1670771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TextBox 2"/>
          <p:cNvSpPr txBox="1"/>
          <p:nvPr>
            <p:custDataLst>
              <p:tags r:id="rId3"/>
            </p:custDataLst>
          </p:nvPr>
        </p:nvSpPr>
        <p:spPr>
          <a:xfrm>
            <a:off x="1305120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行业定义：包装机械行业是指生产和销售各种包装机械设备的行业，为包装行业提供技术支持和设备保障。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20" name="矩形 6"/>
          <p:cNvSpPr/>
          <p:nvPr>
            <p:custDataLst>
              <p:tags r:id="rId4"/>
            </p:custDataLst>
          </p:nvPr>
        </p:nvSpPr>
        <p:spPr>
          <a:xfrm>
            <a:off x="6420950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2" name="矩形 11"/>
          <p:cNvSpPr/>
          <p:nvPr>
            <p:custDataLst>
              <p:tags r:id="rId5"/>
            </p:custDataLst>
          </p:nvPr>
        </p:nvSpPr>
        <p:spPr>
          <a:xfrm>
            <a:off x="7107612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24" name="TextBox 2"/>
          <p:cNvSpPr txBox="1"/>
          <p:nvPr>
            <p:custDataLst>
              <p:tags r:id="rId6"/>
            </p:custDataLst>
          </p:nvPr>
        </p:nvSpPr>
        <p:spPr>
          <a:xfrm>
            <a:off x="6705199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分类：根据用途、工艺和功能，包装机械可分为多种类型，如输送机、封装机、贴标机、码垛机等。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行业地位与作用</a:t>
            </a:r>
            <a:endParaRPr altLang="en-US" lang="zh-CN"/>
          </a:p>
        </p:txBody>
      </p:sp>
      <p:sp>
        <p:nvSpPr>
          <p:cNvPr id="10489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包装机械行业是工业制造的重要组成部分，对提升产品附加值和促进经济发展具有重要作用。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随着消费升级和制造业转型，包装机械行业地位日益凸显，成为制造业转型升级的关键因素之一。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包装机械行业的发展水平直接关系到国家制造业的国际竞争力，对于提升国家形象和品牌价值具有重要意义。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包装机械行业在推动绿色生产、环保产业和可持续发展方面发挥着重要作用，符合未来产业发展的趋势和要求。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行业发展历程</a:t>
            </a:r>
            <a:endParaRPr altLang="en-US" lang="zh-CN"/>
          </a:p>
        </p:txBody>
      </p:sp>
      <p:sp>
        <p:nvSpPr>
          <p:cNvPr id="10490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起步阶段：20世纪初，包装机械行业开始起步，主要依赖进口设备。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自主研发阶段：20世纪80年代开始，国内企业开始自主研发包装机械，技术水平逐步提高。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快速发展阶段：进入21世纪，随着国内经济的快速发展，包装机械行业迎来了黄金发展期，市场需求持续增长。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转型升级阶段：近年来，随着环保意识的提高和产业结构的调整，包装机械行业开始向高效、智能、环保方向转型升级。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包装机械行业市场现状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0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市场规模与增长</a:t>
            </a:r>
            <a:endParaRPr altLang="en-US" lang="zh-CN"/>
          </a:p>
        </p:txBody>
      </p:sp>
      <p:sp>
        <p:nvSpPr>
          <p:cNvPr id="104911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2019年全球包装机械市场规模约为250亿美元，预计到2025年将达到320亿美元，期间年复合增长率为4.5%左右。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中国包装机械市场规模不断扩大，2019年已超过1000亿元人民币，成为全球最大的包装机械市场之一。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包装机械行业受益于电商、物流等行业的快速发展，未来市场前景广阔。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包装机械行业技术不断进步，智能化、自动化、高效化成为行业发展趋势，将进一步推动市场规模的增长。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1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5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国内市场竞争激烈，企业数量众多但规模较小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6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国际市场竞争加剧，跨国企业加大投资力度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行业整合加速，龙头企业逐步形成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技术创新成为竞争焦点，拥有核心技术的企业更具竞争优势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市场需求特点</a:t>
            </a:r>
            <a:endParaRPr altLang="en-US" lang="zh-CN"/>
          </a:p>
        </p:txBody>
      </p:sp>
      <p:sp>
        <p:nvSpPr>
          <p:cNvPr id="10492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多样化：包装机械行业市场需求呈现多样化特点，不同产品、不同行业对包装机械的需求各不相同。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定制化：越来越多的企业开始注重包装机械的定制化需求，以满足其特殊的产品包装要求。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高效自动化：高效、自动化的包装机械成为市场需求的主流，能够提高生产效率、降低成本、提升产品品质。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更新换代：随着技术的不断进步和消费者需求的不断变化，包装机械行业市场需求也在不断更新换代。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产品进出口情况</a:t>
            </a:r>
            <a:endParaRPr altLang="en-US" lang="zh-CN"/>
          </a:p>
        </p:txBody>
      </p:sp>
      <p:sp>
        <p:nvSpPr>
          <p:cNvPr id="104928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进口额：包装机械行业产品进口额相对稳定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出口额：包装机械行业产品出口额逐年增长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出口地区：主要出口至欧美、东南亚等地区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进口地区：主要从德国、日本等国家进口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包装机械行业发展趋势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技术创新趋势</a:t>
            </a:r>
            <a:endParaRPr altLang="en-US" lang="zh-CN"/>
          </a:p>
        </p:txBody>
      </p:sp>
      <p:sp>
        <p:nvSpPr>
          <p:cNvPr id="104938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自动化和智能化：包装机械行业正逐步实现自动化和智能化，提高生产效率和降低成本。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定制化设计：随着消费者需求的多样化，包装机械行业正朝着定制化设计的方向发展，以满足不同客户的需求。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环保和可持续发展：随着环保意识的提高，包装机械行业正致力于研发更加环保和可持续发展的技术和产品。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跨界合作与创新：包装机械行业正与其他领域进行跨界合作，共同推动包装机械的创新和发展。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市场需求趋势</a:t>
            </a:r>
            <a:endParaRPr altLang="en-US" lang="zh-CN"/>
          </a:p>
        </p:txBody>
      </p:sp>
      <p:sp>
        <p:nvSpPr>
          <p:cNvPr id="10494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包装机械行业市场需求持续增长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智能化、自动化成为市场需求主流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个性化包装需求推动包装机械创新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环保要求提升对包装机械行业提出更高要求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产业政策趋势</a:t>
            </a:r>
            <a:endParaRPr altLang="en-US" lang="zh-CN"/>
          </a:p>
        </p:txBody>
      </p:sp>
      <p:sp>
        <p:nvSpPr>
          <p:cNvPr id="104948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产业政策支持重点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包装机械行业发展规划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环保政策对行业发展的影响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行业标准制定和执行情况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企业竞争策略趋势</a:t>
            </a:r>
            <a:endParaRPr altLang="en-US" lang="zh-CN"/>
          </a:p>
        </p:txBody>
      </p:sp>
      <p:sp>
        <p:nvSpPr>
          <p:cNvPr id="104953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4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智能化发展：企业将加大技术研发，提高包装机械的智能化水平，以满足市场对高效、精准、稳定的生产需求。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定制化服务：企业将更加注重客户需求，提供个性化的定制服务，满足不同行业、不同产品的包装需求。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5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环保意识增强：随着环保意识的提高，企业将更加注重环保设计和生产，推广绿色包装机械，减少对环境的污染。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全球化战略：企业将积极参与国际市场竞争，提高自身品牌知名度和竞争力，推动中国包装机械走向世界。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包装机械行业投资前景预测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63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行业发展趋势：包装机械行业未来将朝着智能化、自动化、高效化方向发展，为投资者提供更多机会。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政策支持：政府对包装机械行业的支持力度不断加大，为投资者提供了良好的政策环境。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技术创新：随着科技的不断进步，包装机械行业的技术创新将不断涌现，为投资者带来更多投资机会。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市场需求：随着经济的发展和消费升级，包装机械市场需求将持续增长，为投资者提供了广阔的市场前景。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496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技术风险：包装机械行业技术更新迅速，投资者需关注技术发展趋势，避免技术落后。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市场风险：市场需求变化可能导致投资回报不稳定，投资者需关注市场动态。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政策风险：政府政策变化可能对包装机械行业产生影响，投资者需关注政策变化趋势。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竞争风险：包装机械行业竞争激烈，投资者需关注竞争对手的动态，制定合理的竞争策略。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投资回报率预测</a:t>
            </a:r>
            <a:endParaRPr altLang="en-US" lang="zh-CN"/>
          </a:p>
        </p:txBody>
      </p:sp>
      <p:sp>
        <p:nvSpPr>
          <p:cNvPr id="10497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技术创新：随着科技的不断进步，新型包装机械不断涌现，提高了生产效率和产品质量，降低成本，增加企业利润。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行业增长趋势：包装机械行业未来几年预计将保持稳定增长，市场需求不断扩大。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政策支持：政府对制造业的支持力度不断加大，政策利好将促进包装机械行业的投资和发展。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投资风险：投资包装机械行业需注意市场风险、技术风险和竞争风险，投资者需进行充分的市场调研和风险评估。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4979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了解市场需求，选择具有竞争优势的产品和技术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关注行业发展趋势，选择具有潜力的领域进行投资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注重技术创新和研发，提高产品附加值和竞争力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加强品牌建设和市场营销，提高品牌知名度和美誉度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包装机械行业面临的挑战与机遇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行业面临的挑战</a:t>
            </a:r>
            <a:endParaRPr altLang="en-US" lang="zh-CN"/>
          </a:p>
        </p:txBody>
      </p:sp>
      <p:sp>
        <p:nvSpPr>
          <p:cNvPr id="1049884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技术更新换代快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890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市场竞争激烈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896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0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环保法规日益严格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902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4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06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客户需求多样化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行业发展的机遇</a:t>
            </a:r>
            <a:endParaRPr altLang="en-US" lang="zh-CN"/>
          </a:p>
        </p:txBody>
      </p:sp>
      <p:sp>
        <p:nvSpPr>
          <p:cNvPr id="104994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4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4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智能化转型：包装机械行业正逐步实现智能化转型，提高生产效率和产品质量。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环保需求增加：随着环保意识的提高，对包装机械行业提出更高的环保要求，推动行业向绿色化发展。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5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5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定制化需求增长：消费者对产品包装的需求日益多样化，推动包装机械行业向定制化方向发展。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6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6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产业链整合：包装机械行业正通过产业链整合，实现资源优化配置，提高企业竞争力。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企业应对策略建议</a:t>
            </a:r>
            <a:endParaRPr altLang="en-US" lang="zh-CN"/>
          </a:p>
        </p:txBody>
      </p:sp>
      <p:sp>
        <p:nvSpPr>
          <p:cNvPr id="105000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2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加大技术研发力度，提高产品技术含量和附加值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关注环保和可持续发展，推广绿色包装机械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拓展国际市场，提高出口占比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加强品牌建设，提升企业知名度和美誉度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包装机械行业重点企业分析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重点企业概况</a:t>
            </a:r>
            <a:endParaRPr altLang="en-US" lang="zh-CN"/>
          </a:p>
        </p:txBody>
      </p:sp>
      <p:sp>
        <p:nvSpPr>
          <p:cNvPr id="105011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企业名称：企业A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成立时间：XXXX年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注册资本：XXXX万元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业务范围：包装机械设备的研发、生产、销售及售后服务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企业经营状况分析</a:t>
            </a:r>
            <a:endParaRPr altLang="en-US" lang="zh-CN"/>
          </a:p>
        </p:txBody>
      </p:sp>
      <p:sp>
        <p:nvSpPr>
          <p:cNvPr id="105017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技术水平：企业在研发、生产等方面的技术实力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8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产品线：企业生产的产品类型及特点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市场份额：企业在行业中的市场占有率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9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企业规模：员工数量、产值等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企业竞争优势与劣势分析</a:t>
            </a:r>
            <a:endParaRPr altLang="en-US" lang="zh-CN"/>
          </a:p>
        </p:txBody>
      </p:sp>
      <p:sp>
        <p:nvSpPr>
          <p:cNvPr id="1050234" name="矩形 31"/>
          <p:cNvSpPr/>
          <p:nvPr>
            <p:custDataLst>
              <p:tags r:id="rId1"/>
            </p:custDataLst>
          </p:nvPr>
        </p:nvSpPr>
        <p:spPr>
          <a:xfrm>
            <a:off x="838200" y="2009390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优势：技术领先、产品质量高、品牌知名度高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矩形 4"/>
          <p:cNvSpPr/>
          <p:nvPr>
            <p:custDataLst>
              <p:tags r:id="rId2"/>
            </p:custDataLst>
          </p:nvPr>
        </p:nvSpPr>
        <p:spPr>
          <a:xfrm>
            <a:off x="838200" y="3910786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劣势：成本较高、市场开拓难度大、竞争激烈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企业未来发展战略与规划</a:t>
            </a:r>
            <a:endParaRPr altLang="en-US" lang="zh-CN"/>
          </a:p>
        </p:txBody>
      </p:sp>
      <p:sp>
        <p:nvSpPr>
          <p:cNvPr id="10502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技术创新：探讨企业在技术创新方面的投入与成果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重点企业概况：介绍企业历史、现状及在行业中的地位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未来发展战略：分析企业未来发展方向、目标及战略规划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市场拓展：研究企业未来市场拓展计划与策略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3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34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34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74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2024-01-05T06:32:29Z</dcterms:created>
  <dcterms:modified xsi:type="dcterms:W3CDTF">2024-01-05T06:32:29Z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f220411d57d1485d87ea385bfbdc6500_21</vt:lpwstr>
  </property>
</Properties>
</file>