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36" r:id="rId1"/>
    <p:sldMasterId id="2147485573" r:id="rId2"/>
  </p:sldMasterIdLst>
  <p:notesMasterIdLst>
    <p:notesMasterId r:id="rId3"/>
  </p:notesMasterIdLst>
  <p:sldIdLst>
    <p:sldId id="1137" r:id="rId4"/>
    <p:sldId id="1142" r:id="rId5"/>
    <p:sldId id="1146" r:id="rId6"/>
    <p:sldId id="1149" r:id="rId7"/>
    <p:sldId id="1152" r:id="rId8"/>
    <p:sldId id="1155" r:id="rId9"/>
    <p:sldId id="1158" r:id="rId10"/>
    <p:sldId id="1161" r:id="rId11"/>
    <p:sldId id="1164" r:id="rId12"/>
    <p:sldId id="1167" r:id="rId13"/>
    <p:sldId id="1170" r:id="rId14"/>
    <p:sldId id="1173" r:id="rId15"/>
    <p:sldId id="1176" r:id="rId16"/>
    <p:sldId id="1179" r:id="rId17"/>
    <p:sldId id="1182" r:id="rId18"/>
    <p:sldId id="1185" r:id="rId19"/>
    <p:sldId id="1188" r:id="rId20"/>
    <p:sldId id="1191" r:id="rId21"/>
    <p:sldId id="1194" r:id="rId22"/>
    <p:sldId id="1197" r:id="rId23"/>
    <p:sldId id="1200" r:id="rId24"/>
    <p:sldId id="1203" r:id="rId25"/>
    <p:sldId id="1206" r:id="rId26"/>
    <p:sldId id="1209" r:id="rId27"/>
    <p:sldId id="1212" r:id="rId28"/>
    <p:sldId id="1215" r:id="rId29"/>
    <p:sldId id="1218" r:id="rId30"/>
    <p:sldId id="122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37" r:id="rId1"/>
    <p:sldLayoutId id="2147485538" r:id="rId2"/>
    <p:sldLayoutId id="2147485539" r:id="rId3"/>
    <p:sldLayoutId id="2147485540" r:id="rId4"/>
    <p:sldLayoutId id="2147485541" r:id="rId5"/>
    <p:sldLayoutId id="2147485542" r:id="rId6"/>
    <p:sldLayoutId id="2147485543" r:id="rId7"/>
    <p:sldLayoutId id="2147485544" r:id="rId8"/>
    <p:sldLayoutId id="2147485545" r:id="rId9"/>
    <p:sldLayoutId id="2147485546" r:id="rId10"/>
    <p:sldLayoutId id="214748554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574" r:id="rId1"/>
    <p:sldLayoutId id="2147485575" r:id="rId2"/>
    <p:sldLayoutId id="2147485576" r:id="rId3"/>
    <p:sldLayoutId id="2147485577" r:id="rId4"/>
    <p:sldLayoutId id="2147485578" r:id="rId5"/>
    <p:sldLayoutId id="2147485579" r:id="rId6"/>
    <p:sldLayoutId id="2147485580" r:id="rId7"/>
    <p:sldLayoutId id="2147485581" r:id="rId8"/>
    <p:sldLayoutId id="2147485582" r:id="rId9"/>
    <p:sldLayoutId id="2147485583" r:id="rId10"/>
    <p:sldLayoutId id="214748558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slideLayout" Target="../slideLayouts/slideLayout13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tags" Target="../tags/tag267.xml"/><Relationship Id="rId22" Type="http://schemas.openxmlformats.org/officeDocument/2006/relationships/tags" Target="../tags/tag268.xml"/><Relationship Id="rId23" Type="http://schemas.openxmlformats.org/officeDocument/2006/relationships/tags" Target="../tags/tag269.xml"/><Relationship Id="rId24" Type="http://schemas.openxmlformats.org/officeDocument/2006/relationships/tags" Target="../tags/tag270.xml"/><Relationship Id="rId25" Type="http://schemas.openxmlformats.org/officeDocument/2006/relationships/tags" Target="../tags/tag271.xml"/><Relationship Id="rId26" Type="http://schemas.openxmlformats.org/officeDocument/2006/relationships/tags" Target="../tags/tag272.xml"/><Relationship Id="rId27" Type="http://schemas.openxmlformats.org/officeDocument/2006/relationships/tags" Target="../tags/tag273.xml"/><Relationship Id="rId28" Type="http://schemas.openxmlformats.org/officeDocument/2006/relationships/tags" Target="../tags/tag274.xml"/><Relationship Id="rId29" Type="http://schemas.openxmlformats.org/officeDocument/2006/relationships/tags" Target="../tags/tag275.xml"/><Relationship Id="rId30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tags" Target="../tags/tag319.xml"/><Relationship Id="rId18" Type="http://schemas.openxmlformats.org/officeDocument/2006/relationships/tags" Target="../tags/tag320.xml"/><Relationship Id="rId19" Type="http://schemas.openxmlformats.org/officeDocument/2006/relationships/tags" Target="../tags/tag321.xml"/><Relationship Id="rId20" Type="http://schemas.openxmlformats.org/officeDocument/2006/relationships/tags" Target="../tags/tag322.xml"/><Relationship Id="rId21" Type="http://schemas.openxmlformats.org/officeDocument/2006/relationships/tags" Target="../tags/tag323.xml"/><Relationship Id="rId22" Type="http://schemas.openxmlformats.org/officeDocument/2006/relationships/tags" Target="../tags/tag324.xml"/><Relationship Id="rId23" Type="http://schemas.openxmlformats.org/officeDocument/2006/relationships/tags" Target="../tags/tag325.xml"/><Relationship Id="rId24" Type="http://schemas.openxmlformats.org/officeDocument/2006/relationships/tags" Target="../tags/tag326.xml"/><Relationship Id="rId25" Type="http://schemas.openxmlformats.org/officeDocument/2006/relationships/tags" Target="../tags/tag327.xml"/><Relationship Id="rId26" Type="http://schemas.openxmlformats.org/officeDocument/2006/relationships/tags" Target="../tags/tag328.xml"/><Relationship Id="rId27" Type="http://schemas.openxmlformats.org/officeDocument/2006/relationships/tags" Target="../tags/tag329.xml"/><Relationship Id="rId28" Type="http://schemas.openxmlformats.org/officeDocument/2006/relationships/tags" Target="../tags/tag330.xml"/><Relationship Id="rId29" Type="http://schemas.openxmlformats.org/officeDocument/2006/relationships/tags" Target="../tags/tag331.xml"/><Relationship Id="rId30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计算机科学：探索2024年人工智能的重大突破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人工智能的发展历程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2024年人工智能的重大突破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人工智能的未来展望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人工智能的伦理问题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175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人工智能的跨界融合与创新发展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84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04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8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人工智能的发展历程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人工智能的起源</a:t>
            </a:r>
            <a:endParaRPr altLang="en-US" lang="zh-CN"/>
          </a:p>
        </p:txBody>
      </p:sp>
      <p:sp>
        <p:nvSpPr>
          <p:cNvPr id="1048922" name="矩形 38"/>
          <p:cNvSpPr/>
          <p:nvPr>
            <p:custDataLst>
              <p:tags r:id="rId1"/>
            </p:custDataLst>
          </p:nvPr>
        </p:nvSpPr>
        <p:spPr>
          <a:xfrm rot="204112">
            <a:off x="1527332" y="1490345"/>
            <a:ext cx="4049437" cy="2113622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矩形 39"/>
          <p:cNvSpPr/>
          <p:nvPr>
            <p:custDataLst>
              <p:tags r:id="rId2"/>
            </p:custDataLst>
          </p:nvPr>
        </p:nvSpPr>
        <p:spPr>
          <a:xfrm>
            <a:off x="1532011" y="1491013"/>
            <a:ext cx="4049437" cy="211362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TextBox 2"/>
          <p:cNvSpPr txBox="1"/>
          <p:nvPr>
            <p:custDataLst>
              <p:tags r:id="rId3"/>
            </p:custDataLst>
          </p:nvPr>
        </p:nvSpPr>
        <p:spPr>
          <a:xfrm>
            <a:off x="1766635" y="1656119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人工智能概念的形成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28" name="矩形 100"/>
          <p:cNvSpPr/>
          <p:nvPr>
            <p:custDataLst>
              <p:tags r:id="rId4"/>
            </p:custDataLst>
          </p:nvPr>
        </p:nvSpPr>
        <p:spPr>
          <a:xfrm rot="204112">
            <a:off x="6604168" y="1490345"/>
            <a:ext cx="4049437" cy="2113622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矩形 101"/>
          <p:cNvSpPr/>
          <p:nvPr>
            <p:custDataLst>
              <p:tags r:id="rId5"/>
            </p:custDataLst>
          </p:nvPr>
        </p:nvSpPr>
        <p:spPr>
          <a:xfrm>
            <a:off x="6609516" y="1491013"/>
            <a:ext cx="4049437" cy="2113622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TextBox 2"/>
          <p:cNvSpPr txBox="1"/>
          <p:nvPr>
            <p:custDataLst>
              <p:tags r:id="rId6"/>
            </p:custDataLst>
          </p:nvPr>
        </p:nvSpPr>
        <p:spPr>
          <a:xfrm>
            <a:off x="6844808" y="1656119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早期的研究工作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34" name="矩形 122"/>
          <p:cNvSpPr/>
          <p:nvPr>
            <p:custDataLst>
              <p:tags r:id="rId7"/>
            </p:custDataLst>
          </p:nvPr>
        </p:nvSpPr>
        <p:spPr>
          <a:xfrm rot="204112">
            <a:off x="1527332" y="4135380"/>
            <a:ext cx="4049437" cy="2113622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矩形 123"/>
          <p:cNvSpPr/>
          <p:nvPr>
            <p:custDataLst>
              <p:tags r:id="rId8"/>
            </p:custDataLst>
          </p:nvPr>
        </p:nvSpPr>
        <p:spPr>
          <a:xfrm>
            <a:off x="1532011" y="4136048"/>
            <a:ext cx="4049437" cy="211362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TextBox 2"/>
          <p:cNvSpPr txBox="1"/>
          <p:nvPr>
            <p:custDataLst>
              <p:tags r:id="rId9"/>
            </p:custDataLst>
          </p:nvPr>
        </p:nvSpPr>
        <p:spPr>
          <a:xfrm>
            <a:off x="1765967" y="4301154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人工智能的里程碑事件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40" name="矩形 89"/>
          <p:cNvSpPr/>
          <p:nvPr>
            <p:custDataLst>
              <p:tags r:id="rId10"/>
            </p:custDataLst>
          </p:nvPr>
        </p:nvSpPr>
        <p:spPr>
          <a:xfrm rot="204112">
            <a:off x="6604168" y="4135380"/>
            <a:ext cx="4049437" cy="2113622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矩形 90"/>
          <p:cNvSpPr/>
          <p:nvPr>
            <p:custDataLst>
              <p:tags r:id="rId11"/>
            </p:custDataLst>
          </p:nvPr>
        </p:nvSpPr>
        <p:spPr>
          <a:xfrm>
            <a:off x="6609516" y="4136048"/>
            <a:ext cx="4049437" cy="2113622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TextBox 2"/>
          <p:cNvSpPr txBox="1"/>
          <p:nvPr>
            <p:custDataLst>
              <p:tags r:id="rId12"/>
            </p:custDataLst>
          </p:nvPr>
        </p:nvSpPr>
        <p:spPr>
          <a:xfrm>
            <a:off x="6843471" y="4301154"/>
            <a:ext cx="3597568" cy="1745309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当前的发展状况和未来趋势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人工智能的发展阶段</a:t>
            </a:r>
            <a:endParaRPr altLang="en-US" lang="zh-CN"/>
          </a:p>
        </p:txBody>
      </p:sp>
      <p:sp>
        <p:nvSpPr>
          <p:cNvPr id="1048980" name="圆角矩形 3"/>
          <p:cNvSpPr/>
          <p:nvPr>
            <p:custDataLst>
              <p:tags r:id="rId1"/>
            </p:custDataLst>
          </p:nvPr>
        </p:nvSpPr>
        <p:spPr>
          <a:xfrm rot="16200000">
            <a:off x="5702691" y="-2340253"/>
            <a:ext cx="780902" cy="10431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4"/>
          <p:cNvSpPr/>
          <p:nvPr>
            <p:custDataLst>
              <p:tags r:id="rId2"/>
            </p:custDataLst>
          </p:nvPr>
        </p:nvSpPr>
        <p:spPr>
          <a:xfrm rot="16200000">
            <a:off x="556450" y="2806631"/>
            <a:ext cx="779617" cy="13767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圆角矩形 5"/>
          <p:cNvSpPr/>
          <p:nvPr>
            <p:custDataLst>
              <p:tags r:id="rId3"/>
            </p:custDataLst>
          </p:nvPr>
        </p:nvSpPr>
        <p:spPr>
          <a:xfrm rot="16200000">
            <a:off x="5702691" y="-3334537"/>
            <a:ext cx="780902" cy="104308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6"/>
          <p:cNvSpPr/>
          <p:nvPr>
            <p:custDataLst>
              <p:tags r:id="rId4"/>
            </p:custDataLst>
          </p:nvPr>
        </p:nvSpPr>
        <p:spPr>
          <a:xfrm rot="16200000">
            <a:off x="556450" y="1811704"/>
            <a:ext cx="779617" cy="13767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8" name="圆角矩形 11"/>
          <p:cNvSpPr/>
          <p:nvPr>
            <p:custDataLst>
              <p:tags r:id="rId5"/>
            </p:custDataLst>
          </p:nvPr>
        </p:nvSpPr>
        <p:spPr>
          <a:xfrm rot="16200000">
            <a:off x="5702691" y="-351041"/>
            <a:ext cx="780902" cy="10431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0" y="4795842"/>
            <a:ext cx="779617" cy="13767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圆角矩形 9"/>
          <p:cNvSpPr/>
          <p:nvPr>
            <p:custDataLst>
              <p:tags r:id="rId7"/>
            </p:custDataLst>
          </p:nvPr>
        </p:nvSpPr>
        <p:spPr>
          <a:xfrm rot="16200000">
            <a:off x="5702691" y="-1345326"/>
            <a:ext cx="780902" cy="104308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0" y="3800915"/>
            <a:ext cx="779617" cy="13767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6" name="圆角矩形 7"/>
          <p:cNvSpPr/>
          <p:nvPr>
            <p:custDataLst>
              <p:tags r:id="rId9"/>
            </p:custDataLst>
          </p:nvPr>
        </p:nvSpPr>
        <p:spPr>
          <a:xfrm rot="16200000">
            <a:off x="5702691" y="642600"/>
            <a:ext cx="780902" cy="104316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0" y="5789484"/>
            <a:ext cx="779617" cy="137676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文本框 14"/>
          <p:cNvSpPr txBox="1"/>
          <p:nvPr>
            <p:custDataLst>
              <p:tags r:id="rId11"/>
            </p:custDataLst>
          </p:nvPr>
        </p:nvSpPr>
        <p:spPr>
          <a:xfrm>
            <a:off x="1315500" y="5469411"/>
            <a:ext cx="9992900" cy="78025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蓬勃发展期：20世纪90年代中至今，随着互联网和计算机技术的快速发展，人工智能技术取得了突破性进展，成为当今世界最重要的技术之一。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02" name="文本框 15"/>
          <p:cNvSpPr txBox="1"/>
          <p:nvPr>
            <p:custDataLst>
              <p:tags r:id="rId12"/>
            </p:custDataLst>
          </p:nvPr>
        </p:nvSpPr>
        <p:spPr>
          <a:xfrm>
            <a:off x="1316143" y="3479556"/>
            <a:ext cx="9992900" cy="78090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应用发展期：20世纪70年代中-80年代中，人工智能开始进入实际应用阶段，如专家系统、智能机器人等。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04" name="文本框 16"/>
          <p:cNvSpPr txBox="1"/>
          <p:nvPr>
            <p:custDataLst>
              <p:tags r:id="rId13"/>
            </p:custDataLst>
          </p:nvPr>
        </p:nvSpPr>
        <p:spPr>
          <a:xfrm>
            <a:off x="1315500" y="4475126"/>
            <a:ext cx="9992900" cy="78025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平稳发展期：20世纪80年代中-90年代中，人工智能技术逐渐成熟，但发展速度相对平稳。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06" name="文本框 17"/>
          <p:cNvSpPr txBox="1"/>
          <p:nvPr>
            <p:custDataLst>
              <p:tags r:id="rId14"/>
            </p:custDataLst>
          </p:nvPr>
        </p:nvSpPr>
        <p:spPr>
          <a:xfrm>
            <a:off x="1316143" y="1490345"/>
            <a:ext cx="9992900" cy="7809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起步发展期：1956年-20世纪60年代初，人工智能概念开始兴起。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08" name="文本框 18"/>
          <p:cNvSpPr txBox="1"/>
          <p:nvPr>
            <p:custDataLst>
              <p:tags r:id="rId15"/>
            </p:custDataLst>
          </p:nvPr>
        </p:nvSpPr>
        <p:spPr>
          <a:xfrm>
            <a:off x="1315500" y="2485915"/>
            <a:ext cx="9992900" cy="78025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反思发展期：20世纪60年代中-70年代初，人工智能发展遭遇瓶颈和挫折，很多学者开始对人工智能进行反思。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当前人工智能的应用领域</a:t>
            </a:r>
            <a:endParaRPr altLang="en-US" lang="zh-CN"/>
          </a:p>
        </p:txBody>
      </p:sp>
      <p:sp>
        <p:nvSpPr>
          <p:cNvPr id="10490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自动驾驶：人工智能在自动驾驶汽车、无人机和智能交通系统等领域的应用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2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智能家居：人工智能在家居自动化、智能家电和智能安防等方面的应用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4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医疗健康：人工智能在医疗诊断、药物研发和健康管理等领域的应用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6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金融科技：人工智能在风险评估、投资决策和金融创新等方面的应用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人工智能的发展趋势</a:t>
            </a:r>
            <a:endParaRPr altLang="en-US" lang="zh-CN"/>
          </a:p>
        </p:txBody>
      </p:sp>
      <p:sp>
        <p:nvSpPr>
          <p:cNvPr id="1049102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深度学习：通过神经网络和大数据分析，实现更高效的学习和决策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自然语言处理：实现人机无障碍交流，提高语音识别和语义理解能力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计算机视觉：增强图像识别和视频分析能力，应用于自动驾驶和智能安防等领域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强化学习：通过试错和自我学习，实现智能决策和优化控制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4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2024年人工智能的重大突破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自然语言处理技术的突破</a:t>
            </a:r>
            <a:endParaRPr altLang="en-US" lang="zh-CN"/>
          </a:p>
        </p:txBody>
      </p:sp>
      <p:sp>
        <p:nvSpPr>
          <p:cNvPr id="1049180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深度学习技术的进一步发展，使得自然语言处理更加精准和高效。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语义理解和生成技术的突破，使得机器能够更好地理解人类语言，并生成更自然、更准确的语言。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跨语言处理技术的突破，使得机器能够处理不同语言的自然语言，促进全球范围内的交流和合作。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情感分析技术的突破，使得机器能够更好地理解人类的情感和情绪，为情感计算和智能客服等领域提供更好的支持。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计算机视觉技术的突破</a:t>
            </a:r>
            <a:endParaRPr altLang="en-US" lang="zh-CN"/>
          </a:p>
        </p:txBody>
      </p:sp>
      <p:sp>
        <p:nvSpPr>
          <p:cNvPr id="1049238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0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2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深度学习算法的改进，使得计算机视觉技术更加精准和高效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6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8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3D视觉技术的研发，使得机器人和自动化系统能够更好地理解和操作现实世界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2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4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实时图像处理能力的提升，为视频监控、无人驾驶等领域提供了更强大的技术支持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8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0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计算机视觉与其他技术的融合，如与机器学习、光学技术等结合，将进一步拓展其在医疗、安防、智能家居等领域的应用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机器学习技术的突破</a:t>
            </a:r>
            <a:endParaRPr altLang="en-US" lang="zh-CN"/>
          </a:p>
        </p:txBody>
      </p:sp>
      <p:sp>
        <p:nvSpPr>
          <p:cNvPr id="10492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深度学习算法的改进：提高模型的准确性和效率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无监督学习的发展：更好地理解数据和发掘潜在模式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可解释性机器学习的进步：提高人工智能系统的透明度和可信度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强化学习在复杂任务中的应用：实现更高效的学习和决策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智能机器人技术的突破</a:t>
            </a:r>
            <a:endParaRPr altLang="en-US" lang="zh-CN"/>
          </a:p>
        </p:txBody>
      </p:sp>
      <p:sp>
        <p:nvSpPr>
          <p:cNvPr id="1049370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人工智能算法的改进，使机器人能够更好地理解和处理复杂任务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机器人感知技术的进步，使其能够更好地感知周围环境并做出相应反应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机器人协作能力的提升，使其能够与其他机器人和人类更好地协同工作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机器人材料和制造技术的创新，使其更加轻便、耐用和灵活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人工智能在未来的应用场景</a:t>
            </a:r>
            <a:endParaRPr altLang="en-US" lang="zh-CN"/>
          </a:p>
        </p:txBody>
      </p:sp>
      <p:sp>
        <p:nvSpPr>
          <p:cNvPr id="1049464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6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68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医疗健康：人工智能将协助医生进行诊断和治疗，提高医疗效率和准确性。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2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4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自动驾驶：人工智能技术将推动自动驾驶汽车的发展，提高道路安全和交通效率。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8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0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智能家居：人工智能将使家居设备更加智能化，提供更加便利和舒适的生活体验。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4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6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金融科技：人工智能将应用于金融领域，提供更加智能化和高效的金融服务。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人工智能的发展方向和挑战</a:t>
            </a:r>
            <a:endParaRPr altLang="en-US" lang="zh-CN"/>
          </a:p>
        </p:txBody>
      </p:sp>
      <p:sp>
        <p:nvSpPr>
          <p:cNvPr id="1049522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挑战：数据安全、隐私保护、伦理问题等需要解决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发展方向：计算机视觉、自然语言处理、机器学习等领域将取得重大突破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未来展望：人工智能将与各行业深度融合，推动产业升级和变革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发展趋势：人工智能技术将更加注重实际应用和解决现实问题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人工智能对人类社会的影响和改变</a:t>
            </a:r>
            <a:endParaRPr altLang="en-US" lang="zh-CN"/>
          </a:p>
        </p:txBody>
      </p:sp>
      <p:sp>
        <p:nvSpPr>
          <p:cNvPr id="10495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人工智能将改变生产方式，提高生产效率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人工智能将推动医疗、教育等领域的变革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人工智能将改变人们的出行方式，提高交通效率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人工智能将带来新的就业机会，改变职业结构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如何应对人工智能带来的挑战和机遇</a:t>
            </a:r>
            <a:endParaRPr altLang="en-US" lang="zh-CN"/>
          </a:p>
        </p:txBody>
      </p:sp>
      <p:sp>
        <p:nvSpPr>
          <p:cNvPr id="1049630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0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8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0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2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4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6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制定相关政策和法规，规范人工智能的发展和应用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提高公众对人工智能的认识和理解，加强科普教育和人才培养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建立人工智能与人类的和谐共生关系，推动产业升级和转型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加强人工智能技术的研究和创新，提高自主可控能力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0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人工智能的伦理问题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人工智能的伦理问题概述</a:t>
            </a:r>
            <a:endParaRPr altLang="en-US" lang="zh-CN"/>
          </a:p>
        </p:txBody>
      </p:sp>
      <p:sp>
        <p:nvSpPr>
          <p:cNvPr id="1049744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6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48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数据隐私：随着人工智能应用的普及，数据隐私保护成为重要问题。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2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4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偏见和歧视：算法偏见可能导致不公平的结果，需要关注算法公正性。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8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0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责任和问责：当人工智能系统引发问题时，确定责任归属成为一个挑战。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4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6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人工智能与人类劳动力：自动化和人工智能可能导致失业，需要关注劳动力市场的变化。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数据隐私和安全问题</a:t>
            </a:r>
            <a:endParaRPr altLang="en-US" lang="zh-CN"/>
          </a:p>
        </p:txBody>
      </p:sp>
      <p:sp>
        <p:nvSpPr>
          <p:cNvPr id="10498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网络安全：人工智能技术可能被用于网络攻击和网络犯罪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伦理问题：人工智能技术可能引发道德和伦理问题，需要制定相关法律法规进行规范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数据隐私：人工智能在处理个人信息时可能引发隐私泄露问题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数据安全：人工智能技术可能被用于非法入侵、破坏和窃取数据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人工智能的决策公正性和透明度问题</a:t>
            </a:r>
            <a:endParaRPr altLang="en-US" lang="zh-CN"/>
          </a:p>
        </p:txBody>
      </p:sp>
      <p:sp>
        <p:nvSpPr>
          <p:cNvPr id="1049860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0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2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8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0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2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4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6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算法偏见：训练数据可能包含社会和文化偏见，导致AI决策不公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利益冲突：AI决策可能受到利益相关方的影响，产生不公正的结果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责任归属：AI决策失误时，难以确定责任归属和追究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缺乏透明度：AI决策过程往往不透明，难以解释和追溯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人工智能对就业的影响和替代问题</a:t>
            </a:r>
            <a:endParaRPr altLang="en-US" lang="zh-CN"/>
          </a:p>
        </p:txBody>
      </p:sp>
      <p:sp>
        <p:nvSpPr>
          <p:cNvPr id="10499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人工智能的发展将导致部分工作岗位的消失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人工智能的发展将创造新的就业机会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需要关注人工智能对就业的影响，并采取措施应对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人工智能在某些领域已经取代了人类的工作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1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人工智能的跨界融合与创新发展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人工智能与医疗健康的融合发展</a:t>
            </a:r>
            <a:endParaRPr altLang="en-US" lang="zh-CN"/>
          </a:p>
        </p:txBody>
      </p:sp>
      <p:sp>
        <p:nvSpPr>
          <p:cNvPr id="105004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人工智能在药物研发中的应用，通过大数据分析和模拟实验，加速了新药的研发进程。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人工智能在医疗诊断中的应用，如影像识别、病理检测等，提高了诊断准确率。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智能医疗系统的发展，实现了远程医疗、在线咨询、个性化治疗等服务，改善了患者就医体验。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智能健康管理系统的推出，帮助人们实现健康监测、预警提醒、个性化健康建议等功能，提高了人们的健康水平。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人工智能与金融科技的融合发展</a:t>
            </a:r>
            <a:endParaRPr altLang="en-US" lang="zh-CN"/>
          </a:p>
        </p:txBody>
      </p:sp>
      <p:sp>
        <p:nvSpPr>
          <p:cNvPr id="105011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人工智能在金融科技中的应用场景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金融科技的定义和范围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人工智能在金融风控中的作用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人工智能在金融产品和服务创新方面的潜力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人工智能与智能制造的融合发展</a:t>
            </a:r>
            <a:endParaRPr altLang="en-US" lang="zh-CN"/>
          </a:p>
        </p:txBody>
      </p:sp>
      <p:sp>
        <p:nvSpPr>
          <p:cNvPr id="10501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人工智能在智能制造中的应用场景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人工智能技术对智能制造的推动作用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智能制造对人工智能技术的需求和挑战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未来人工智能与智能制造融合发展的趋势和展望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人工智能与教育行业的融合发展</a:t>
            </a:r>
            <a:endParaRPr altLang="en-US" lang="zh-CN"/>
          </a:p>
        </p:txBody>
      </p:sp>
      <p:sp>
        <p:nvSpPr>
          <p:cNvPr id="1050222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4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6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8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0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人工智能对教育行业的影响和变革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人工智能在教育行业的应用场景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4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人工智能在教育行业的优势和挑战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6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未来人工智能在教育行业的发展趋势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272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5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5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5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5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5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5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1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1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5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0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1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2024-01-06T10:44:22Z</dcterms:created>
  <dcterms:modified xsi:type="dcterms:W3CDTF">2024-01-06T10:44:22Z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b77af5487d944e079efb3bb65c159e71_21</vt:lpwstr>
  </property>
</Properties>
</file>