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446" r:id="rId1"/>
    <p:sldMasterId id="2147499483" r:id="rId2"/>
  </p:sldMasterIdLst>
  <p:notesMasterIdLst>
    <p:notesMasterId r:id="rId3"/>
  </p:notesMasterIdLst>
  <p:sldIdLst>
    <p:sldId id="7610" r:id="rId4"/>
    <p:sldId id="7615" r:id="rId5"/>
    <p:sldId id="7619" r:id="rId6"/>
    <p:sldId id="7622" r:id="rId7"/>
    <p:sldId id="7625" r:id="rId8"/>
    <p:sldId id="7628" r:id="rId9"/>
    <p:sldId id="7631" r:id="rId10"/>
    <p:sldId id="7634" r:id="rId11"/>
    <p:sldId id="7637" r:id="rId12"/>
    <p:sldId id="7640" r:id="rId13"/>
    <p:sldId id="7643" r:id="rId14"/>
    <p:sldId id="7646" r:id="rId15"/>
    <p:sldId id="7649" r:id="rId16"/>
    <p:sldId id="7652" r:id="rId17"/>
    <p:sldId id="7655" r:id="rId18"/>
    <p:sldId id="7658" r:id="rId19"/>
    <p:sldId id="7661" r:id="rId20"/>
    <p:sldId id="7664" r:id="rId21"/>
    <p:sldId id="7667" r:id="rId22"/>
    <p:sldId id="7670" r:id="rId23"/>
    <p:sldId id="7673" r:id="rId24"/>
    <p:sldId id="7676" r:id="rId25"/>
    <p:sldId id="7679" r:id="rId26"/>
    <p:sldId id="7682" r:id="rId27"/>
    <p:sldId id="7685" r:id="rId28"/>
    <p:sldId id="7688" r:id="rId29"/>
    <p:sldId id="7691" r:id="rId30"/>
    <p:sldId id="7694" r:id="rId31"/>
    <p:sldId id="7698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447" r:id="rId1"/>
    <p:sldLayoutId id="2147499448" r:id="rId2"/>
    <p:sldLayoutId id="2147499449" r:id="rId3"/>
    <p:sldLayoutId id="2147499450" r:id="rId4"/>
    <p:sldLayoutId id="2147499451" r:id="rId5"/>
    <p:sldLayoutId id="2147499452" r:id="rId6"/>
    <p:sldLayoutId id="2147499453" r:id="rId7"/>
    <p:sldLayoutId id="2147499454" r:id="rId8"/>
    <p:sldLayoutId id="2147499455" r:id="rId9"/>
    <p:sldLayoutId id="2147499456" r:id="rId10"/>
    <p:sldLayoutId id="214749945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484" r:id="rId1"/>
    <p:sldLayoutId id="2147499485" r:id="rId2"/>
    <p:sldLayoutId id="2147499486" r:id="rId3"/>
    <p:sldLayoutId id="2147499487" r:id="rId4"/>
    <p:sldLayoutId id="2147499488" r:id="rId5"/>
    <p:sldLayoutId id="2147499489" r:id="rId6"/>
    <p:sldLayoutId id="2147499490" r:id="rId7"/>
    <p:sldLayoutId id="2147499491" r:id="rId8"/>
    <p:sldLayoutId id="2147499492" r:id="rId9"/>
    <p:sldLayoutId id="2147499493" r:id="rId10"/>
    <p:sldLayoutId id="214749949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tags" Target="../tags/tag316.xml"/><Relationship Id="rId18" Type="http://schemas.openxmlformats.org/officeDocument/2006/relationships/tags" Target="../tags/tag317.xml"/><Relationship Id="rId19" Type="http://schemas.openxmlformats.org/officeDocument/2006/relationships/tags" Target="../tags/tag318.xml"/><Relationship Id="rId20" Type="http://schemas.openxmlformats.org/officeDocument/2006/relationships/tags" Target="../tags/tag319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生物科技行业市场展望与2024年投资前景分析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生物科技行业概述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生物科技行业市场现状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生物科技行业发展趋势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5833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2024年生物科技行业投资前景分析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94118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生物科技行业的挑战与机遇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7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结论与建议</a:t>
            </a:r>
            <a:endParaRPr altLang="en-US" dirty="0" sz="17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生物科技行业概述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生物科技行业的定义与分类</a:t>
            </a:r>
            <a:endParaRPr altLang="en-US" lang="zh-CN"/>
          </a:p>
        </p:txBody>
      </p:sp>
      <p:sp>
        <p:nvSpPr>
          <p:cNvPr id="1049070" name="缺角矩形 3"/>
          <p:cNvSpPr/>
          <p:nvPr>
            <p:custDataLst>
              <p:tags r:id="rId1"/>
            </p:custDataLst>
          </p:nvPr>
        </p:nvSpPr>
        <p:spPr>
          <a:xfrm>
            <a:off x="608400" y="2234409"/>
            <a:ext cx="10969836" cy="1402934"/>
          </a:xfrm>
          <a:prstGeom prst="plaque">
            <a:avLst>
              <a:gd name="adj" fmla="val 9919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缺角矩形 4"/>
          <p:cNvSpPr/>
          <p:nvPr>
            <p:custDataLst>
              <p:tags r:id="rId2"/>
            </p:custDataLst>
          </p:nvPr>
        </p:nvSpPr>
        <p:spPr>
          <a:xfrm>
            <a:off x="705023" y="2310055"/>
            <a:ext cx="10777227" cy="1251643"/>
          </a:xfrm>
          <a:prstGeom prst="plaque">
            <a:avLst>
              <a:gd name="adj" fmla="val 9919"/>
            </a:avLst>
          </a:pr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99" name="直接连接符 1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350784" y="2720065"/>
            <a:ext cx="0" cy="432259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74" name="正文"/>
          <p:cNvSpPr txBox="1"/>
          <p:nvPr>
            <p:custDataLst>
              <p:tags r:id="rId4"/>
            </p:custDataLst>
          </p:nvPr>
        </p:nvSpPr>
        <p:spPr>
          <a:xfrm>
            <a:off x="2729010" y="2386971"/>
            <a:ext cx="8123285" cy="1098446"/>
          </a:xfrm>
          <a:prstGeom prst="rect"/>
          <a:noFill/>
        </p:spPr>
        <p:txBody>
          <a:bodyPr anchor="ctr" anchorCtr="0" bIns="36195" lIns="90000" rIns="90000" rtlCol="0" tIns="36195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生物科技行业的定义：指利用生物技术进行产品开发、生产、销售和服务的企业集合，涵盖了生物医药、生物农业、生物环保等领域。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76" name="矩形 13"/>
          <p:cNvSpPr/>
          <p:nvPr>
            <p:custDataLst>
              <p:tags r:id="rId5"/>
            </p:custDataLst>
          </p:nvPr>
        </p:nvSpPr>
        <p:spPr>
          <a:xfrm flipH="1">
            <a:off x="983448" y="2350102"/>
            <a:ext cx="1171548" cy="1172184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4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78" name="缺角矩形 5"/>
          <p:cNvSpPr/>
          <p:nvPr>
            <p:custDataLst>
              <p:tags r:id="rId6"/>
            </p:custDataLst>
          </p:nvPr>
        </p:nvSpPr>
        <p:spPr>
          <a:xfrm>
            <a:off x="608400" y="4103292"/>
            <a:ext cx="10969836" cy="1402934"/>
          </a:xfrm>
          <a:prstGeom prst="plaque">
            <a:avLst>
              <a:gd name="adj" fmla="val 9919"/>
            </a:avLst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缺角矩形 6"/>
          <p:cNvSpPr/>
          <p:nvPr>
            <p:custDataLst>
              <p:tags r:id="rId7"/>
            </p:custDataLst>
          </p:nvPr>
        </p:nvSpPr>
        <p:spPr>
          <a:xfrm>
            <a:off x="705023" y="4178938"/>
            <a:ext cx="10777227" cy="1251643"/>
          </a:xfrm>
          <a:prstGeom prst="plaque">
            <a:avLst>
              <a:gd name="adj" fmla="val 9919"/>
            </a:avLst>
          </a:pr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801" name="直接连接符 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350784" y="4588948"/>
            <a:ext cx="0" cy="432259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82" name="正文"/>
          <p:cNvSpPr txBox="1"/>
          <p:nvPr>
            <p:custDataLst>
              <p:tags r:id="rId9"/>
            </p:custDataLst>
          </p:nvPr>
        </p:nvSpPr>
        <p:spPr>
          <a:xfrm>
            <a:off x="2729010" y="4255854"/>
            <a:ext cx="8123285" cy="1098446"/>
          </a:xfrm>
          <a:prstGeom prst="rect"/>
          <a:noFill/>
        </p:spPr>
        <p:txBody>
          <a:bodyPr anchor="ctr" anchorCtr="0" bIns="36195" lIns="90000" rIns="90000" rtlCol="0" tIns="36195" wrap="square">
            <a:normAutofit fontScale="83750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生物科技行业的分类：根据产品和服务类型，生物科技行业可以分为生物医药、生物农业、生物环保等三大类。其中，生物医药是主要领域，涉及药品、医疗器械、医疗服务等多个方面；生物农业则主要是利用生物技术改良和培育农作物、家禽家畜等；生物环保则主要是利用生物技术进行环境污染治理和生态修复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84" name="矩形 9"/>
          <p:cNvSpPr/>
          <p:nvPr>
            <p:custDataLst>
              <p:tags r:id="rId10"/>
            </p:custDataLst>
          </p:nvPr>
        </p:nvSpPr>
        <p:spPr>
          <a:xfrm flipH="1">
            <a:off x="983448" y="4218985"/>
            <a:ext cx="1171548" cy="1172184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4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生物科技行业的发展历程</a:t>
            </a:r>
            <a:endParaRPr altLang="en-US" lang="zh-CN"/>
          </a:p>
        </p:txBody>
      </p:sp>
      <p:sp>
        <p:nvSpPr>
          <p:cNvPr id="104913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3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3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起始阶段：20世纪初，生物科技开始起步，主要应用于农业领域。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成长阶段：20世纪中叶以后，生物科技逐渐应用于医学、制药等领域。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4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突破阶段：1973年，基因重组技术取得重大突破，为生物科技的发展奠定了基础。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高速发展阶段：进入21世纪，生物科技在医学、农业、工业等领域得到广泛应用，成为当今世界最具前景的产业之一。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生物科技行业的重要事件</a:t>
            </a:r>
            <a:endParaRPr altLang="en-US" lang="zh-CN"/>
          </a:p>
        </p:txBody>
      </p:sp>
      <p:sp>
        <p:nvSpPr>
          <p:cNvPr id="10492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2015年基因编辑技术CRISPR-Cas9的发现和应用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2018年免疫疗法在癌症治疗中的突破性进展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2020年mRNA疫苗的研发和上市，对抗新冠病毒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2022年基因治疗技术的临床试验取得重要成果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生物科技行业市场现状</a:t>
            </a:r>
            <a:endParaRPr altLang="en-US" lang="zh-CN"/>
          </a:p>
        </p:txBody>
      </p:sp>
      <p:sp>
        <p:nvSpPr>
          <p:cNvPr id="104927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全球生物科技行业市场规模</a:t>
            </a:r>
            <a:endParaRPr altLang="en-US" lang="zh-CN"/>
          </a:p>
        </p:txBody>
      </p:sp>
      <p:sp>
        <p:nvSpPr>
          <p:cNvPr id="104934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生物医药、生物农业和生物环保是全球生物科技行业市场的主要领域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2019年市场规模约为XX亿美元，预计到2024年将增长至XX亿美元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全球生物科技行业市场主要集中在美国、欧洲和亚太地区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全球生物科技行业市场的发展受到政策、技术、资本和人才等多方面因素的影响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全球生物科技行业市场结构</a:t>
            </a:r>
            <a:endParaRPr altLang="en-US" lang="zh-CN"/>
          </a:p>
        </p:txBody>
      </p:sp>
      <p:sp>
        <p:nvSpPr>
          <p:cNvPr id="104942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全球生物科技行业市场规模持续增长，预计未来几年将保持稳定增长。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生物科技行业市场结构呈现多元化格局，包括制药、医疗器械、生物技术服务等领域。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生物制药是生物科技行业中最大的细分市场，占据了相当大的市场份额。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生物技术服务市场增长迅速，成为生物科技行业的重要增长点。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中国生物科技行业市场规模</a:t>
            </a:r>
            <a:endParaRPr altLang="en-US" lang="zh-CN"/>
          </a:p>
        </p:txBody>
      </p:sp>
      <p:sp>
        <p:nvSpPr>
          <p:cNvPr id="104947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预计到2024年，中国生物科技行业市场规模将达到约15000亿元人民币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生物科技行业在医疗、农业、工业等领域具有广泛应用前景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2019年市场规模约为5800亿元人民币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2020年受疫情影响，市场规模大幅增长至约9000亿元人民币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中国生物科技行业市场结构</a:t>
            </a:r>
            <a:endParaRPr altLang="en-US" lang="zh-CN"/>
          </a:p>
        </p:txBody>
      </p:sp>
      <p:sp>
        <p:nvSpPr>
          <p:cNvPr id="104954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生物科技行业分类：制药、医疗器械、生物技术服务等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行业规模：全球生物科技市场规模持续增长，中国市场占比逐年提高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竞争格局：国内企业数量众多，但市场份额较为集中，主要集中在大型企业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行业发展趋势：技术创新、产业升级、国际化发展等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生物科技行业发展趋势</a:t>
            </a:r>
            <a:endParaRPr altLang="en-US" lang="zh-CN"/>
          </a:p>
        </p:txBody>
      </p:sp>
      <p:sp>
        <p:nvSpPr>
          <p:cNvPr id="104961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生物科技行业的发展趋势</a:t>
            </a:r>
            <a:endParaRPr altLang="en-US" lang="zh-CN"/>
          </a:p>
        </p:txBody>
      </p:sp>
      <p:sp>
        <p:nvSpPr>
          <p:cNvPr id="10496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基因编辑技术的广泛应用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9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细胞疗法和再生医学的突破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人工智能和大数据在生物科技领域的应用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0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精准医疗和个性化治疗的发展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生物科技行业的未来发展方向</a:t>
            </a:r>
            <a:endParaRPr altLang="en-US" lang="zh-CN"/>
          </a:p>
        </p:txBody>
      </p:sp>
      <p:sp>
        <p:nvSpPr>
          <p:cNvPr id="104975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基因编辑技术：CRISPR等基因编辑技术的进一步发展和应用，将为生物科技行业带来更多创新和突破。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细胞疗法：免疫细胞疗法和干细胞疗法等细胞疗法的研究和应用，将为治疗重大疾病提供更多有效手段。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合成生物学：合成生物学的发展和应用，将为生物科技行业带来更多创新和变革，有望解决一些全球性的挑战，如能源、环境等。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人工智能与生物科技结合：人工智能与生物科技结合的应用，将加速生物科技行业的发展和创新，提高研发效率和治疗效果。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生物科技行业的创新点与突破口</a:t>
            </a:r>
            <a:endParaRPr altLang="en-US" lang="zh-CN"/>
          </a:p>
        </p:txBody>
      </p:sp>
      <p:sp>
        <p:nvSpPr>
          <p:cNvPr id="10498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基因编辑技术：CRISPR-Cas9等基因编辑工具在疾病治疗和农业生产等领域的应用。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细胞疗法：CAR-T细胞疗法等细胞疗法在肿瘤治疗等领域展现出巨大潜力。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合成生物学：通过设计和构建新型生物部件、设备和系统，实现生物技术的升级换代。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人工智能与生物科技结合：AI在基因测序、药物研发等领域的应用，加速生物科技的发展。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2024年生物科技行业投资前景分析</a:t>
            </a:r>
            <a:endParaRPr altLang="en-US" lang="zh-CN"/>
          </a:p>
        </p:txBody>
      </p:sp>
      <p:sp>
        <p:nvSpPr>
          <p:cNvPr id="104988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95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技术创新：生物科技行业的技术创新和研发进展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投资风险：投资生物科技行业的风险和挑战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政策环境：政府对生物科技行业的支持和鼓励政策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市场需求：生物科技行业市场的需求增长和潜力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500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生物科技行业的发展趋势和未来展望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投资者应具备的风险意识和风险管理能力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投资机会的评估和选择：如何选择具有潜力的投资项目和公司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2024年生物科技行业的投资热点和领域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5011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行业波动性：生物科技行业受政策、技术、市场需求等多因素影响，波动性较大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研发风险：生物科技行业研发周期长，投入大，且成功率较低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监管风险：生物科技产品需经过严格的审批和监管，可能影响产品的上市进程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知识产权风险：生物科技领域知识产权保护尤为重要，知识产权纠纷可能对企业的经营产生重大影响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5018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关注政策支持和市场需求增长的行业领域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关注具备创新能力和研发实力的生物科技企业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关注具备技术优势和市场竞争力的企业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谨慎投资高风险领域，规避市场波动风险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生物科技行业的挑战与机遇</a:t>
            </a:r>
            <a:endParaRPr altLang="en-US" lang="zh-CN"/>
          </a:p>
        </p:txBody>
      </p:sp>
      <p:sp>
        <p:nvSpPr>
          <p:cNvPr id="105024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生物科技行业面临的挑战</a:t>
            </a:r>
            <a:endParaRPr altLang="en-US" lang="zh-CN"/>
          </a:p>
        </p:txBody>
      </p:sp>
      <p:sp>
        <p:nvSpPr>
          <p:cNvPr id="105031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技术研发难度大：生物科技行业需要大量的研发投入和技术积累，研发周期长，风险较高。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行业竞争激烈：生物科技行业的竞争非常激烈，企业需要不断提升自身的技术实力和市场竞争力。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政策法规限制：生物科技行业受到严格的政策法规限制，企业需要关注政策变化，并遵守相关规定。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人才短缺：生物科技行业需要大量高素质的人才，但是人才短缺问题比较严重，企业需要加强人才培养和引进。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生物科技行业的机遇与前景</a:t>
            </a:r>
            <a:endParaRPr altLang="en-US" lang="zh-CN"/>
          </a:p>
        </p:txBody>
      </p:sp>
      <p:sp>
        <p:nvSpPr>
          <p:cNvPr id="10503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8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生物科技行业的发展趋势和未来展望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9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生物科技行业在医疗、农业、环保等领域的应用前景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9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生物科技行业面临的挑战和机遇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0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0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2024年生物科技行业的投资前景和机会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生物科技行业的政策环境分析</a:t>
            </a:r>
            <a:endParaRPr altLang="en-US" lang="zh-CN"/>
          </a:p>
        </p:txBody>
      </p:sp>
      <p:sp>
        <p:nvSpPr>
          <p:cNvPr id="105045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政策支持：政府出台了一系列政策，鼓励生物科技行业的发展，包括税收优惠、资金扶持等。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法规监管：生物科技行业涉及到伦理、安全等方面的问题，因此政府对行业的法规监管也日益严格。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国际竞争：随着全球生物科技行业的不断发展，国际竞争也日益激烈，需要加强国际合作与交流。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创新驱动：政府鼓励创新，加大对生物科技行业的研发投入，推动技术创新和产业升级。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生物科技行业的国际合作与交流</a:t>
            </a:r>
            <a:endParaRPr altLang="en-US" lang="zh-CN"/>
          </a:p>
        </p:txBody>
      </p:sp>
      <p:sp>
        <p:nvSpPr>
          <p:cNvPr id="105050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全球生物科技行业的发展趋势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国际合作与交流的意义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跨国公司在生物科技领域的发展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国际合作与交流的挑战与机遇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0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562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对生物科技行业的总结与评价</a:t>
            </a:r>
            <a:endParaRPr altLang="en-US" lang="zh-CN"/>
          </a:p>
        </p:txBody>
      </p:sp>
      <p:sp>
        <p:nvSpPr>
          <p:cNvPr id="105063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3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63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生物科技行业市场展望：未来几年将保持快速增长，但竞争也将更加激烈。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4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4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投资前景分析：投资者应关注具有创新能力和市场潜力的企业，同时注意风险控制。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4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5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行业挑战：生物科技行业仍面临技术、法规和资金等方面的挑战，需要加强合作与创新。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5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5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政策建议：政府应加大对生物科技行业的支持力度，优化营商环境，促进产学研一体化发展。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对生物科技行业的建议与展望</a:t>
            </a:r>
            <a:endParaRPr altLang="en-US" lang="zh-CN"/>
          </a:p>
        </p:txBody>
      </p:sp>
      <p:sp>
        <p:nvSpPr>
          <p:cNvPr id="10507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0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加大研发投入，推动技术创新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1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加强国际合作，共同应对全球挑战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1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优化产业政策，降低企业成本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2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2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培养人才，提高行业整体素质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2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77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73_1*l_h_i*1_1_2"/>
  <p:tag name="KSO_WM_TEMPLATE_CATEGORY" val="diagram"/>
  <p:tag name="KSO_WM_TEMPLATE_INDEX" val="20231673"/>
  <p:tag name="KSO_WM_UNIT_LAYERLEVEL" val="1_1_1"/>
  <p:tag name="KSO_WM_TAG_VERSION" val="3.0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73_1*l_h_i*1_1_3"/>
  <p:tag name="KSO_WM_TEMPLATE_CATEGORY" val="diagram"/>
  <p:tag name="KSO_WM_TEMPLATE_INDEX" val="20231673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73_1*l_h_i*1_1_1"/>
  <p:tag name="KSO_WM_TEMPLATE_CATEGORY" val="diagram"/>
  <p:tag name="KSO_WM_TEMPLATE_INDEX" val="20231673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1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1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73_1*l_h_i*1_2_2"/>
  <p:tag name="KSO_WM_TEMPLATE_CATEGORY" val="diagram"/>
  <p:tag name="KSO_WM_TEMPLATE_INDEX" val="20231673"/>
  <p:tag name="KSO_WM_UNIT_LAYERLEVEL" val="1_1_1"/>
  <p:tag name="KSO_WM_TAG_VERSION" val="3.0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73_1*l_h_i*1_2_3"/>
  <p:tag name="KSO_WM_TEMPLATE_CATEGORY" val="diagram"/>
  <p:tag name="KSO_WM_TEMPLATE_INDEX" val="20231673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73_1*l_h_i*1_2_1"/>
  <p:tag name="KSO_WM_TEMPLATE_CATEGORY" val="diagram"/>
  <p:tag name="KSO_WM_TEMPLATE_INDEX" val="20231673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1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1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209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56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87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4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377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04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2024-01-03T13:53:35Z</dcterms:created>
  <dcterms:modified xsi:type="dcterms:W3CDTF">2024-01-03T13:53:35Z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14b789b1f5cc40a4b4e143b25366584f_21</vt:lpwstr>
  </property>
</Properties>
</file>