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014" r:id="rId1"/>
    <p:sldMasterId id="2147489051" r:id="rId2"/>
  </p:sldMasterIdLst>
  <p:notesMasterIdLst>
    <p:notesMasterId r:id="rId3"/>
  </p:notesMasterIdLst>
  <p:sldIdLst>
    <p:sldId id="2767" r:id="rId4"/>
    <p:sldId id="2772" r:id="rId5"/>
    <p:sldId id="2776" r:id="rId6"/>
    <p:sldId id="2779" r:id="rId7"/>
    <p:sldId id="2782" r:id="rId8"/>
    <p:sldId id="2785" r:id="rId9"/>
    <p:sldId id="2788" r:id="rId10"/>
    <p:sldId id="2791" r:id="rId11"/>
    <p:sldId id="2794" r:id="rId12"/>
    <p:sldId id="2797" r:id="rId13"/>
    <p:sldId id="2800" r:id="rId14"/>
    <p:sldId id="2803" r:id="rId15"/>
    <p:sldId id="2806" r:id="rId16"/>
    <p:sldId id="2809" r:id="rId17"/>
    <p:sldId id="2812" r:id="rId18"/>
    <p:sldId id="2815" r:id="rId19"/>
    <p:sldId id="2818" r:id="rId20"/>
    <p:sldId id="2821" r:id="rId21"/>
    <p:sldId id="2824" r:id="rId22"/>
    <p:sldId id="2827" r:id="rId23"/>
    <p:sldId id="2830" r:id="rId24"/>
    <p:sldId id="2833" r:id="rId25"/>
    <p:sldId id="2836" r:id="rId26"/>
    <p:sldId id="2839" r:id="rId27"/>
    <p:sldId id="2842" r:id="rId28"/>
    <p:sldId id="2845" r:id="rId29"/>
    <p:sldId id="2848" r:id="rId30"/>
    <p:sldId id="285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015" r:id="rId1"/>
    <p:sldLayoutId id="2147489016" r:id="rId2"/>
    <p:sldLayoutId id="2147489017" r:id="rId3"/>
    <p:sldLayoutId id="2147489018" r:id="rId4"/>
    <p:sldLayoutId id="2147489019" r:id="rId5"/>
    <p:sldLayoutId id="2147489020" r:id="rId6"/>
    <p:sldLayoutId id="2147489021" r:id="rId7"/>
    <p:sldLayoutId id="2147489022" r:id="rId8"/>
    <p:sldLayoutId id="2147489023" r:id="rId9"/>
    <p:sldLayoutId id="2147489024" r:id="rId10"/>
    <p:sldLayoutId id="21474890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052" r:id="rId1"/>
    <p:sldLayoutId id="2147489053" r:id="rId2"/>
    <p:sldLayoutId id="2147489054" r:id="rId3"/>
    <p:sldLayoutId id="2147489055" r:id="rId4"/>
    <p:sldLayoutId id="2147489056" r:id="rId5"/>
    <p:sldLayoutId id="2147489057" r:id="rId6"/>
    <p:sldLayoutId id="2147489058" r:id="rId7"/>
    <p:sldLayoutId id="2147489059" r:id="rId8"/>
    <p:sldLayoutId id="2147489060" r:id="rId9"/>
    <p:sldLayoutId id="2147489061" r:id="rId10"/>
    <p:sldLayoutId id="2147489062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tags" Target="../tags/tag24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运输设备市场分析与2024年投资前景预测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运输设备市场概述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运输设备市场竞争格局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运输设备市场需求分析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运输设备市场发展前景预测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2024年投资前景预测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运输设备市场概述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运输设备分类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陆地运输设备：包括汽车、火车等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海洋运输设备：包括货船、油轮等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航空运输设备：包括飞机、直升机等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管道运输设备：包括输油管道、天然气管道等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运输设备市场规模</a:t>
            </a:r>
            <a:endParaRPr altLang="en-US" lang="zh-CN"/>
          </a:p>
        </p:txBody>
      </p:sp>
      <p:sp>
        <p:nvSpPr>
          <p:cNvPr id="10489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2023年市场规模约为XX万亿元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预计2024年市场规模将达到XX万亿元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运输设备市场增长趋势明显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未来几年运输设备市场将继续保持稳定增长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运输设备市场特点</a:t>
            </a:r>
            <a:endParaRPr altLang="en-US" lang="zh-CN"/>
          </a:p>
        </p:txBody>
      </p:sp>
      <p:sp>
        <p:nvSpPr>
          <p:cNvPr id="10490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多样化：运输设备市场涵盖各种类型的设备，如货车、叉车、吊车等，满足不同物流需求。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技术进步驱动：随着科技的不断进步，运输设备市场也在逐步升级，智能化、高效化的设备受到青睐。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竞争激烈：运输设备市场竞争激烈，价格战、品质战等现象普遍存在。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周期性特点：运输设备市场受经济周期影响较大，市场需求呈现周期性波动。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运输设备市场发展历程</a:t>
            </a:r>
            <a:endParaRPr altLang="en-US" lang="zh-CN"/>
          </a:p>
        </p:txBody>
      </p:sp>
      <p:sp>
        <p:nvSpPr>
          <p:cNvPr id="10490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20世纪初：运输设备市场开始起步，主要依靠铁路和公路运输。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20世纪中叶：随着航空和航海技术的进步，运输设备市场得到进一步发展。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21世纪初：信息技术和物流行业的快速发展，推动了运输设备市场的变革。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2010年至今：随着一带一路倡议的推进，运输设备市场迎来了新的发展机遇。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1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运输设备市场竞争格局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国内外主要企业及产品</a:t>
            </a:r>
            <a:endParaRPr altLang="en-US" lang="zh-CN"/>
          </a:p>
        </p:txBody>
      </p:sp>
      <p:sp>
        <p:nvSpPr>
          <p:cNvPr id="10491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国内主要企业：中车集团、中国南车、中国北车等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国外主要企业：西门子、阿尔斯通、庞巴迪等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主要产品：动车组、城际列车、地铁车辆等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市场竞争格局：国内企业占据大部分市场份额，但国外企业技术领先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1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运输设备市场的主要参与者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各参与者的市场份额和排名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市场竞争格局的特点和趋势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未来市场竞争格局的预测和展望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运输设备市场集中度</a:t>
            </a:r>
            <a:endParaRPr altLang="en-US" lang="zh-CN"/>
          </a:p>
        </p:txBody>
      </p:sp>
      <p:sp>
        <p:nvSpPr>
          <p:cNvPr id="10492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运输设备市场集中度对投资前景的影响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运输设备市场集中度的现状分析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运输设备市场集中度的影响因素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运输设备市场集中度的概念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运输设备市场进入壁垒</a:t>
            </a:r>
            <a:endParaRPr altLang="en-US" lang="zh-CN"/>
          </a:p>
        </p:txBody>
      </p:sp>
      <p:sp>
        <p:nvSpPr>
          <p:cNvPr id="1049298" name="矩形: 圆角 44"/>
          <p:cNvSpPr/>
          <p:nvPr>
            <p:custDataLst>
              <p:tags r:id="rId1"/>
            </p:custDataLst>
          </p:nvPr>
        </p:nvSpPr>
        <p:spPr>
          <a:xfrm>
            <a:off x="6084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1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0" name="标题"/>
          <p:cNvSpPr txBox="1"/>
          <p:nvPr>
            <p:custDataLst>
              <p:tags r:id="rId3"/>
            </p:custDataLst>
          </p:nvPr>
        </p:nvSpPr>
        <p:spPr>
          <a:xfrm>
            <a:off x="7386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02" name="正文"/>
          <p:cNvSpPr txBox="1"/>
          <p:nvPr>
            <p:custDataLst>
              <p:tags r:id="rId4"/>
            </p:custDataLst>
          </p:nvPr>
        </p:nvSpPr>
        <p:spPr>
          <a:xfrm>
            <a:off x="1901062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资质要求：企业需具备相关资质和认证，才能进入运输设备市场。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04" name="矩形: 圆角 48"/>
          <p:cNvSpPr/>
          <p:nvPr>
            <p:custDataLst>
              <p:tags r:id="rId5"/>
            </p:custDataLst>
          </p:nvPr>
        </p:nvSpPr>
        <p:spPr>
          <a:xfrm>
            <a:off x="6237900" y="2320585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3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2628815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06" name="标题"/>
          <p:cNvSpPr txBox="1"/>
          <p:nvPr>
            <p:custDataLst>
              <p:tags r:id="rId7"/>
            </p:custDataLst>
          </p:nvPr>
        </p:nvSpPr>
        <p:spPr>
          <a:xfrm>
            <a:off x="6368183" y="244197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08" name="正文"/>
          <p:cNvSpPr txBox="1"/>
          <p:nvPr>
            <p:custDataLst>
              <p:tags r:id="rId8"/>
            </p:custDataLst>
          </p:nvPr>
        </p:nvSpPr>
        <p:spPr>
          <a:xfrm>
            <a:off x="7529927" y="2429895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技术壁垒：运输设备需要具备较高的技术含量和品质保障，对新进入者构成一定的技术壁垒。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0" name="矩形: 圆角 53"/>
          <p:cNvSpPr/>
          <p:nvPr>
            <p:custDataLst>
              <p:tags r:id="rId9"/>
            </p:custDataLst>
          </p:nvPr>
        </p:nvSpPr>
        <p:spPr>
          <a:xfrm>
            <a:off x="6084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5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12" name="标题"/>
          <p:cNvSpPr txBox="1"/>
          <p:nvPr>
            <p:custDataLst>
              <p:tags r:id="rId11"/>
            </p:custDataLst>
          </p:nvPr>
        </p:nvSpPr>
        <p:spPr>
          <a:xfrm>
            <a:off x="7386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4" name="正文"/>
          <p:cNvSpPr txBox="1"/>
          <p:nvPr>
            <p:custDataLst>
              <p:tags r:id="rId12"/>
            </p:custDataLst>
          </p:nvPr>
        </p:nvSpPr>
        <p:spPr>
          <a:xfrm>
            <a:off x="1901062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资金壁垒：运输设备行业的生产和销售需要大量的资金投入，对新进入者构成一定的资金壁垒。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16" name="矩形: 圆角 57"/>
          <p:cNvSpPr/>
          <p:nvPr>
            <p:custDataLst>
              <p:tags r:id="rId13"/>
            </p:custDataLst>
          </p:nvPr>
        </p:nvSpPr>
        <p:spPr>
          <a:xfrm>
            <a:off x="6237900" y="3974226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77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428245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318" name="标题"/>
          <p:cNvSpPr txBox="1"/>
          <p:nvPr>
            <p:custDataLst>
              <p:tags r:id="rId15"/>
            </p:custDataLst>
          </p:nvPr>
        </p:nvSpPr>
        <p:spPr>
          <a:xfrm>
            <a:off x="6368183" y="4094977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20" name="正文"/>
          <p:cNvSpPr txBox="1"/>
          <p:nvPr>
            <p:custDataLst>
              <p:tags r:id="rId16"/>
            </p:custDataLst>
          </p:nvPr>
        </p:nvSpPr>
        <p:spPr>
          <a:xfrm>
            <a:off x="7529927" y="4083537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品牌壁垒：在运输设备市场中，品牌的影响力较大，消费者往往更倾向于选择知名品牌的产品，对新进入者构成一定的品牌壁垒。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运输设备市场需求分析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国内外市场需求概况</a:t>
            </a:r>
            <a:endParaRPr altLang="en-US" lang="zh-CN"/>
          </a:p>
        </p:txBody>
      </p:sp>
      <p:sp>
        <p:nvSpPr>
          <p:cNvPr id="10493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国内市场需求：随着国内经济的持续增长，运输设备市场需求不断扩大。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国外市场需求：国际市场的运输设备需求也在逐年增加，尤其在东南亚、非洲等地区。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0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市场需求结构：运输设备市场需求结构多样化，涉及公路、铁路、水路、航空等多个领域。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0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1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市场需求趋势：未来几年，运输设备市场需求将继续保持稳定增长，智能化、绿色化、高端化将成为市场发展的主要趋势。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运输设备需求结构</a:t>
            </a:r>
            <a:endParaRPr altLang="en-US" lang="zh-CN"/>
          </a:p>
        </p:txBody>
      </p:sp>
      <p:sp>
        <p:nvSpPr>
          <p:cNvPr id="104945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公路运输设备：占比最大，主要用于短途货物运输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铁路运输设备：中长途货物运输的主要方式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水路运输设备：适合大宗货物运输，成本较低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航空运输设备：高价值、急需货物的快速运输选择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运输设备需求影响因素</a:t>
            </a:r>
            <a:endParaRPr altLang="en-US" lang="zh-CN"/>
          </a:p>
        </p:txBody>
      </p:sp>
      <p:sp>
        <p:nvSpPr>
          <p:cNvPr id="10495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能源价格：能源价格波动对运输设备需求产生影响，能源价格上涨可能导致运输成本增加，从而减少运输设备需求。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技术进步：新技术的发展和应用可以提高运输设备的效率和可靠性，从而影响运输设备的需求。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经济增长：运输设备需求与经济增长密切相关，经济增长促进物流需求增长，从而增加运输设备需求。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贸易活动：贸易活动增加货物运输需求，从而影响运输设备的需求。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运输设备需求趋势预测</a:t>
            </a:r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城市化进程加速，推动运输设备需求增长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物流行业快速发展，提升运输设备需求量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电商和快递业务增长，增加对运输设备的需求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环保政策推动，新能源运输设备需求增加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6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运输设备市场发展前景预测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运输设备市场发展趋势</a:t>
            </a:r>
            <a:endParaRPr altLang="en-US" lang="zh-CN"/>
          </a:p>
        </p:txBody>
      </p:sp>
      <p:sp>
        <p:nvSpPr>
          <p:cNvPr id="10496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电动化趋势：随着环保意识的提高，电动运输设备将逐渐成为主流。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智能化趋势：人工智能和物联网技术的发展将提升运输设备的智能化水平。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轻量化趋势：为了降低能源消耗和提高运输效率，运输设备轻量化设计成为趋势。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定制化趋势：随着运输需求的多样化，运输设备将更加注重个性化定制。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运输设备市场发展机遇与挑战</a:t>
            </a:r>
            <a:endParaRPr altLang="en-US" lang="zh-CN"/>
          </a:p>
        </p:txBody>
      </p:sp>
      <p:sp>
        <p:nvSpPr>
          <p:cNvPr id="104970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1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挑战：技术更新换代加速，市场竞争激烈，需要企业不断加大研发投入，提升产品竞争力。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机遇：随着全球经济的复苏，运输设备市场需求将进一步增长，为相关企业提供了广阔的发展空间。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机遇与挑战并存：企业需抓住市场机遇，积极应对挑战，加强技术创新和市场营销，以实现可持续发展。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前景展望：在市场需求和技术进步的推动下，运输设备市场将呈现多元化、智能化的发展趋势。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运输设备市场发展前景展望</a:t>
            </a:r>
            <a:endParaRPr altLang="en-US" lang="zh-CN"/>
          </a:p>
        </p:txBody>
      </p:sp>
      <p:sp>
        <p:nvSpPr>
          <p:cNvPr id="1049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市场需求持续增长：随着全球经济的复苏和电商的快速发展，运输设备市场需求将持续增长。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技术创新推动市场发展：未来，随着物联网、人工智能等技术的不断进步，运输设备市场将迎来更多的创新机遇。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绿色环保成为重要趋势：随着全球环保意识的提高，未来运输设备市场将更加注重节能减排和环保技术的应用。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市场竞争格局将发生变化：随着新兴市场的崛起和传统市场的转型，运输设备市场的竞争格局将发生变化，为投资者带来新的机遇和挑战。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运输设备市场发展策略建议</a:t>
            </a:r>
            <a:endParaRPr altLang="en-US" lang="zh-CN"/>
          </a:p>
        </p:txBody>
      </p:sp>
      <p:sp>
        <p:nvSpPr>
          <p:cNvPr id="10498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加大科技创新投入，提高运输设备的技术含量和附加值。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优化产品结构，满足不同客户的需求，提升市场竞争力。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加强品牌建设，提高运输设备的知名度和美誉度。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积极开拓国际市场，扩大运输设备的应用范围和市场份额。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6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2024年投资前景预测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投资环境分析</a:t>
            </a:r>
            <a:endParaRPr altLang="en-US" lang="zh-CN"/>
          </a:p>
        </p:txBody>
      </p:sp>
      <p:sp>
        <p:nvSpPr>
          <p:cNvPr id="1049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政策环境：政府对运输设备行业的政策支持力度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1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经济环境：经济增长对运输设备市场的影响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技术环境：新技术在运输设备领域的应用与突破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市场需求：运输设备市场的需求增长趋势与潜力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投资风险评估</a:t>
            </a:r>
            <a:endParaRPr altLang="en-US" lang="zh-CN"/>
          </a:p>
        </p:txBody>
      </p:sp>
      <p:sp>
        <p:nvSpPr>
          <p:cNvPr id="104996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市场需求波动风险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6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竞争格局变化风险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7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技术更新迭代风险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98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政策法规调整风险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投资机会挖掘</a:t>
            </a:r>
            <a:endParaRPr altLang="en-US" lang="zh-CN"/>
          </a:p>
        </p:txBody>
      </p:sp>
      <p:sp>
        <p:nvSpPr>
          <p:cNvPr id="10500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政策支持下的投资机会：政府对运输设备行业的政策支持将为投资者提供更多的投资机会。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运输设备行业投资机会：随着物流行业的快速发展，运输设备行业将迎来更多的投资机会。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技术创新驱动投资机会：运输设备行业的科技创新将为投资者提供更多具有潜力的投资机会。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并购与合作机会：运输设备行业的并购与合作机会将为投资者提供更多的投资机会。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投资建议与策略</a:t>
            </a:r>
            <a:endParaRPr altLang="en-US" lang="zh-CN"/>
          </a:p>
        </p:txBody>
      </p:sp>
      <p:sp>
        <p:nvSpPr>
          <p:cNvPr id="10500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关注具有竞争优势的企业，选择具有良好市场前景和成长潜力的运输设备企业进行投资。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关注技术创新和产品升级的企业，选择具有自主知识产权和核心技术的企业进行投资。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关注行业政策和市场需求的变化，选择符合国家政策导向和市场需求的企业进行投资。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关注企业的财务状况和盈利能力，选择财务状况良好、盈利能力稳定的企业进行投资。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4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4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3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38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2024-01-03T09:52:14Z</dcterms:created>
  <dcterms:modified xsi:type="dcterms:W3CDTF">2024-01-03T09:52:14Z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e257b42e16974940a9ffa2059b629ca6_21</vt:lpwstr>
  </property>
</Properties>
</file>