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271" r:id="rId1"/>
    <p:sldMasterId id="2147498308" r:id="rId2"/>
  </p:sldMasterIdLst>
  <p:notesMasterIdLst>
    <p:notesMasterId r:id="rId3"/>
  </p:notesMasterIdLst>
  <p:sldIdLst>
    <p:sldId id="7296" r:id="rId4"/>
    <p:sldId id="7299" r:id="rId5"/>
    <p:sldId id="7302" r:id="rId6"/>
    <p:sldId id="7305" r:id="rId7"/>
    <p:sldId id="7311" r:id="rId9"/>
    <p:sldId id="7314" r:id="rId10"/>
    <p:sldId id="7317" r:id="rId11"/>
    <p:sldId id="7320" r:id="rId12"/>
    <p:sldId id="7326" r:id="rId14"/>
    <p:sldId id="7329" r:id="rId15"/>
    <p:sldId id="7332" r:id="rId16"/>
    <p:sldId id="7335" r:id="rId17"/>
    <p:sldId id="7341" r:id="rId19"/>
    <p:sldId id="7344" r:id="rId20"/>
    <p:sldId id="7347" r:id="rId21"/>
    <p:sldId id="7350" r:id="rId22"/>
    <p:sldId id="7356" r:id="rId24"/>
    <p:sldId id="7359" r:id="rId25"/>
    <p:sldId id="7362" r:id="rId26"/>
    <p:sldId id="7365" r:id="rId27"/>
    <p:sldId id="7368" r:id="rId28"/>
    <p:sldId id="7374" r:id="rId30"/>
    <p:sldId id="7377" r:id="rId31"/>
    <p:sldId id="7380" r:id="rId32"/>
    <p:sldId id="7383" r:id="rId33"/>
    <p:sldId id="7386" r:id="rId34"/>
    <p:sldId id="7392" r:id="rId36"/>
    <p:sldId id="7395" r:id="rId37"/>
    <p:sldId id="7398" r:id="rId38"/>
    <p:sldId id="7402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272" r:id="rId1"/>
    <p:sldLayoutId id="2147498273" r:id="rId2"/>
    <p:sldLayoutId id="2147498274" r:id="rId3"/>
    <p:sldLayoutId id="2147498275" r:id="rId4"/>
    <p:sldLayoutId id="2147498276" r:id="rId5"/>
    <p:sldLayoutId id="2147498277" r:id="rId6"/>
    <p:sldLayoutId id="2147498278" r:id="rId7"/>
    <p:sldLayoutId id="2147498279" r:id="rId8"/>
    <p:sldLayoutId id="2147498280" r:id="rId9"/>
    <p:sldLayoutId id="2147498281" r:id="rId10"/>
    <p:sldLayoutId id="214749828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309" r:id="rId1"/>
    <p:sldLayoutId id="2147498310" r:id="rId2"/>
    <p:sldLayoutId id="2147498311" r:id="rId3"/>
    <p:sldLayoutId id="2147498312" r:id="rId4"/>
    <p:sldLayoutId id="2147498313" r:id="rId5"/>
    <p:sldLayoutId id="2147498314" r:id="rId6"/>
    <p:sldLayoutId id="2147498315" r:id="rId7"/>
    <p:sldLayoutId id="2147498316" r:id="rId8"/>
    <p:sldLayoutId id="2147498317" r:id="rId9"/>
    <p:sldLayoutId id="2147498318" r:id="rId10"/>
    <p:sldLayoutId id="21474983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tags" Target="../tags/tag185.xml"/><Relationship Id="rId18" Type="http://schemas.openxmlformats.org/officeDocument/2006/relationships/tags" Target="../tags/tag186.xml"/><Relationship Id="rId19" Type="http://schemas.openxmlformats.org/officeDocument/2006/relationships/tags" Target="../tags/tag187.xml"/><Relationship Id="rId20" Type="http://schemas.openxmlformats.org/officeDocument/2006/relationships/tags" Target="../tags/tag188.xml"/><Relationship Id="rId21" Type="http://schemas.openxmlformats.org/officeDocument/2006/relationships/tags" Target="../tags/tag189.xml"/><Relationship Id="rId22" Type="http://schemas.openxmlformats.org/officeDocument/2006/relationships/tags" Target="../tags/tag190.xml"/><Relationship Id="rId23" Type="http://schemas.openxmlformats.org/officeDocument/2006/relationships/tags" Target="../tags/tag191.xml"/><Relationship Id="rId24" Type="http://schemas.openxmlformats.org/officeDocument/2006/relationships/tags" Target="../tags/tag192.xml"/><Relationship Id="rId25" Type="http://schemas.openxmlformats.org/officeDocument/2006/relationships/tags" Target="../tags/tag193.xml"/><Relationship Id="rId26" Type="http://schemas.openxmlformats.org/officeDocument/2006/relationships/tags" Target="../tags/tag194.xml"/><Relationship Id="rId27" Type="http://schemas.openxmlformats.org/officeDocument/2006/relationships/tags" Target="../tags/tag195.xml"/><Relationship Id="rId28" Type="http://schemas.openxmlformats.org/officeDocument/2006/relationships/tags" Target="../tags/tag196.xml"/><Relationship Id="rId29" Type="http://schemas.openxmlformats.org/officeDocument/2006/relationships/tags" Target="../tags/tag197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tags" Target="../tags/tag287.xml"/><Relationship Id="rId18" Type="http://schemas.openxmlformats.org/officeDocument/2006/relationships/tags" Target="../tags/tag288.xml"/><Relationship Id="rId19" Type="http://schemas.openxmlformats.org/officeDocument/2006/relationships/tags" Target="../tags/tag289.xml"/><Relationship Id="rId20" Type="http://schemas.openxmlformats.org/officeDocument/2006/relationships/tags" Target="../tags/tag290.xml"/><Relationship Id="rId21" Type="http://schemas.openxmlformats.org/officeDocument/2006/relationships/tags" Target="../tags/tag291.xml"/><Relationship Id="rId22" Type="http://schemas.openxmlformats.org/officeDocument/2006/relationships/tags" Target="../tags/tag292.xml"/><Relationship Id="rId23" Type="http://schemas.openxmlformats.org/officeDocument/2006/relationships/tags" Target="../tags/tag293.xml"/><Relationship Id="rId24" Type="http://schemas.openxmlformats.org/officeDocument/2006/relationships/tags" Target="../tags/tag294.xml"/><Relationship Id="rId25" Type="http://schemas.openxmlformats.org/officeDocument/2006/relationships/tags" Target="../tags/tag295.xml"/><Relationship Id="rId26" Type="http://schemas.openxmlformats.org/officeDocument/2006/relationships/tags" Target="../tags/tag296.xml"/><Relationship Id="rId27" Type="http://schemas.openxmlformats.org/officeDocument/2006/relationships/tags" Target="../tags/tag297.xml"/><Relationship Id="rId28" Type="http://schemas.openxmlformats.org/officeDocument/2006/relationships/tags" Target="../tags/tag298.xml"/><Relationship Id="rId29" Type="http://schemas.openxmlformats.org/officeDocument/2006/relationships/tags" Target="../tags/tag299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tags" Target="../tags/tag340.xml"/><Relationship Id="rId18" Type="http://schemas.openxmlformats.org/officeDocument/2006/relationships/tags" Target="../tags/tag341.xml"/><Relationship Id="rId19" Type="http://schemas.openxmlformats.org/officeDocument/2006/relationships/tags" Target="../tags/tag342.xml"/><Relationship Id="rId20" Type="http://schemas.openxmlformats.org/officeDocument/2006/relationships/tags" Target="../tags/tag343.xml"/><Relationship Id="rId21" Type="http://schemas.openxmlformats.org/officeDocument/2006/relationships/tags" Target="../tags/tag344.xml"/><Relationship Id="rId22" Type="http://schemas.openxmlformats.org/officeDocument/2006/relationships/tags" Target="../tags/tag345.xml"/><Relationship Id="rId23" Type="http://schemas.openxmlformats.org/officeDocument/2006/relationships/tags" Target="../tags/tag346.xml"/><Relationship Id="rId24" Type="http://schemas.openxmlformats.org/officeDocument/2006/relationships/tags" Target="../tags/tag347.xml"/><Relationship Id="rId25" Type="http://schemas.openxmlformats.org/officeDocument/2006/relationships/tags" Target="../tags/tag348.xml"/><Relationship Id="rId26" Type="http://schemas.openxmlformats.org/officeDocument/2006/relationships/tags" Target="../tags/tag349.xml"/><Relationship Id="rId27" Type="http://schemas.openxmlformats.org/officeDocument/2006/relationships/tags" Target="../tags/tag350.xml"/><Relationship Id="rId28" Type="http://schemas.openxmlformats.org/officeDocument/2006/relationships/tags" Target="../tags/tag351.xml"/><Relationship Id="rId29" Type="http://schemas.openxmlformats.org/officeDocument/2006/relationships/tags" Target="../tags/tag352.xml"/><Relationship Id="rId30" Type="http://schemas.openxmlformats.org/officeDocument/2006/relationships/tags" Target="../tags/tag353.xml"/><Relationship Id="rId31" Type="http://schemas.openxmlformats.org/officeDocument/2006/relationships/tags" Target="../tags/tag354.xml"/><Relationship Id="rId32" Type="http://schemas.openxmlformats.org/officeDocument/2006/relationships/tags" Target="../tags/tag355.xml"/><Relationship Id="rId3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tags" Target="../tags/tag383.xml"/><Relationship Id="rId14" Type="http://schemas.openxmlformats.org/officeDocument/2006/relationships/tags" Target="../tags/tag384.xml"/><Relationship Id="rId15" Type="http://schemas.openxmlformats.org/officeDocument/2006/relationships/tags" Target="../tags/tag385.xml"/><Relationship Id="rId16" Type="http://schemas.openxmlformats.org/officeDocument/2006/relationships/tags" Target="../tags/tag386.xml"/><Relationship Id="rId17" Type="http://schemas.openxmlformats.org/officeDocument/2006/relationships/tags" Target="../tags/tag387.xml"/><Relationship Id="rId18" Type="http://schemas.openxmlformats.org/officeDocument/2006/relationships/tags" Target="../tags/tag388.xml"/><Relationship Id="rId1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企业管理的商业智慧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商业智慧在企业管理中的应用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企业管理中的商业智慧案例分析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如何培养企业管理的商业智慧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未来企业管理的商业智慧发展趋势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企业管理的重要性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企业管理对企业发展的影响</a:t>
            </a:r>
            <a:endParaRPr altLang="en-US" lang="zh-CN"/>
          </a:p>
        </p:txBody>
      </p:sp>
      <p:sp>
        <p:nvSpPr>
          <p:cNvPr id="104902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提升企业竞争力：通过有效的管理，企业能够提高生产效率、降低成本、增强市场竞争力。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促进企业创新：管理创新是企业发展的重要驱动力，能够推动企业不断适应市场变化，实现可持续发展。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增强企业凝聚力：良好的管理能够营造积极向上的企业文化，增强员工归属感和凝聚力，提高工作效率。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推动企业国际化：随着全球化的加速，企业管理需要不断适应国际化趋势，提高企业在国际市场的竞争力。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企业管理对企业竞争力的提升</a:t>
            </a:r>
            <a:endParaRPr altLang="en-US" lang="zh-CN"/>
          </a:p>
        </p:txBody>
      </p:sp>
      <p:sp>
        <p:nvSpPr>
          <p:cNvPr id="104906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6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6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提升企业竞争力：通过有效的企业管理，企业可以更好地应对市场变化，提高产品质量和服务水平，从而增强企业的竞争力。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7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降低成本：企业管理可以帮助企业降低生产成本、管理成本和运营成本，提高企业的盈利能力。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8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创新发展：企业管理可以激发企业的创新精神，推动企业不断探索新的商业模式和市场机会，实现可持续发展。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8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增强员工凝聚力：企业管理可以增强员工的归属感和凝聚力，提高员工的工作积极性和效率，从而为企业创造更大的价值。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企业管理对企业战略规划的指导</a:t>
            </a:r>
            <a:endParaRPr altLang="en-US" lang="zh-CN"/>
          </a:p>
        </p:txBody>
      </p:sp>
      <p:sp>
        <p:nvSpPr>
          <p:cNvPr id="1049122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24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明确企业战略目标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26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28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激励员工积极参与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30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制定实现战略目标的计划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34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36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确保资源合理分配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商业智慧在企业管理中的应用</a:t>
            </a:r>
            <a:endParaRPr altLang="en-US" dirty="0" lang="zh-CN"/>
          </a:p>
        </p:txBody>
      </p:sp>
      <p:sp>
        <p:nvSpPr>
          <p:cNvPr id="10491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商业智慧的内涵</a:t>
            </a:r>
            <a:endParaRPr altLang="en-US" lang="zh-CN"/>
          </a:p>
        </p:txBody>
      </p:sp>
      <p:sp>
        <p:nvSpPr>
          <p:cNvPr id="104924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商业智慧的定义：商业智慧是一种基于数据、信息和知识的决策和行动能力，能够帮助企业更好地应对市场变化和竞争挑战。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商业智慧的核心要素：包括数据、信息和知识三个要素，其中数据是基础，信息是桥梁，知识是核心。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商业智慧的应用领域：商业智慧在企业管理中广泛应用于战略规划、市场营销、人力资源、财务管理等方面。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商业智慧的价值：商业智慧能够帮助企业提高决策效率和准确性，降低运营成本，增强市场竞争力，实现可持续发展。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商业智慧在企业管理中的具体应用</a:t>
            </a:r>
            <a:endParaRPr altLang="en-US" lang="zh-CN"/>
          </a:p>
        </p:txBody>
      </p:sp>
      <p:sp>
        <p:nvSpPr>
          <p:cNvPr id="1049306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商业智能在销售管理中的应用：通过数据分析和预测，帮助企业制定销售策略，提高销售业绩。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商业智能在供应链管理中的应用：通过实时监控和分析供应链数据，优化库存管理，降低成本。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商业智能在人力资源管理中的应用：通过员工绩效分析和人才管理，提高员工满意度和效率。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商业智能在财务管理中的应用：通过财务数据分析，帮助企业做出更明智的财务决策。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商业智能在战略管理中的应用：通过市场趋势分析和竞争情报，为企业制定更有效的战略规划。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商业智慧对企业管理的启示</a:t>
            </a:r>
            <a:endParaRPr altLang="en-US" lang="zh-CN"/>
          </a:p>
        </p:txBody>
      </p:sp>
      <p:sp>
        <p:nvSpPr>
          <p:cNvPr id="10493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商业智慧是企业管理的重要支撑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商业智慧能够提升企业的核心竞争力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商业智慧有助于企业更好地应对市场变化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商业智慧能够提高企业的决策效率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企业管理中的商业智慧案例分析</a:t>
            </a:r>
            <a:endParaRPr altLang="en-US" dirty="0" lang="zh-CN"/>
          </a:p>
        </p:txBody>
      </p:sp>
      <p:sp>
        <p:nvSpPr>
          <p:cNvPr id="10494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成功企业的商业智慧案例</a:t>
            </a:r>
            <a:endParaRPr altLang="en-US" lang="zh-CN"/>
          </a:p>
        </p:txBody>
      </p:sp>
      <p:sp>
        <p:nvSpPr>
          <p:cNvPr id="10495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阿里巴巴：利用互联网思维，打造全球最大的电子商务平台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腾讯：以用户为中心，不断拓展业务领域，成为综合性互联网企业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华为：注重技术创新，以高品质产品和服务赢得市场份额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小米：以性价比为核心竞争力，成功打造出多个爆款产品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失败企业的商业智慧教训</a:t>
            </a:r>
            <a:endParaRPr altLang="en-US" lang="zh-CN"/>
          </a:p>
        </p:txBody>
      </p:sp>
      <p:sp>
        <p:nvSpPr>
          <p:cNvPr id="104954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5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案例介绍：失败企业的背景、发展历程和现状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失败原因分析：市场定位、产品创新、营销策略等方面的问题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商业智慧教训总结：从失败中汲取的经验教训，如何避免类似问题发生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成功企业案例对比：与失败企业形成对比，突出商业智慧的重要性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案例分析对企业管理的启示</a:t>
            </a:r>
            <a:endParaRPr altLang="en-US" lang="zh-CN"/>
          </a:p>
        </p:txBody>
      </p:sp>
      <p:sp>
        <p:nvSpPr>
          <p:cNvPr id="104960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案例分析的结果和启示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1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案例分析的方法和过程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案例分析的背景和目的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2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商业智慧在企业管理中的应用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如何培养企业管理的商业智慧</a:t>
            </a:r>
            <a:endParaRPr altLang="en-US" dirty="0" lang="zh-CN"/>
          </a:p>
        </p:txBody>
      </p:sp>
      <p:sp>
        <p:nvSpPr>
          <p:cNvPr id="10496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培养商业洞察力</a:t>
            </a:r>
            <a:endParaRPr altLang="en-US" lang="zh-CN"/>
          </a:p>
        </p:txBody>
      </p:sp>
      <p:sp>
        <p:nvSpPr>
          <p:cNvPr id="104974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关注消费者需求：了解消费者需求，把握消费者心理，提升产品和服务质量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培养创新思维：鼓励员工提出新想法、新思路，激发企业创新活力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了解市场趋势：关注行业动态，把握市场变化，具备敏锐的市场洞察力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深入分析数据：运用数据分析工具，挖掘数据背后的规律，为决策提供有力支持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提升战略思维能力</a:t>
            </a:r>
            <a:endParaRPr altLang="en-US" lang="zh-CN"/>
          </a:p>
        </p:txBody>
      </p:sp>
      <p:sp>
        <p:nvSpPr>
          <p:cNvPr id="104980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了解行业趋势和竞争环境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制定长期发展目标和战略规划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培养创新思维和敏锐的市场洞察力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不断学习和提升自己的专业素养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增强创新精神和实践能力</a:t>
            </a:r>
            <a:endParaRPr altLang="en-US" lang="zh-CN"/>
          </a:p>
        </p:txBody>
      </p:sp>
      <p:sp>
        <p:nvSpPr>
          <p:cNvPr id="104984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培养创新思维：鼓励员工提出新想法、新方法，激发创新灵感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实践出真知：通过实际操作，将理论知识转化为实践能力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不断学习和进步：持续学习新知识、新技能，提高自身素质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勇于承担责任：在面对挑战时，敢于承担责任，积极寻求解决方案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建立良好的企业文化和团队氛围</a:t>
            </a:r>
            <a:endParaRPr altLang="en-US" lang="zh-CN"/>
          </a:p>
        </p:txBody>
      </p:sp>
      <p:sp>
        <p:nvSpPr>
          <p:cNvPr id="104988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定期组织团队活动，增强团队凝聚力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9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鼓励员工参与决策和分享经验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建立积极向上的团队氛围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0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培养员工的企业文化意识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未来企业管理的商业智慧发展趋势</a:t>
            </a:r>
            <a:endParaRPr altLang="en-US" dirty="0" lang="zh-CN"/>
          </a:p>
        </p:txBody>
      </p:sp>
      <p:sp>
        <p:nvSpPr>
          <p:cNvPr id="1049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数字化和智能化趋势</a:t>
            </a:r>
            <a:endParaRPr altLang="en-US" lang="zh-CN"/>
          </a:p>
        </p:txBody>
      </p:sp>
      <p:sp>
        <p:nvSpPr>
          <p:cNvPr id="10500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数字化转型：利用大数据、云计算等技术提升企业运营效率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智能化服务：通过智能客服、智能推荐等技术提升客户服务体验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智能化生产：利用机器人、自动化设备等实现生产过程的智能化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智能化决策：通过人工智能技术辅助企业做出更科学、更准确的决策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可持续发展和绿色管理趋势</a:t>
            </a:r>
            <a:endParaRPr altLang="en-US" lang="zh-CN"/>
          </a:p>
        </p:txBody>
      </p:sp>
      <p:sp>
        <p:nvSpPr>
          <p:cNvPr id="10501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可持续发展：企业需要关注环境、社会和经济效益的平衡，实现长期可持续发展。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绿色管理：企业需要采取绿色生产方式，减少对环境的污染和破坏，提高资源利用效率。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社会责任：企业需要积极履行社会责任，关注员工福利和社区发展，树立良好的企业形象。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创新发展：企业需要不断创新，探索新的商业模式和管理模式，以适应不断变化的市场环境。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跨界融合和创新发展趋势</a:t>
            </a:r>
            <a:endParaRPr altLang="en-US" lang="zh-CN"/>
          </a:p>
        </p:txBody>
      </p:sp>
      <p:sp>
        <p:nvSpPr>
          <p:cNvPr id="105015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6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跨界融合：企业将不同领域的知识和资源进行整合，以创造出新的商业模式和竞争优势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6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6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创新发展：企业不断探索新的技术和方法，以推动产品和服务的升级和变革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7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智能化发展：企业将人工智能、大数据等先进技术应用于管理中，以提高效率和降低成本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7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8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可持续发展：企业注重环境保护和社会责任，以实现长期的商业成功和社会价值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人本管理和共享发展趋势</a:t>
            </a:r>
            <a:endParaRPr altLang="en-US" lang="zh-CN"/>
          </a:p>
        </p:txBody>
      </p:sp>
      <p:sp>
        <p:nvSpPr>
          <p:cNvPr id="1050216" name="任意多边形 12"/>
          <p:cNvSpPr/>
          <p:nvPr>
            <p:custDataLst>
              <p:tags r:id="rId1"/>
            </p:custDataLst>
          </p:nvPr>
        </p:nvSpPr>
        <p:spPr>
          <a:xfrm rot="2700000">
            <a:off x="4159556" y="1538634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218" name="标题"/>
          <p:cNvSpPr txBox="1"/>
          <p:nvPr>
            <p:custDataLst>
              <p:tags r:id="rId2"/>
            </p:custDataLst>
          </p:nvPr>
        </p:nvSpPr>
        <p:spPr>
          <a:xfrm>
            <a:off x="4601038" y="1705630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4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强调团队合作和沟通</a:t>
            </a:r>
            <a:endParaRPr altLang="en-US" b="1" dirty="0" sz="14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50220" name="文本框 25"/>
          <p:cNvSpPr txBox="1"/>
          <p:nvPr>
            <p:custDataLst>
              <p:tags r:id="rId3"/>
            </p:custDataLst>
          </p:nvPr>
        </p:nvSpPr>
        <p:spPr>
          <a:xfrm>
            <a:off x="4601038" y="2486862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222" name="任意多边形 22"/>
          <p:cNvSpPr/>
          <p:nvPr>
            <p:custDataLst>
              <p:tags r:id="rId4"/>
            </p:custDataLst>
          </p:nvPr>
        </p:nvSpPr>
        <p:spPr>
          <a:xfrm rot="2700000">
            <a:off x="1544572" y="1538634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224" name="标题"/>
          <p:cNvSpPr txBox="1"/>
          <p:nvPr>
            <p:custDataLst>
              <p:tags r:id="rId5"/>
            </p:custDataLst>
          </p:nvPr>
        </p:nvSpPr>
        <p:spPr>
          <a:xfrm>
            <a:off x="1986054" y="1705630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4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重视员工成长和福利</a:t>
            </a:r>
            <a:endParaRPr altLang="en-US" b="1" dirty="0" sz="14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50226" name="文本框 25"/>
          <p:cNvSpPr txBox="1"/>
          <p:nvPr>
            <p:custDataLst>
              <p:tags r:id="rId6"/>
            </p:custDataLst>
          </p:nvPr>
        </p:nvSpPr>
        <p:spPr>
          <a:xfrm>
            <a:off x="1986054" y="2486862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228" name="任意多边形 27"/>
          <p:cNvSpPr/>
          <p:nvPr>
            <p:custDataLst>
              <p:tags r:id="rId7"/>
            </p:custDataLst>
          </p:nvPr>
        </p:nvSpPr>
        <p:spPr>
          <a:xfrm rot="2700000">
            <a:off x="9389523" y="1538634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230" name="标题"/>
          <p:cNvSpPr txBox="1"/>
          <p:nvPr>
            <p:custDataLst>
              <p:tags r:id="rId8"/>
            </p:custDataLst>
          </p:nvPr>
        </p:nvSpPr>
        <p:spPr>
          <a:xfrm>
            <a:off x="9831005" y="1705630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培养员工创新能力和学习能力  共享发展趋势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50232" name="文本框 25"/>
          <p:cNvSpPr txBox="1"/>
          <p:nvPr>
            <p:custDataLst>
              <p:tags r:id="rId9"/>
            </p:custDataLst>
          </p:nvPr>
        </p:nvSpPr>
        <p:spPr>
          <a:xfrm>
            <a:off x="9831005" y="2486862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共享发展趋势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234" name="任意多边形 32"/>
          <p:cNvSpPr/>
          <p:nvPr>
            <p:custDataLst>
              <p:tags r:id="rId10"/>
            </p:custDataLst>
          </p:nvPr>
        </p:nvSpPr>
        <p:spPr>
          <a:xfrm rot="2700000">
            <a:off x="6774539" y="1538634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236" name="标题"/>
          <p:cNvSpPr txBox="1"/>
          <p:nvPr>
            <p:custDataLst>
              <p:tags r:id="rId11"/>
            </p:custDataLst>
          </p:nvPr>
        </p:nvSpPr>
        <p:spPr>
          <a:xfrm>
            <a:off x="7216022" y="1705630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4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鼓励员工参与决策</a:t>
            </a:r>
            <a:endParaRPr altLang="en-US" b="1" dirty="0" sz="14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50238" name="文本框 36"/>
          <p:cNvSpPr txBox="1"/>
          <p:nvPr>
            <p:custDataLst>
              <p:tags r:id="rId12"/>
            </p:custDataLst>
          </p:nvPr>
        </p:nvSpPr>
        <p:spPr>
          <a:xfrm>
            <a:off x="7216022" y="2486862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240" name="标题"/>
          <p:cNvSpPr txBox="1"/>
          <p:nvPr>
            <p:custDataLst>
              <p:tags r:id="rId13"/>
            </p:custDataLst>
          </p:nvPr>
        </p:nvSpPr>
        <p:spPr>
          <a:xfrm>
            <a:off x="3745586" y="1514321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2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50242" name="标题"/>
          <p:cNvSpPr txBox="1"/>
          <p:nvPr>
            <p:custDataLst>
              <p:tags r:id="rId14"/>
            </p:custDataLst>
          </p:nvPr>
        </p:nvSpPr>
        <p:spPr>
          <a:xfrm>
            <a:off x="1130602" y="1514321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1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50244" name="标题"/>
          <p:cNvSpPr txBox="1"/>
          <p:nvPr>
            <p:custDataLst>
              <p:tags r:id="rId15"/>
            </p:custDataLst>
          </p:nvPr>
        </p:nvSpPr>
        <p:spPr>
          <a:xfrm>
            <a:off x="8975553" y="1514321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4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6"/>
            </p:custDataLst>
          </p:nvPr>
        </p:nvSpPr>
        <p:spPr>
          <a:xfrm>
            <a:off x="6360570" y="1514321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3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50248" name="任意多边形 3"/>
          <p:cNvSpPr/>
          <p:nvPr>
            <p:custDataLst>
              <p:tags r:id="rId17"/>
            </p:custDataLst>
          </p:nvPr>
        </p:nvSpPr>
        <p:spPr>
          <a:xfrm rot="2700000">
            <a:off x="4159556" y="3879131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250" name="标题"/>
          <p:cNvSpPr txBox="1"/>
          <p:nvPr>
            <p:custDataLst>
              <p:tags r:id="rId18"/>
            </p:custDataLst>
          </p:nvPr>
        </p:nvSpPr>
        <p:spPr>
          <a:xfrm>
            <a:off x="4601038" y="4046127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4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共享资源的整合与优化</a:t>
            </a:r>
            <a:endParaRPr altLang="en-US" b="1" dirty="0" sz="14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50252" name="文本框 25"/>
          <p:cNvSpPr txBox="1"/>
          <p:nvPr>
            <p:custDataLst>
              <p:tags r:id="rId19"/>
            </p:custDataLst>
          </p:nvPr>
        </p:nvSpPr>
        <p:spPr>
          <a:xfrm>
            <a:off x="4601038" y="4827359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254" name="任意多边形 6"/>
          <p:cNvSpPr/>
          <p:nvPr>
            <p:custDataLst>
              <p:tags r:id="rId20"/>
            </p:custDataLst>
          </p:nvPr>
        </p:nvSpPr>
        <p:spPr>
          <a:xfrm rot="2700000">
            <a:off x="1544572" y="3879131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256" name="标题"/>
          <p:cNvSpPr txBox="1"/>
          <p:nvPr>
            <p:custDataLst>
              <p:tags r:id="rId21"/>
            </p:custDataLst>
          </p:nvPr>
        </p:nvSpPr>
        <p:spPr>
          <a:xfrm>
            <a:off x="1986054" y="4046127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4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共享经济模式的应用</a:t>
            </a:r>
            <a:endParaRPr altLang="en-US" b="1" dirty="0" sz="14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50258" name="文本框 8"/>
          <p:cNvSpPr txBox="1"/>
          <p:nvPr>
            <p:custDataLst>
              <p:tags r:id="rId22"/>
            </p:custDataLst>
          </p:nvPr>
        </p:nvSpPr>
        <p:spPr>
          <a:xfrm>
            <a:off x="1986054" y="4827359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260" name="任意多边形 10"/>
          <p:cNvSpPr/>
          <p:nvPr>
            <p:custDataLst>
              <p:tags r:id="rId23"/>
            </p:custDataLst>
          </p:nvPr>
        </p:nvSpPr>
        <p:spPr>
          <a:xfrm rot="2700000">
            <a:off x="9389523" y="3879131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262" name="标题"/>
          <p:cNvSpPr txBox="1"/>
          <p:nvPr>
            <p:custDataLst>
              <p:tags r:id="rId24"/>
            </p:custDataLst>
          </p:nvPr>
        </p:nvSpPr>
        <p:spPr>
          <a:xfrm>
            <a:off x="9831005" y="4046127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4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共享管理的创新与实践</a:t>
            </a:r>
            <a:endParaRPr altLang="en-US" b="1" dirty="0" sz="14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50264" name="文本框 25"/>
          <p:cNvSpPr txBox="1"/>
          <p:nvPr>
            <p:custDataLst>
              <p:tags r:id="rId25"/>
            </p:custDataLst>
          </p:nvPr>
        </p:nvSpPr>
        <p:spPr>
          <a:xfrm>
            <a:off x="9831005" y="4827359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266" name="任意多边形 15"/>
          <p:cNvSpPr/>
          <p:nvPr>
            <p:custDataLst>
              <p:tags r:id="rId26"/>
            </p:custDataLst>
          </p:nvPr>
        </p:nvSpPr>
        <p:spPr>
          <a:xfrm rot="2700000">
            <a:off x="6774539" y="3879131"/>
            <a:ext cx="172754" cy="1586138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3" h="3937">
                <a:moveTo>
                  <a:pt x="293" y="0"/>
                </a:moveTo>
                <a:lnTo>
                  <a:pt x="293" y="3937"/>
                </a:lnTo>
                <a:lnTo>
                  <a:pt x="293" y="3937"/>
                </a:lnTo>
                <a:cubicBezTo>
                  <a:pt x="125" y="3730"/>
                  <a:pt x="0" y="2927"/>
                  <a:pt x="0" y="1969"/>
                </a:cubicBezTo>
                <a:cubicBezTo>
                  <a:pt x="0" y="1010"/>
                  <a:pt x="125" y="207"/>
                  <a:pt x="293" y="0"/>
                </a:cubicBezTo>
                <a:lnTo>
                  <a:pt x="293" y="0"/>
                </a:lnTo>
                <a:close/>
              </a:path>
            </a:pathLst>
          </a:custGeom>
          <a:gradFill>
            <a:gsLst>
              <a:gs pos="0">
                <a:srgbClr val="376FFF">
                  <a:alpha val="0"/>
                </a:srgbClr>
              </a:gs>
              <a:gs pos="59000">
                <a:schemeClr val="accent1">
                  <a:alpha val="0"/>
                </a:schemeClr>
              </a:gs>
              <a:gs pos="100000">
                <a:schemeClr val="accent1">
                  <a:alpha val="1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50268" name="标题"/>
          <p:cNvSpPr txBox="1"/>
          <p:nvPr>
            <p:custDataLst>
              <p:tags r:id="rId27"/>
            </p:custDataLst>
          </p:nvPr>
        </p:nvSpPr>
        <p:spPr>
          <a:xfrm>
            <a:off x="7216022" y="4046127"/>
            <a:ext cx="1523434" cy="765876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altLang="en-US" b="1" dirty="0" sz="1400" lang="zh-CN" spc="300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共享服务的普及与发展</a:t>
            </a:r>
            <a:endParaRPr altLang="en-US" b="1" dirty="0" sz="1400" lang="zh-CN" spc="300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50270" name="文本框 19"/>
          <p:cNvSpPr txBox="1"/>
          <p:nvPr>
            <p:custDataLst>
              <p:tags r:id="rId28"/>
            </p:custDataLst>
          </p:nvPr>
        </p:nvSpPr>
        <p:spPr>
          <a:xfrm>
            <a:off x="7216022" y="4827359"/>
            <a:ext cx="1523434" cy="120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ea"/>
              </a:rPr>
              <a:t>此处输入你的智能图形项正文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272" name="标题"/>
          <p:cNvSpPr txBox="1"/>
          <p:nvPr>
            <p:custDataLst>
              <p:tags r:id="rId29"/>
            </p:custDataLst>
          </p:nvPr>
        </p:nvSpPr>
        <p:spPr>
          <a:xfrm>
            <a:off x="3745586" y="3854818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6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50274" name="标题"/>
          <p:cNvSpPr txBox="1"/>
          <p:nvPr>
            <p:custDataLst>
              <p:tags r:id="rId30"/>
            </p:custDataLst>
          </p:nvPr>
        </p:nvSpPr>
        <p:spPr>
          <a:xfrm>
            <a:off x="1130602" y="3854818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5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50276" name="标题"/>
          <p:cNvSpPr txBox="1"/>
          <p:nvPr>
            <p:custDataLst>
              <p:tags r:id="rId31"/>
            </p:custDataLst>
          </p:nvPr>
        </p:nvSpPr>
        <p:spPr>
          <a:xfrm>
            <a:off x="8975553" y="3854818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8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50278" name="标题"/>
          <p:cNvSpPr txBox="1"/>
          <p:nvPr>
            <p:custDataLst>
              <p:tags r:id="rId32"/>
            </p:custDataLst>
          </p:nvPr>
        </p:nvSpPr>
        <p:spPr>
          <a:xfrm>
            <a:off x="6360570" y="3854818"/>
            <a:ext cx="827300" cy="155030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lvl="0">
              <a:buClrTx/>
              <a:buSzTx/>
              <a:buFontTx/>
            </a:pPr>
            <a:r>
              <a:rPr altLang="zh-CN" b="1" dirty="0" sz="9000" lang="en-US" spc="300">
                <a:gradFill>
                  <a:gsLst>
                    <a:gs pos="22000">
                      <a:schemeClr val="accent1"/>
                    </a:gs>
                    <a:gs pos="62000">
                      <a:schemeClr val="accent1">
                        <a:alpha val="50000"/>
                      </a:schemeClr>
                    </a:gs>
                    <a:gs pos="64000">
                      <a:schemeClr val="accent1">
                        <a:alpha val="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7</a:t>
            </a:r>
            <a:endParaRPr altLang="zh-CN" b="1" dirty="0" sz="9000" lang="en-US" spc="300">
              <a:gradFill>
                <a:gsLst>
                  <a:gs pos="22000">
                    <a:schemeClr val="accent1"/>
                  </a:gs>
                  <a:gs pos="62000">
                    <a:schemeClr val="accent1">
                      <a:alpha val="50000"/>
                    </a:schemeClr>
                  </a:gs>
                  <a:gs pos="64000">
                    <a:schemeClr val="accent1">
                      <a:alpha val="0"/>
                    </a:schemeClr>
                  </a:gs>
                </a:gsLst>
                <a:lin ang="2700000" scaled="0"/>
              </a:gra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3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企业管理的商业智慧对企业发展的意义和作用</a:t>
            </a:r>
            <a:endParaRPr altLang="en-US" lang="zh-CN"/>
          </a:p>
        </p:txBody>
      </p:sp>
      <p:sp>
        <p:nvSpPr>
          <p:cNvPr id="10503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提升企业管理水平：商业智慧能够帮助企业更好地管理内部运营，提高工作效率和降低成本。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增强企业竞争力：通过商业智慧的应用，企业能够更好地了解市场和客户需求，制定更加精准的市场策略，从而在竞争中获得优势。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促进企业创新发展：商业智慧能够激发企业的创新思维，推动企业不断探索新的商业模式和市场机会，实现可持续发展。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增强企业社会责任：商业智慧的应用能够帮助企业更好地履行社会责任，关注环保、公益等方面的问题，树立良好的企业形象。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企业管理的商业智慧未来发展趋势和挑战</a:t>
            </a:r>
            <a:endParaRPr altLang="en-US" lang="zh-CN"/>
          </a:p>
        </p:txBody>
      </p:sp>
      <p:sp>
        <p:nvSpPr>
          <p:cNvPr id="1050448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50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452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数字化转型：利用大数据、人工智能等技术提升企业管理效率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56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58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智能化决策：通过数据分析和预测，实现更精准的决策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62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64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可持续发展：关注环保、社会责任等方面，推动企业可持续发展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6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68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70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全球化趋势：加强跨国合作，拓展海外市场，提升企业竞争力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74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76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人才管理挑战：培养和吸引高素质人才，提升企业创新能力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8" name="矩形 67"/>
          <p:cNvSpPr/>
          <p:nvPr>
            <p:custDataLst>
              <p:tags r:id="rId16"/>
            </p:custDataLst>
          </p:nvPr>
        </p:nvSpPr>
        <p:spPr>
          <a:xfrm>
            <a:off x="6638935" y="4588784"/>
            <a:ext cx="4714719" cy="119024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80" name="矩形 68"/>
          <p:cNvSpPr/>
          <p:nvPr>
            <p:custDataLst>
              <p:tags r:id="rId17"/>
            </p:custDataLst>
          </p:nvPr>
        </p:nvSpPr>
        <p:spPr>
          <a:xfrm>
            <a:off x="6289686" y="4588784"/>
            <a:ext cx="170321" cy="119024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482" name="文本框 69"/>
          <p:cNvSpPr txBox="1"/>
          <p:nvPr>
            <p:custDataLst>
              <p:tags r:id="rId18"/>
            </p:custDataLst>
          </p:nvPr>
        </p:nvSpPr>
        <p:spPr>
          <a:xfrm>
            <a:off x="6819094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应对不确定性：增强企业应对市场变化的能力，保持竞争优势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7500"/>
          </a:bodyPr>
          <a:p>
            <a:r>
              <a:rPr altLang="en-US" lang="zh-CN"/>
              <a:t>企业如何更好地运用商业智慧提升企业管理水平</a:t>
            </a:r>
            <a:endParaRPr altLang="en-US" lang="zh-CN"/>
          </a:p>
        </p:txBody>
      </p:sp>
      <p:sp>
        <p:nvSpPr>
          <p:cNvPr id="105051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商业智慧在企业管理中的应用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2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2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商业智慧对企业管理的意义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3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如何运用商业智慧提升企业管理水平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53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未来商业智慧的发展趋势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7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57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8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5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0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3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270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2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2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2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1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1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1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4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4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VALUE" val="12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4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3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3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3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0922_7*l_h_i*1_2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2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0922_7*l_h_i*1_1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1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0922_7*l_h_i*1_4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4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0922_7*l_h_i*1_3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3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6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6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6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5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5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5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8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8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8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8_1"/>
  <p:tag name="KSO_WM_DIAGRAM_VERSION" val="3"/>
  <p:tag name="KSO_WM_DIAGRAM_COLOR_TRICK" val="1"/>
  <p:tag name="KSO_WM_DIAGRAM_COLOR_TEXT_CAN_REMOVE" val="n"/>
  <p:tag name="KSO_WM_UNIT_VALUE" val="12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8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8_1"/>
  <p:tag name="KSO_WM_DIAGRAM_VERSION" val="3"/>
  <p:tag name="KSO_WM_DIAGRAM_COLOR_TRICK" val="1"/>
  <p:tag name="KSO_WM_DIAGRAM_COLOR_TEXT_CAN_REMOVE" val="n"/>
  <p:tag name="KSO_WM_UNIT_VALUE" val="45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i*1_7_2"/>
  <p:tag name="KSO_WM_TEMPLATE_CATEGORY" val="diagram"/>
  <p:tag name="KSO_WM_TEMPLATE_INDEX" val="20230922"/>
  <p:tag name="KSO_WM_UNIT_LAYERLEVEL" val="1_1_1"/>
  <p:tag name="KSO_WM_TAG_VERSION" val="3.0"/>
  <p:tag name="KSO_WM_DIAGRAM_GROUP_CODE" val="l1-1"/>
  <p:tag name="KSO_WM_UNIT_TYPE" val="l_h_i"/>
  <p:tag name="KSO_WM_UNIT_INDEX" val="1_7_2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gradient&quot;:[{&quot;brightness&quot;:0,&quot;colorType&quot;:2,&quot;pos&quot;:0,&quot;rgb&quot;:&quot;#376fff&quot;,&quot;transparency&quot;:1},{&quot;brightness&quot;:0,&quot;colorType&quot;:1,&quot;foreColorIndex&quot;:5,&quot;pos&quot;:0.5899999737739563,&quot;transparency&quot;:1},{&quot;brightness&quot;:0,&quot;colorType&quot;:1,&quot;foreColorIndex&quot;:5,&quot;pos&quot;:1,&quot;transparency&quot;:0.8799999952316284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a*1_7_1"/>
  <p:tag name="KSO_WM_TEMPLATE_CATEGORY" val="diagram"/>
  <p:tag name="KSO_WM_TEMPLATE_INDEX" val="20230922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7_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22_7*l_h_f*1_7_1"/>
  <p:tag name="KSO_WM_TEMPLATE_CATEGORY" val="diagram"/>
  <p:tag name="KSO_WM_TEMPLATE_INDEX" val="20230922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7_1"/>
  <p:tag name="KSO_WM_DIAGRAM_VERSION" val="3"/>
  <p:tag name="KSO_WM_DIAGRAM_COLOR_TRICK" val="1"/>
  <p:tag name="KSO_WM_DIAGRAM_COLOR_TEXT_CAN_REMOVE" val="n"/>
  <p:tag name="KSO_WM_UNIT_PRESET_TEXT" val="此处输入你的智能图形项正文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6_1"/>
  <p:tag name="KSO_WM_UNIT_ID" val="diagram20230922_7*l_h_i*1_6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6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5_1"/>
  <p:tag name="KSO_WM_UNIT_ID" val="diagram20230922_7*l_h_i*1_5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5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8_1"/>
  <p:tag name="KSO_WM_UNIT_ID" val="diagram20230922_7*l_h_i*1_8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8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7_1"/>
  <p:tag name="KSO_WM_UNIT_ID" val="diagram20230922_7*l_h_i*1_7_1"/>
  <p:tag name="KSO_WM_TEMPLATE_CATEGORY" val="diagram"/>
  <p:tag name="KSO_WM_TEMPLATE_INDEX" val="2023092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UBTYPE" val="d"/>
  <p:tag name="KSO_WM_UNIT_PRESET_TEXT" val="7"/>
  <p:tag name="KSO_WM_UNIT_TEXT_FILL_FORE_SCHEMECOLOR_INDEX" val="5"/>
  <p:tag name="KSO_WM_DIAGRAM_MAX_ITEMCNT" val="8"/>
  <p:tag name="KSO_WM_DIAGRAM_MIN_ITEMCNT" val="2"/>
  <p:tag name="KSO_WM_DIAGRAM_VIRTUALLY_FRAME" val="{&quot;height&quot;:352.70000000000005,&quot;width&quot;:798.9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2199999988079071,&quot;transparency&quot;:0},{&quot;brightness&quot;:0,&quot;colorType&quot;:1,&quot;foreColorIndex&quot;:5,&quot;pos&quot;:0.6200000047683716,&quot;transparency&quot;:0.5},{&quot;brightness&quot;:0,&quot;colorType&quot;:1,&quot;foreColorIndex&quot;:5,&quot;pos&quot;:0.639999985694885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7"/>
</p:tagLst>
</file>

<file path=ppt/tags/tag35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405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2023-12-19T19:34:30Z</dcterms:created>
  <dcterms:modified xsi:type="dcterms:W3CDTF">2023-12-19T19:34:30Z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500dd1a7fa054c05a827e78d46e865a1_21</vt:lpwstr>
  </property>
</Properties>
</file>