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27" r:id="rId1"/>
    <p:sldMasterId id="2147484164" r:id="rId2"/>
  </p:sldMasterIdLst>
  <p:notesMasterIdLst>
    <p:notesMasterId r:id="rId3"/>
  </p:notesMasterIdLst>
  <p:sldIdLst>
    <p:sldId id="482" r:id="rId4"/>
    <p:sldId id="487" r:id="rId5"/>
    <p:sldId id="491" r:id="rId6"/>
    <p:sldId id="494" r:id="rId7"/>
    <p:sldId id="500" r:id="rId9"/>
    <p:sldId id="503" r:id="rId10"/>
    <p:sldId id="506" r:id="rId11"/>
    <p:sldId id="509" r:id="rId12"/>
    <p:sldId id="515" r:id="rId14"/>
    <p:sldId id="518" r:id="rId15"/>
    <p:sldId id="521" r:id="rId16"/>
    <p:sldId id="524" r:id="rId17"/>
    <p:sldId id="527" r:id="rId18"/>
    <p:sldId id="533" r:id="rId20"/>
    <p:sldId id="536" r:id="rId21"/>
    <p:sldId id="539" r:id="rId22"/>
    <p:sldId id="542" r:id="rId23"/>
    <p:sldId id="545" r:id="rId24"/>
    <p:sldId id="551" r:id="rId26"/>
    <p:sldId id="554" r:id="rId27"/>
    <p:sldId id="557" r:id="rId28"/>
    <p:sldId id="560" r:id="rId29"/>
    <p:sldId id="563" r:id="rId30"/>
    <p:sldId id="569" r:id="rId32"/>
    <p:sldId id="572" r:id="rId33"/>
    <p:sldId id="575" r:id="rId34"/>
    <p:sldId id="578" r:id="rId35"/>
    <p:sldId id="581" r:id="rId36"/>
    <p:sldId id="587" r:id="rId38"/>
    <p:sldId id="590" r:id="rId39"/>
    <p:sldId id="594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tags" Target="../tags/tag139.xml"/><Relationship Id="rId22" Type="http://schemas.openxmlformats.org/officeDocument/2006/relationships/tags" Target="../tags/tag140.xml"/><Relationship Id="rId23" Type="http://schemas.openxmlformats.org/officeDocument/2006/relationships/tags" Target="../tags/tag141.xml"/><Relationship Id="rId24" Type="http://schemas.openxmlformats.org/officeDocument/2006/relationships/tags" Target="../tags/tag142.xml"/><Relationship Id="rId25" Type="http://schemas.openxmlformats.org/officeDocument/2006/relationships/tags" Target="../tags/tag143.xml"/><Relationship Id="rId26" Type="http://schemas.openxmlformats.org/officeDocument/2006/relationships/tags" Target="../tags/tag144.xml"/><Relationship Id="rId27" Type="http://schemas.openxmlformats.org/officeDocument/2006/relationships/tags" Target="../tags/tag145.xml"/><Relationship Id="rId28" Type="http://schemas.openxmlformats.org/officeDocument/2006/relationships/tags" Target="../tags/tag146.xml"/><Relationship Id="rId29" Type="http://schemas.openxmlformats.org/officeDocument/2006/relationships/tags" Target="../tags/tag147.xml"/><Relationship Id="rId30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tags" Target="../tags/tag207.xml"/><Relationship Id="rId22" Type="http://schemas.openxmlformats.org/officeDocument/2006/relationships/tags" Target="../tags/tag208.xml"/><Relationship Id="rId23" Type="http://schemas.openxmlformats.org/officeDocument/2006/relationships/tags" Target="../tags/tag209.xml"/><Relationship Id="rId24" Type="http://schemas.openxmlformats.org/officeDocument/2006/relationships/tags" Target="../tags/tag210.xml"/><Relationship Id="rId25" Type="http://schemas.openxmlformats.org/officeDocument/2006/relationships/tags" Target="../tags/tag211.xml"/><Relationship Id="rId26" Type="http://schemas.openxmlformats.org/officeDocument/2006/relationships/tags" Target="../tags/tag212.xml"/><Relationship Id="rId27" Type="http://schemas.openxmlformats.org/officeDocument/2006/relationships/tags" Target="../tags/tag213.xml"/><Relationship Id="rId28" Type="http://schemas.openxmlformats.org/officeDocument/2006/relationships/tags" Target="../tags/tag214.xml"/><Relationship Id="rId29" Type="http://schemas.openxmlformats.org/officeDocument/2006/relationships/tags" Target="../tags/tag215.xml"/><Relationship Id="rId30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4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利用数据分析学生学习需求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引言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学生学习需求分析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数据分析方法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数据分析实践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数据分析应用前景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结论与展望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48998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8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0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2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4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数据分析在教育领域的应用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数据分析在学生学习需求中的优势与局限性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数据分析方法在学生学习需求中的应用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学生学习需求分析的重要性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数据分析的重要性</a:t>
            </a:r>
            <a:endParaRPr altLang="en-US" lang="zh-CN"/>
          </a:p>
        </p:txBody>
      </p:sp>
      <p:sp>
        <p:nvSpPr>
          <p:cNvPr id="1049076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引言：介绍数据分析的概念和意义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数据分析的重要性：强调数据分析在学生学习需求中的应用价值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数据分析的背景：介绍数据分析的发展历程和现状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数据分析的应用：列举数据分析在学生需求方面的具体应用案例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目的和意义</a:t>
            </a:r>
            <a:endParaRPr altLang="en-US" lang="zh-CN"/>
          </a:p>
        </p:txBody>
      </p:sp>
      <p:sp>
        <p:nvSpPr>
          <p:cNvPr id="1049134" name="矩形 3"/>
          <p:cNvSpPr/>
          <p:nvPr>
            <p:custDataLst>
              <p:tags r:id="rId1"/>
            </p:custDataLst>
          </p:nvPr>
        </p:nvSpPr>
        <p:spPr>
          <a:xfrm>
            <a:off x="1185885" y="2181671"/>
            <a:ext cx="10391878" cy="154451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136" name="矩形 13"/>
          <p:cNvSpPr/>
          <p:nvPr>
            <p:custDataLst>
              <p:tags r:id="rId2"/>
            </p:custDataLst>
          </p:nvPr>
        </p:nvSpPr>
        <p:spPr>
          <a:xfrm>
            <a:off x="608330" y="2181671"/>
            <a:ext cx="281824" cy="154451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4"/>
          <p:cNvSpPr txBox="1"/>
          <p:nvPr>
            <p:custDataLst>
              <p:tags r:id="rId3"/>
            </p:custDataLst>
          </p:nvPr>
        </p:nvSpPr>
        <p:spPr>
          <a:xfrm>
            <a:off x="1484440" y="2314652"/>
            <a:ext cx="9943200" cy="12777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目的：通过数据分析，了解学生的学习需求和特点，为教学提供科学依据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39"/>
          <p:cNvSpPr/>
          <p:nvPr>
            <p:custDataLst>
              <p:tags r:id="rId4"/>
            </p:custDataLst>
          </p:nvPr>
        </p:nvSpPr>
        <p:spPr>
          <a:xfrm>
            <a:off x="1185885" y="4014722"/>
            <a:ext cx="10391878" cy="154451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142" name="矩形 5"/>
          <p:cNvSpPr/>
          <p:nvPr>
            <p:custDataLst>
              <p:tags r:id="rId5"/>
            </p:custDataLst>
          </p:nvPr>
        </p:nvSpPr>
        <p:spPr>
          <a:xfrm>
            <a:off x="608330" y="4014722"/>
            <a:ext cx="281824" cy="154451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144" name="文本框 41"/>
          <p:cNvSpPr txBox="1"/>
          <p:nvPr>
            <p:custDataLst>
              <p:tags r:id="rId6"/>
            </p:custDataLst>
          </p:nvPr>
        </p:nvSpPr>
        <p:spPr>
          <a:xfrm>
            <a:off x="1484440" y="4148355"/>
            <a:ext cx="9943200" cy="12777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意义：提高教学效果，满足学生的学习需求，促进个性化教育的发展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学生学习需求分析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学生学习需求分类</a:t>
            </a:r>
            <a:endParaRPr altLang="en-US" lang="zh-CN"/>
          </a:p>
        </p:txBody>
      </p:sp>
      <p:sp>
        <p:nvSpPr>
          <p:cNvPr id="1049244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知识需求：学生需要掌握哪些知识点和技能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能力需求：学生需要提高哪些方面的能力和素质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兴趣需求：学生对哪些领域或主题感兴趣，希望深入了解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职业发展需求：学生希望通过学习获得哪些职业发展机会和优势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不同年级学生的学习需求</a:t>
            </a:r>
            <a:endParaRPr altLang="en-US" lang="zh-CN"/>
          </a:p>
        </p:txBody>
      </p:sp>
      <p:sp>
        <p:nvSpPr>
          <p:cNvPr id="1049302" name="矩形 31"/>
          <p:cNvSpPr/>
          <p:nvPr>
            <p:custDataLst>
              <p:tags r:id="rId1"/>
            </p:custDataLst>
          </p:nvPr>
        </p:nvSpPr>
        <p:spPr>
          <a:xfrm>
            <a:off x="3844601" y="1490345"/>
            <a:ext cx="4497744" cy="69358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一年级学生：适应新环境，培养学习兴趣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"/>
          <p:cNvSpPr/>
          <p:nvPr>
            <p:custDataLst>
              <p:tags r:id="rId2"/>
            </p:custDataLst>
          </p:nvPr>
        </p:nvSpPr>
        <p:spPr>
          <a:xfrm>
            <a:off x="3844601" y="2303493"/>
            <a:ext cx="4497744" cy="69358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二年级学生：掌握基础知识，提高学习能力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5"/>
          <p:cNvSpPr/>
          <p:nvPr>
            <p:custDataLst>
              <p:tags r:id="rId3"/>
            </p:custDataLst>
          </p:nvPr>
        </p:nvSpPr>
        <p:spPr>
          <a:xfrm>
            <a:off x="3844601" y="3116640"/>
            <a:ext cx="4497744" cy="69358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三年级学生：拓展知识面，培养综合素质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7"/>
          <p:cNvSpPr/>
          <p:nvPr>
            <p:custDataLst>
              <p:tags r:id="rId4"/>
            </p:custDataLst>
          </p:nvPr>
        </p:nvSpPr>
        <p:spPr>
          <a:xfrm>
            <a:off x="3844601" y="3929788"/>
            <a:ext cx="4497744" cy="69358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四年级学生：加强学科深度学习，为升学做准备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3"/>
          <p:cNvSpPr/>
          <p:nvPr>
            <p:custDataLst>
              <p:tags r:id="rId5"/>
            </p:custDataLst>
          </p:nvPr>
        </p:nvSpPr>
        <p:spPr>
          <a:xfrm>
            <a:off x="3844601" y="4742936"/>
            <a:ext cx="4497744" cy="69358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五年级学生：提高自主学习能力，为未来发展打下基础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6"/>
          <p:cNvSpPr/>
          <p:nvPr>
            <p:custDataLst>
              <p:tags r:id="rId6"/>
            </p:custDataLst>
          </p:nvPr>
        </p:nvSpPr>
        <p:spPr>
          <a:xfrm>
            <a:off x="3844601" y="5556083"/>
            <a:ext cx="4497744" cy="693587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六年级学生：全面复习，为升学考试做准备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不同学科学生的学习需求</a:t>
            </a:r>
            <a:endParaRPr altLang="en-US" lang="zh-CN"/>
          </a:p>
        </p:txBody>
      </p:sp>
      <p:sp>
        <p:nvSpPr>
          <p:cNvPr id="1049348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0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2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8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文科学生的学习需求：注重理解、分析和表达能力的培养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体育类学生的学习需求：注重身体素质、运动技能和团队协作能力的培养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艺术类学生的学习需求：注重审美能力、创造力和表现能力的培养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理科学生的学习需求：注重逻辑思维、实验能力和创新能力的培养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学生学习需求的动态变化</a:t>
            </a:r>
            <a:endParaRPr altLang="en-US" lang="zh-CN"/>
          </a:p>
        </p:txBody>
      </p:sp>
      <p:sp>
        <p:nvSpPr>
          <p:cNvPr id="1049426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不同学科之间的学习需求变化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36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同一课程不同班级的学习需求变化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同一年级不同学期的学习需求变化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48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不同年级学生的学习需求变化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8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数据分析方法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数据收集方法</a:t>
            </a:r>
            <a:endParaRPr altLang="en-US" lang="zh-CN"/>
          </a:p>
        </p:txBody>
      </p:sp>
      <p:sp>
        <p:nvSpPr>
          <p:cNvPr id="1049552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调查问卷：通过设计问卷，收集学生的意见和反馈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课堂观察：观察学生在课堂上的表现和反应，了解学生的学习需求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访谈：与学生进行面对面的交流，深入了解他们的学习需求和期望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数据分析：对收集到的数据进行整理、分析和挖掘，提取有价值的信息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数据清洗和处理方法</a:t>
            </a:r>
            <a:endParaRPr altLang="en-US" lang="zh-CN"/>
          </a:p>
        </p:txBody>
      </p:sp>
      <p:sp>
        <p:nvSpPr>
          <p:cNvPr id="1049594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数据分组：对数据进行分类、汇总和整理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数据清洗：去除重复、无效或错误数据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数据转换：将数据转换为适合分析的格式或模型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数据可视化：将数据以图表、图像等形式展示，便于理解和分析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数据分析方法</a:t>
            </a:r>
            <a:endParaRPr altLang="en-US" lang="zh-CN"/>
          </a:p>
        </p:txBody>
      </p:sp>
      <p:sp>
        <p:nvSpPr>
          <p:cNvPr id="1049660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预测性分析：通过历史数据预测未来趋势，如回归分析、时间序列分析等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描述性分析：对数据进行统计描述，如平均数、中位数、众数等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因果分析：探究事件之间的因果关系，如相关性分析、结构方程模型等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机器学习算法：利用机器学习算法对数据进行分类、聚类、预测等任务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数据可视化方法</a:t>
            </a:r>
            <a:endParaRPr altLang="en-US" lang="zh-CN"/>
          </a:p>
        </p:txBody>
      </p:sp>
      <p:sp>
        <p:nvSpPr>
          <p:cNvPr id="10497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图表类型：柱状图、折线图、饼图等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数据处理：清洗、整理、筛选等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可视化工具：Excel、Tableau等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注意事项：简洁明了、易于理解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6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数据分析实践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实践案例介绍</a:t>
            </a:r>
            <a:endParaRPr altLang="en-US" lang="zh-CN"/>
          </a:p>
        </p:txBody>
      </p:sp>
      <p:sp>
        <p:nvSpPr>
          <p:cNvPr id="1049832" name="矩形 5"/>
          <p:cNvSpPr/>
          <p:nvPr>
            <p:custDataLst>
              <p:tags r:id="rId1"/>
            </p:custDataLst>
          </p:nvPr>
        </p:nvSpPr>
        <p:spPr>
          <a:xfrm>
            <a:off x="915995" y="1495487"/>
            <a:ext cx="3213083" cy="2205146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矩形 10"/>
          <p:cNvSpPr/>
          <p:nvPr>
            <p:custDataLst>
              <p:tags r:id="rId2"/>
            </p:custDataLst>
          </p:nvPr>
        </p:nvSpPr>
        <p:spPr>
          <a:xfrm>
            <a:off x="1263109" y="1490345"/>
            <a:ext cx="520672" cy="26997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TextBox 2"/>
          <p:cNvSpPr txBox="1"/>
          <p:nvPr>
            <p:custDataLst>
              <p:tags r:id="rId3"/>
            </p:custDataLst>
          </p:nvPr>
        </p:nvSpPr>
        <p:spPr>
          <a:xfrm>
            <a:off x="1067696" y="2248854"/>
            <a:ext cx="2882731" cy="129291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案例名称：利用数据分析学生学习需求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8" name="矩形 6"/>
          <p:cNvSpPr/>
          <p:nvPr>
            <p:custDataLst>
              <p:tags r:id="rId4"/>
            </p:custDataLst>
          </p:nvPr>
        </p:nvSpPr>
        <p:spPr>
          <a:xfrm>
            <a:off x="4487417" y="1495487"/>
            <a:ext cx="3213083" cy="2205146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矩形 11"/>
          <p:cNvSpPr/>
          <p:nvPr>
            <p:custDataLst>
              <p:tags r:id="rId5"/>
            </p:custDataLst>
          </p:nvPr>
        </p:nvSpPr>
        <p:spPr>
          <a:xfrm>
            <a:off x="4853815" y="1490345"/>
            <a:ext cx="520672" cy="26997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TextBox 2"/>
          <p:cNvSpPr txBox="1"/>
          <p:nvPr>
            <p:custDataLst>
              <p:tags r:id="rId6"/>
            </p:custDataLst>
          </p:nvPr>
        </p:nvSpPr>
        <p:spPr>
          <a:xfrm>
            <a:off x="4639119" y="2248854"/>
            <a:ext cx="2882731" cy="1292913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案例背景：随着大数据时代的到来，数据分析在教育领域的应用越来越广泛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4" name="矩形 7"/>
          <p:cNvSpPr/>
          <p:nvPr>
            <p:custDataLst>
              <p:tags r:id="rId7"/>
            </p:custDataLst>
          </p:nvPr>
        </p:nvSpPr>
        <p:spPr>
          <a:xfrm>
            <a:off x="8058196" y="1495487"/>
            <a:ext cx="3213083" cy="2205146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矩形 12"/>
          <p:cNvSpPr/>
          <p:nvPr>
            <p:custDataLst>
              <p:tags r:id="rId8"/>
            </p:custDataLst>
          </p:nvPr>
        </p:nvSpPr>
        <p:spPr>
          <a:xfrm>
            <a:off x="8443879" y="1490345"/>
            <a:ext cx="520672" cy="26997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TextBox 2"/>
          <p:cNvSpPr txBox="1"/>
          <p:nvPr>
            <p:custDataLst>
              <p:tags r:id="rId9"/>
            </p:custDataLst>
          </p:nvPr>
        </p:nvSpPr>
        <p:spPr>
          <a:xfrm>
            <a:off x="8209898" y="2248854"/>
            <a:ext cx="2882731" cy="129291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案例目标：通过数据分析，了解学生的学习需求，提高教学效果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0" name="矩形 33"/>
          <p:cNvSpPr/>
          <p:nvPr>
            <p:custDataLst>
              <p:tags r:id="rId10"/>
            </p:custDataLst>
          </p:nvPr>
        </p:nvSpPr>
        <p:spPr>
          <a:xfrm>
            <a:off x="915352" y="4044850"/>
            <a:ext cx="3213083" cy="2205146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矩形 37"/>
          <p:cNvSpPr/>
          <p:nvPr>
            <p:custDataLst>
              <p:tags r:id="rId11"/>
            </p:custDataLst>
          </p:nvPr>
        </p:nvSpPr>
        <p:spPr>
          <a:xfrm>
            <a:off x="1262466" y="4039708"/>
            <a:ext cx="520672" cy="26997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TextBox 2"/>
          <p:cNvSpPr txBox="1"/>
          <p:nvPr>
            <p:custDataLst>
              <p:tags r:id="rId12"/>
            </p:custDataLst>
          </p:nvPr>
        </p:nvSpPr>
        <p:spPr>
          <a:xfrm>
            <a:off x="1067054" y="4798217"/>
            <a:ext cx="2882731" cy="1292913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案例实施过程：收集学生数据、分析数据、制定教学方案、实施教学方案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6" name="矩形 34"/>
          <p:cNvSpPr/>
          <p:nvPr>
            <p:custDataLst>
              <p:tags r:id="rId13"/>
            </p:custDataLst>
          </p:nvPr>
        </p:nvSpPr>
        <p:spPr>
          <a:xfrm>
            <a:off x="4486774" y="4044850"/>
            <a:ext cx="3213083" cy="2205146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矩形 38"/>
          <p:cNvSpPr/>
          <p:nvPr>
            <p:custDataLst>
              <p:tags r:id="rId14"/>
            </p:custDataLst>
          </p:nvPr>
        </p:nvSpPr>
        <p:spPr>
          <a:xfrm>
            <a:off x="4853173" y="4039708"/>
            <a:ext cx="520672" cy="26997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TextBox 2"/>
          <p:cNvSpPr txBox="1"/>
          <p:nvPr>
            <p:custDataLst>
              <p:tags r:id="rId15"/>
            </p:custDataLst>
          </p:nvPr>
        </p:nvSpPr>
        <p:spPr>
          <a:xfrm>
            <a:off x="4638476" y="4798217"/>
            <a:ext cx="2882731" cy="1292913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案例效果：提高学生的学习积极性，提升教学效果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2" name="矩形 35"/>
          <p:cNvSpPr/>
          <p:nvPr>
            <p:custDataLst>
              <p:tags r:id="rId16"/>
            </p:custDataLst>
          </p:nvPr>
        </p:nvSpPr>
        <p:spPr>
          <a:xfrm>
            <a:off x="8057553" y="4044850"/>
            <a:ext cx="3213083" cy="2205146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矩形 39"/>
          <p:cNvSpPr/>
          <p:nvPr>
            <p:custDataLst>
              <p:tags r:id="rId17"/>
            </p:custDataLst>
          </p:nvPr>
        </p:nvSpPr>
        <p:spPr>
          <a:xfrm>
            <a:off x="8443236" y="4039708"/>
            <a:ext cx="520672" cy="26997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TextBox 2"/>
          <p:cNvSpPr txBox="1"/>
          <p:nvPr>
            <p:custDataLst>
              <p:tags r:id="rId18"/>
            </p:custDataLst>
          </p:nvPr>
        </p:nvSpPr>
        <p:spPr>
          <a:xfrm>
            <a:off x="8209255" y="4798217"/>
            <a:ext cx="2882731" cy="1292913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案例总结：数据分析在教育领域具有广泛的应用前景，需要不断探索和实践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实践过程描述</a:t>
            </a:r>
            <a:endParaRPr altLang="en-US" lang="zh-CN"/>
          </a:p>
        </p:txBody>
      </p:sp>
      <p:sp>
        <p:nvSpPr>
          <p:cNvPr id="104990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收集数据：通过问卷调查、课堂观察、学生反馈等方式收集学生的学习需求数据。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数据清洗：对收集到的数据进行清洗和整理，去除异常值和错误数据。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数据分析：运用数据分析工具和技术，对清洗后的数据进行深入分析，提取有用的信息和模式。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结果呈现：将分析结果以图表、报告等形式进行呈现，以便更好地理解和满足学生的学习需求。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实践结果展示</a:t>
            </a:r>
            <a:endParaRPr altLang="en-US" lang="zh-CN"/>
          </a:p>
        </p:txBody>
      </p:sp>
      <p:sp>
        <p:nvSpPr>
          <p:cNvPr id="104996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数据分析实践过程介绍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实践结果展示及分析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实践结果对学习需求的满足情况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实践结果的启示与意义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实践经验总结</a:t>
            </a:r>
            <a:endParaRPr altLang="en-US" lang="zh-CN"/>
          </a:p>
        </p:txBody>
      </p:sp>
      <p:sp>
        <p:nvSpPr>
          <p:cNvPr id="1050018" name="矩形 3"/>
          <p:cNvSpPr/>
          <p:nvPr>
            <p:custDataLst>
              <p:tags r:id="rId1"/>
            </p:custDataLst>
          </p:nvPr>
        </p:nvSpPr>
        <p:spPr>
          <a:xfrm>
            <a:off x="972659" y="1775118"/>
            <a:ext cx="4918283" cy="124163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0" name="矩形 13"/>
          <p:cNvSpPr/>
          <p:nvPr>
            <p:custDataLst>
              <p:tags r:id="rId2"/>
            </p:custDataLst>
          </p:nvPr>
        </p:nvSpPr>
        <p:spPr>
          <a:xfrm>
            <a:off x="608330" y="1775118"/>
            <a:ext cx="177674" cy="124163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022" name="文本框 4"/>
          <p:cNvSpPr txBox="1"/>
          <p:nvPr>
            <p:custDataLst>
              <p:tags r:id="rId3"/>
            </p:custDataLst>
          </p:nvPr>
        </p:nvSpPr>
        <p:spPr>
          <a:xfrm>
            <a:off x="1160596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确定分析目标：明确分析目的，确定分析范围和数据来源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39"/>
          <p:cNvSpPr/>
          <p:nvPr>
            <p:custDataLst>
              <p:tags r:id="rId4"/>
            </p:custDataLst>
          </p:nvPr>
        </p:nvSpPr>
        <p:spPr>
          <a:xfrm>
            <a:off x="972659" y="3249110"/>
            <a:ext cx="4918283" cy="124163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6" name="矩形 5"/>
          <p:cNvSpPr/>
          <p:nvPr>
            <p:custDataLst>
              <p:tags r:id="rId5"/>
            </p:custDataLst>
          </p:nvPr>
        </p:nvSpPr>
        <p:spPr>
          <a:xfrm>
            <a:off x="608330" y="3249110"/>
            <a:ext cx="177674" cy="124163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28" name="文本框 41"/>
          <p:cNvSpPr txBox="1"/>
          <p:nvPr>
            <p:custDataLst>
              <p:tags r:id="rId6"/>
            </p:custDataLst>
          </p:nvPr>
        </p:nvSpPr>
        <p:spPr>
          <a:xfrm>
            <a:off x="1160596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数据收集与整理：收集相关数据，进行清洗、整理和分类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12"/>
          <p:cNvSpPr/>
          <p:nvPr>
            <p:custDataLst>
              <p:tags r:id="rId7"/>
            </p:custDataLst>
          </p:nvPr>
        </p:nvSpPr>
        <p:spPr>
          <a:xfrm>
            <a:off x="972659" y="4723101"/>
            <a:ext cx="4918283" cy="124163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2" name="矩形 17"/>
          <p:cNvSpPr/>
          <p:nvPr>
            <p:custDataLst>
              <p:tags r:id="rId8"/>
            </p:custDataLst>
          </p:nvPr>
        </p:nvSpPr>
        <p:spPr>
          <a:xfrm>
            <a:off x="608330" y="4723101"/>
            <a:ext cx="177674" cy="124163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4" name="文本框 19"/>
          <p:cNvSpPr txBox="1"/>
          <p:nvPr>
            <p:custDataLst>
              <p:tags r:id="rId9"/>
            </p:custDataLst>
          </p:nvPr>
        </p:nvSpPr>
        <p:spPr>
          <a:xfrm>
            <a:off x="1160596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数据分析方法：选择合适的数据分析方法，如描述性统计、聚类分析、回归分析等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9"/>
          <p:cNvSpPr/>
          <p:nvPr>
            <p:custDataLst>
              <p:tags r:id="rId10"/>
            </p:custDataLst>
          </p:nvPr>
        </p:nvSpPr>
        <p:spPr>
          <a:xfrm>
            <a:off x="6659519" y="1775118"/>
            <a:ext cx="4918283" cy="124163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38" name="矩形 26"/>
          <p:cNvSpPr/>
          <p:nvPr>
            <p:custDataLst>
              <p:tags r:id="rId11"/>
            </p:custDataLst>
          </p:nvPr>
        </p:nvSpPr>
        <p:spPr>
          <a:xfrm>
            <a:off x="6295191" y="1775118"/>
            <a:ext cx="177674" cy="124163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40" name="文本框 27"/>
          <p:cNvSpPr txBox="1"/>
          <p:nvPr>
            <p:custDataLst>
              <p:tags r:id="rId12"/>
            </p:custDataLst>
          </p:nvPr>
        </p:nvSpPr>
        <p:spPr>
          <a:xfrm>
            <a:off x="6847457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结果呈现与解读：将分析结果以图表、文字等形式进行呈现，并解读其中的意义和价值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64"/>
          <p:cNvSpPr/>
          <p:nvPr>
            <p:custDataLst>
              <p:tags r:id="rId13"/>
            </p:custDataLst>
          </p:nvPr>
        </p:nvSpPr>
        <p:spPr>
          <a:xfrm>
            <a:off x="6659519" y="3249110"/>
            <a:ext cx="4918283" cy="124163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44" name="矩形 65"/>
          <p:cNvSpPr/>
          <p:nvPr>
            <p:custDataLst>
              <p:tags r:id="rId14"/>
            </p:custDataLst>
          </p:nvPr>
        </p:nvSpPr>
        <p:spPr>
          <a:xfrm>
            <a:off x="6295191" y="3249110"/>
            <a:ext cx="177674" cy="124163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046" name="文本框 66"/>
          <p:cNvSpPr txBox="1"/>
          <p:nvPr>
            <p:custDataLst>
              <p:tags r:id="rId15"/>
            </p:custDataLst>
          </p:nvPr>
        </p:nvSpPr>
        <p:spPr>
          <a:xfrm>
            <a:off x="6847457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实践经验总结：总结数据分析实践中的经验教训，提出改进措施和建议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数据分析应用前景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在教育领域的应用前景</a:t>
            </a:r>
            <a:endParaRPr altLang="en-US" lang="zh-CN"/>
          </a:p>
        </p:txBody>
      </p:sp>
      <p:sp>
        <p:nvSpPr>
          <p:cNvPr id="1050146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个性化教学：通过数据分析，为每个学生提供定制化的学习计划和资源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教学效果评估：通过数据分析，对教学效果进行客观、准确的评估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预测学生需求：通过数据分析，预测学生的学习需求和兴趣，为教学提供参考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优化课程设计：通过数据分析，优化课程内容和结构，提高教学质量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在其他领域的应用前景</a:t>
            </a:r>
            <a:endParaRPr altLang="en-US" lang="zh-CN"/>
          </a:p>
        </p:txBody>
      </p:sp>
      <p:sp>
        <p:nvSpPr>
          <p:cNvPr id="1050188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2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医疗领域：数据分析可以帮助医生更好地诊断疾病、制定治疗方案和评估治疗效果，提高医疗质量和效率。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商业领域：通过数据分析，企业可以更好地了解客户需求、市场趋势和竞争状况，从而制定更精准的商业策略。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0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金融领域：通过数据分析，金融机构可以更好地评估风险、预测市场趋势和制定投资策略，提高金融业务的收益和稳定性。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教育领域：数据分析可以帮助教育机构更好地了解学生的学习需求、兴趣和特点，从而制定更个性化的教育方案。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面临的挑战和机遇</a:t>
            </a:r>
            <a:endParaRPr altLang="en-US" lang="zh-CN"/>
          </a:p>
        </p:txBody>
      </p:sp>
      <p:sp>
        <p:nvSpPr>
          <p:cNvPr id="1050238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挑战：数据收集、处理和分析的难度，数据隐私和安全问题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机遇：提高教育质量，促进个性化学习，为教育决策提供支持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挑战：缺乏专业人才和技术支持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机遇：推动教育行业数字化转型，促进教育创新发展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280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数据分析技术将更加成熟和普及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6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数据分析将与人工智能、机器学习等技术结合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2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数据分析将成为教育行业的重要工具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98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数据分析将帮助教育机构更好地满足学生需求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3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研究结论总结</a:t>
            </a:r>
            <a:endParaRPr altLang="en-US" lang="zh-CN"/>
          </a:p>
        </p:txBody>
      </p:sp>
      <p:sp>
        <p:nvSpPr>
          <p:cNvPr id="1050402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4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6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08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10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通过改进教学内容和教学方法，可以更好地满足学生的学习需求，提高学习效果和满意度。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数据分析结果显示，学生的学习需求主要集中在课程内容的实用性、教学方法的多样性以及个性化学习等方面。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4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数据分析方法在学生学习需求研究方面具有较高的应用价值，可以为教育机构和教育者提供有价值的参考。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6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未来可以进一步拓展数据分析的应用范围，包括学生心理健康、职业规划等方面，为教育领域提供更加全面和深入的支持。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研究不足与展望</a:t>
            </a:r>
            <a:endParaRPr altLang="en-US" lang="zh-CN"/>
          </a:p>
        </p:txBody>
      </p:sp>
      <p:sp>
        <p:nvSpPr>
          <p:cNvPr id="10504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研究样本量不足：需要更大样本量以提高研究的普遍性和准确性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研究方法有待改进：可以采用更多元化的研究方法来丰富研究视角和深度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数据分析工具的局限性：需要不断更新和升级数据分析工具以提高分析效率和准确性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未来研究方向展望：可以进一步拓展研究领域，关注更多与学生学习需求相关的因素，为教育实践提供更有价值的参考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8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510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6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2023-12-15T11:21:12Z</dcterms:created>
  <dcterms:modified xsi:type="dcterms:W3CDTF">2023-12-15T11:21:12Z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ba4e585fe6b543a69d9205ae9b5fe8d4_21</vt:lpwstr>
  </property>
</Properties>
</file>