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  <p:sldId id="284" r:id="rId8"/>
    <p:sldId id="287" r:id="rId9"/>
    <p:sldId id="290" r:id="rId10"/>
    <p:sldId id="293" r:id="rId11"/>
    <p:sldId id="296" r:id="rId12"/>
    <p:sldId id="299" r:id="rId13"/>
    <p:sldId id="302" r:id="rId14"/>
    <p:sldId id="305" r:id="rId15"/>
    <p:sldId id="308" r:id="rId16"/>
    <p:sldId id="311" r:id="rId17"/>
    <p:sldId id="314" r:id="rId18"/>
    <p:sldId id="317" r:id="rId19"/>
    <p:sldId id="320" r:id="rId20"/>
    <p:sldId id="323" r:id="rId21"/>
  </p:sldIdLst>
  <p:sldSz cx="9144000" cy="5143500" type="screen16x9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Relationship Id="rId2" Type="http://schemas.openxmlformats.org/officeDocument/2006/relationships/image" Target="../media/image10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900">
                <a:latin typeface="字魂59号-创粗黑"/>
              </a:rPr>
              <a:t>1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5.wmf" /><Relationship Id="rId4" Type="http://schemas.openxmlformats.org/officeDocument/2006/relationships/vmlDrawing" Target="../drawings/vmlDrawing1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6.wmf" /><Relationship Id="rId4" Type="http://schemas.openxmlformats.org/officeDocument/2006/relationships/vmlDrawing" Target="../drawings/vmlDrawing2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Relationship Id="rId3" Type="http://schemas.openxmlformats.org/officeDocument/2006/relationships/oleObject" Target="../embeddings/oleObject3.bin" TargetMode="Internal" /><Relationship Id="rId4" Type="http://schemas.openxmlformats.org/officeDocument/2006/relationships/image" Target="../media/image9.wmf" /><Relationship Id="rId5" Type="http://schemas.openxmlformats.org/officeDocument/2006/relationships/oleObject" Target="../embeddings/oleObject4.bin" TargetMode="Internal" /><Relationship Id="rId6" Type="http://schemas.openxmlformats.org/officeDocument/2006/relationships/image" Target="../media/image10.wmf" /><Relationship Id="rId7" Type="http://schemas.openxmlformats.org/officeDocument/2006/relationships/vmlDrawing" Target="../drawings/vmlDrawing3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文本框 5"/>
          <p:cNvSpPr txBox="1"/>
          <p:nvPr/>
        </p:nvSpPr>
        <p:spPr>
          <a:xfrm>
            <a:off x="0" y="58341"/>
            <a:ext cx="1899047" cy="30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1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字魂59号-创粗黑"/>
              </a:rPr>
              <a:t>北师版</a:t>
            </a:r>
            <a:r>
              <a:rPr lang="en-US" altLang="zh-CN" sz="1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字魂59号-创粗黑"/>
              </a:rPr>
              <a:t>·</a:t>
            </a:r>
            <a:r>
              <a:rPr lang="zh-CN" altLang="en-US" sz="1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字魂59号-创粗黑"/>
              </a:rPr>
              <a:t>九年级下册</a:t>
            </a:r>
          </a:p>
        </p:txBody>
      </p:sp>
      <p:sp>
        <p:nvSpPr>
          <p:cNvPr id="9219" name="文本框 7"/>
          <p:cNvSpPr txBox="1"/>
          <p:nvPr/>
        </p:nvSpPr>
        <p:spPr>
          <a:xfrm>
            <a:off x="1899048" y="2225279"/>
            <a:ext cx="3471862" cy="69294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en-US" altLang="zh-CN" sz="405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7 </a:t>
            </a:r>
            <a:r>
              <a:rPr lang="zh-CN" altLang="en-US" sz="405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切线长定理</a:t>
            </a:r>
          </a:p>
        </p:txBody>
      </p:sp>
    </p:spTree>
  </p:cSld>
  <p:clrMapOvr>
    <a:masterClrMapping/>
  </p:clrMapOvr>
  <p:transition spd="slow" advTm="3000"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连接符 13"/>
          <p:cNvCxnSpPr/>
          <p:nvPr/>
        </p:nvCxnSpPr>
        <p:spPr>
          <a:xfrm>
            <a:off x="3053954" y="1937147"/>
            <a:ext cx="2472929" cy="12203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3108722" y="3149204"/>
            <a:ext cx="2418160" cy="11727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8" name="文本框 1"/>
          <p:cNvSpPr txBox="1"/>
          <p:nvPr/>
        </p:nvSpPr>
        <p:spPr>
          <a:xfrm>
            <a:off x="766762" y="367903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新课导入</a:t>
            </a:r>
          </a:p>
        </p:txBody>
      </p:sp>
      <p:sp>
        <p:nvSpPr>
          <p:cNvPr id="3" name="Text Box 38"/>
          <p:cNvSpPr txBox="1"/>
          <p:nvPr/>
        </p:nvSpPr>
        <p:spPr>
          <a:xfrm>
            <a:off x="1060847" y="1071562"/>
            <a:ext cx="7272338" cy="5536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过圆外一点画圆的切线，你能画出几条？试试看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  <a:endParaRPr lang="zh-CN" altLang="en-US" sz="2400" b="1">
              <a:latin typeface="Times New Roman" pitchFamily="18" charset="0"/>
              <a:ea typeface="黑体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464594" y="2221707"/>
            <a:ext cx="1850231" cy="1850231"/>
            <a:chOff x="2465074" y="2221292"/>
            <a:chExt cx="1850366" cy="1850366"/>
          </a:xfrm>
        </p:grpSpPr>
        <p:sp>
          <p:nvSpPr>
            <p:cNvPr id="4" name="椭圆 3"/>
            <p:cNvSpPr/>
            <p:nvPr/>
          </p:nvSpPr>
          <p:spPr>
            <a:xfrm>
              <a:off x="2465074" y="2221292"/>
              <a:ext cx="1850366" cy="18503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354673" y="3117360"/>
              <a:ext cx="58229" cy="5822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277" name="Text Box 38"/>
            <p:cNvSpPr txBox="1"/>
            <p:nvPr/>
          </p:nvSpPr>
          <p:spPr>
            <a:xfrm>
              <a:off x="3390258" y="2740613"/>
              <a:ext cx="783430" cy="4349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50000"/>
                </a:lnSpc>
                <a:spcBef>
                  <a:spcPts val="450"/>
                </a:spcBef>
                <a:buNone/>
              </a:pPr>
              <a:r>
                <a:rPr lang="en-US" altLang="zh-CN" sz="1800" b="1" i="1">
                  <a:latin typeface="Times New Roman" pitchFamily="18" charset="0"/>
                  <a:ea typeface="黑体"/>
                </a:rPr>
                <a:t>O</a:t>
              </a:r>
              <a:endParaRPr lang="zh-CN" altLang="en-US" sz="1800" b="1" i="1">
                <a:latin typeface="Times New Roman" pitchFamily="18" charset="0"/>
                <a:ea typeface="黑体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69720" y="3083719"/>
            <a:ext cx="783430" cy="434579"/>
            <a:chOff x="5370020" y="3082749"/>
            <a:chExt cx="783430" cy="434975"/>
          </a:xfrm>
        </p:grpSpPr>
        <p:sp>
          <p:nvSpPr>
            <p:cNvPr id="12" name="椭圆 11"/>
            <p:cNvSpPr/>
            <p:nvPr/>
          </p:nvSpPr>
          <p:spPr>
            <a:xfrm>
              <a:off x="5489711" y="3116558"/>
              <a:ext cx="58229" cy="5822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274" name="Text Box 38"/>
            <p:cNvSpPr txBox="1"/>
            <p:nvPr/>
          </p:nvSpPr>
          <p:spPr>
            <a:xfrm>
              <a:off x="5370020" y="3082749"/>
              <a:ext cx="783431" cy="4349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171450" lvl="0" indent="-171450" algn="l" defTabSz="685800" rtl="0" eaLnBrk="1" fontAlgn="base" latinLnBrk="0" hangingPunct="1">
                <a:lnSpc>
                  <a:spcPct val="90000"/>
                </a:lnSpc>
                <a:spcBef>
                  <a:spcPts val="75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1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1pPr>
              <a:lvl2pPr marL="514350" lvl="1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2pPr>
              <a:lvl3pPr marL="857250" lvl="2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3pPr>
              <a:lvl4pPr marL="1200150" lvl="3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4pPr>
              <a:lvl5pPr marL="1543050" lvl="4" indent="-171450" algn="l" defTabSz="685800" rtl="0" eaLnBrk="1" fontAlgn="base" latinLnBrk="0" hangingPunct="1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50" b="0" i="0" u="none" kern="1200" baseline="0">
                  <a:solidFill>
                    <a:schemeClr val="tx1"/>
                  </a:solidFill>
                  <a:latin typeface="字魂59号-创粗黑" panose="00000500000000000000" pitchFamily="2" charset="-122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50000"/>
                </a:lnSpc>
                <a:spcBef>
                  <a:spcPts val="450"/>
                </a:spcBef>
                <a:buNone/>
              </a:pPr>
              <a:r>
                <a:rPr lang="en-US" altLang="zh-CN" sz="1800" b="1" i="1">
                  <a:latin typeface="Times New Roman" pitchFamily="18" charset="0"/>
                  <a:ea typeface="黑体"/>
                </a:rPr>
                <a:t>P</a:t>
              </a:r>
              <a:endParaRPr lang="zh-CN" altLang="en-US" sz="1800" b="1" i="1">
                <a:latin typeface="Times New Roman" pitchFamily="18" charset="0"/>
                <a:ea typeface="黑体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6199585" y="2956322"/>
            <a:ext cx="765571" cy="43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2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条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AutoShape 31"/>
          <p:cNvSpPr>
            <a:spLocks noChangeArrowheads="1"/>
          </p:cNvSpPr>
          <p:nvPr/>
        </p:nvSpPr>
        <p:spPr bwMode="auto">
          <a:xfrm>
            <a:off x="3985023" y="938212"/>
            <a:ext cx="4408885" cy="1905000"/>
          </a:xfrm>
          <a:prstGeom prst="wedgeRoundRectCallout">
            <a:avLst>
              <a:gd name="adj1" fmla="val -66825"/>
              <a:gd name="adj2" fmla="val 27858"/>
              <a:gd name="adj3" fmla="val 16667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 w="28575">
            <a:solidFill>
              <a:srgbClr val="CD7BA5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1pPr>
            <a:lvl2pPr marL="557212" marR="0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21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2pPr>
            <a:lvl3pPr marL="857250" marR="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3pPr>
            <a:lvl4pPr marL="1200150" marR="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4pPr>
            <a:lvl5pPr marL="1543050" marR="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5pPr>
            <a:lvl6pPr marL="1885950" marR="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6pPr>
            <a:lvl7pPr marL="2228850" marR="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7pPr>
            <a:lvl8pPr marL="2571750" marR="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8pPr>
            <a:lvl9pPr marL="2914650" marR="0" lvl="8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9pPr>
          </a:lstStyle>
          <a:p>
            <a:pPr marL="0" marR="0" lvl="0" indent="567214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过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圆外一点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画圆的切线，这点和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切点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之间的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线段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长叫做这点到圆的</a:t>
            </a:r>
            <a:r>
              <a:rPr kumimoji="0" lang="zh-CN" altLang="en-US" sz="27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/>
                <a:ea typeface="黑体"/>
                <a:cs typeface="+mn-cs"/>
              </a:rPr>
              <a:t>切线长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>.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2291" name="文本框 1"/>
          <p:cNvSpPr txBox="1"/>
          <p:nvPr/>
        </p:nvSpPr>
        <p:spPr>
          <a:xfrm>
            <a:off x="759619" y="367903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探究新知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464594" y="1937148"/>
            <a:ext cx="3688555" cy="2384821"/>
            <a:chOff x="2465173" y="1937902"/>
            <a:chExt cx="3688374" cy="238423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053926" y="1937902"/>
              <a:ext cx="2473648" cy="1219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V="1">
              <a:off x="3108360" y="3149062"/>
              <a:ext cx="2419216" cy="11730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298" name="组合 4"/>
            <p:cNvGrpSpPr/>
            <p:nvPr/>
          </p:nvGrpSpPr>
          <p:grpSpPr>
            <a:xfrm>
              <a:off x="2465173" y="2221743"/>
              <a:ext cx="1850367" cy="1850367"/>
              <a:chOff x="2465173" y="2221743"/>
              <a:chExt cx="1850367" cy="1850367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2465173" y="2221743"/>
                <a:ext cx="1850366" cy="18503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354773" y="3117812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304" name="Text Box 38"/>
              <p:cNvSpPr txBox="1"/>
              <p:nvPr/>
            </p:nvSpPr>
            <p:spPr>
              <a:xfrm>
                <a:off x="3390355" y="2741065"/>
                <a:ext cx="783430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O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  <p:grpSp>
          <p:nvGrpSpPr>
            <p:cNvPr id="12299" name="组合 8"/>
            <p:cNvGrpSpPr/>
            <p:nvPr/>
          </p:nvGrpSpPr>
          <p:grpSpPr>
            <a:xfrm>
              <a:off x="5370116" y="3084003"/>
              <a:ext cx="783430" cy="434975"/>
              <a:chOff x="5370118" y="3084002"/>
              <a:chExt cx="783430" cy="434975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5489810" y="3117812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301" name="Text Box 38"/>
              <p:cNvSpPr txBox="1"/>
              <p:nvPr/>
            </p:nvSpPr>
            <p:spPr>
              <a:xfrm>
                <a:off x="5370118" y="3084002"/>
                <a:ext cx="783430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P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</p:grpSp>
      <p:sp>
        <p:nvSpPr>
          <p:cNvPr id="12" name="Text Box 38"/>
          <p:cNvSpPr txBox="1"/>
          <p:nvPr/>
        </p:nvSpPr>
        <p:spPr>
          <a:xfrm>
            <a:off x="1865710" y="1664494"/>
            <a:ext cx="783431" cy="4345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A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25" name="Text Box 38"/>
          <p:cNvSpPr txBox="1"/>
          <p:nvPr/>
        </p:nvSpPr>
        <p:spPr>
          <a:xfrm>
            <a:off x="1726406" y="3732610"/>
            <a:ext cx="783431" cy="435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B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26" name="AutoShape 31"/>
          <p:cNvSpPr>
            <a:spLocks noChangeArrowheads="1"/>
          </p:cNvSpPr>
          <p:nvPr/>
        </p:nvSpPr>
        <p:spPr bwMode="auto">
          <a:xfrm>
            <a:off x="3568304" y="3415904"/>
            <a:ext cx="2588419" cy="1225154"/>
          </a:xfrm>
          <a:prstGeom prst="wedgeRoundRectCallout">
            <a:avLst>
              <a:gd name="adj1" fmla="val -72832"/>
              <a:gd name="adj2" fmla="val -53552"/>
              <a:gd name="adj3" fmla="val 16667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 w="28575">
            <a:solidFill>
              <a:srgbClr val="CD7BA5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1pPr>
            <a:lvl2pPr marL="557212" marR="0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21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2pPr>
            <a:lvl3pPr marL="857250" marR="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3pPr>
            <a:lvl4pPr marL="1200150" marR="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4pPr>
            <a:lvl5pPr marL="1543050" marR="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5pPr>
            <a:lvl6pPr marL="1885950" marR="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6pPr>
            <a:lvl7pPr marL="2228850" marR="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7pPr>
            <a:lvl8pPr marL="2571750" marR="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8pPr>
            <a:lvl9pPr marL="2914650" marR="0" lvl="8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PA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PB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就是点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到⊙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O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的切线长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.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06 -4.81481E-06 L -0.21627 -0.04004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00" y="-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1"/>
      <p:bldP spid="25" grpId="2"/>
      <p:bldP spid="26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23"/>
          <p:cNvSpPr/>
          <p:nvPr/>
        </p:nvSpPr>
        <p:spPr>
          <a:xfrm>
            <a:off x="3089672" y="1109662"/>
            <a:ext cx="4239815" cy="53697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/>
                <a:ea typeface="黑体"/>
              </a:rPr>
              <a:t>切线</a:t>
            </a:r>
            <a:r>
              <a:rPr lang="zh-CN" altLang="en-US" sz="2400" b="1">
                <a:solidFill>
                  <a:srgbClr val="00B0F0"/>
                </a:solidFill>
                <a:latin typeface="黑体"/>
                <a:ea typeface="黑体"/>
              </a:rPr>
              <a:t>与</a:t>
            </a:r>
            <a:r>
              <a:rPr lang="zh-CN" altLang="en-US" sz="2400" b="1">
                <a:solidFill>
                  <a:srgbClr val="FF0000"/>
                </a:solidFill>
                <a:latin typeface="黑体"/>
                <a:ea typeface="黑体"/>
              </a:rPr>
              <a:t>切线长</a:t>
            </a:r>
            <a:r>
              <a:rPr lang="zh-CN" altLang="en-US" sz="2400" b="1">
                <a:solidFill>
                  <a:srgbClr val="00B0F0"/>
                </a:solidFill>
                <a:latin typeface="黑体"/>
                <a:ea typeface="黑体"/>
              </a:rPr>
              <a:t>的区别与联系：</a:t>
            </a:r>
            <a:endParaRPr lang="en-US" altLang="zh-CN" sz="2400" b="1">
              <a:solidFill>
                <a:srgbClr val="00B0F0"/>
              </a:solidFill>
              <a:latin typeface="黑体"/>
              <a:ea typeface="黑体"/>
            </a:endParaRPr>
          </a:p>
        </p:txBody>
      </p:sp>
      <p:sp>
        <p:nvSpPr>
          <p:cNvPr id="13315" name="文本框 2"/>
          <p:cNvSpPr txBox="1"/>
          <p:nvPr/>
        </p:nvSpPr>
        <p:spPr>
          <a:xfrm>
            <a:off x="759619" y="367903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探究新知</a:t>
            </a:r>
          </a:p>
        </p:txBody>
      </p:sp>
      <p:grpSp>
        <p:nvGrpSpPr>
          <p:cNvPr id="13316" name="组合 3"/>
          <p:cNvGrpSpPr/>
          <p:nvPr/>
        </p:nvGrpSpPr>
        <p:grpSpPr>
          <a:xfrm>
            <a:off x="485776" y="1739504"/>
            <a:ext cx="3687364" cy="2384820"/>
            <a:chOff x="3124696" y="2003767"/>
            <a:chExt cx="3688374" cy="2384237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713448" y="2003767"/>
              <a:ext cx="2473649" cy="12194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3767881" y="3214927"/>
              <a:ext cx="2419216" cy="11730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23" name="组合 6"/>
            <p:cNvGrpSpPr/>
            <p:nvPr/>
          </p:nvGrpSpPr>
          <p:grpSpPr>
            <a:xfrm>
              <a:off x="3124696" y="2287609"/>
              <a:ext cx="1850367" cy="1850366"/>
              <a:chOff x="3124696" y="2287608"/>
              <a:chExt cx="1850367" cy="1850366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124696" y="2287608"/>
                <a:ext cx="1850366" cy="18503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014294" y="3183676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329" name="Text Box 38"/>
              <p:cNvSpPr txBox="1"/>
              <p:nvPr/>
            </p:nvSpPr>
            <p:spPr>
              <a:xfrm>
                <a:off x="4049878" y="2806929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O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  <p:grpSp>
          <p:nvGrpSpPr>
            <p:cNvPr id="13324" name="组合 7"/>
            <p:cNvGrpSpPr/>
            <p:nvPr/>
          </p:nvGrpSpPr>
          <p:grpSpPr>
            <a:xfrm>
              <a:off x="6029639" y="3149868"/>
              <a:ext cx="783431" cy="434975"/>
              <a:chOff x="6029640" y="3149868"/>
              <a:chExt cx="783431" cy="434975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6149332" y="3183677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326" name="Text Box 38"/>
              <p:cNvSpPr txBox="1"/>
              <p:nvPr/>
            </p:nvSpPr>
            <p:spPr>
              <a:xfrm>
                <a:off x="6029640" y="3149868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P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</p:grpSp>
      <p:sp>
        <p:nvSpPr>
          <p:cNvPr id="13317" name="Text Box 38"/>
          <p:cNvSpPr txBox="1"/>
          <p:nvPr/>
        </p:nvSpPr>
        <p:spPr>
          <a:xfrm>
            <a:off x="1865710" y="1664494"/>
            <a:ext cx="783431" cy="4345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A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13318" name="Text Box 38"/>
          <p:cNvSpPr txBox="1"/>
          <p:nvPr/>
        </p:nvSpPr>
        <p:spPr>
          <a:xfrm>
            <a:off x="1726406" y="3732610"/>
            <a:ext cx="783431" cy="435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B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16" name="AutoShape 31"/>
          <p:cNvSpPr>
            <a:spLocks noChangeArrowheads="1"/>
          </p:cNvSpPr>
          <p:nvPr/>
        </p:nvSpPr>
        <p:spPr bwMode="auto">
          <a:xfrm>
            <a:off x="3775472" y="2358629"/>
            <a:ext cx="4181475" cy="619125"/>
          </a:xfrm>
          <a:prstGeom prst="wedgeRoundRectCallout">
            <a:avLst>
              <a:gd name="adj1" fmla="val -61422"/>
              <a:gd name="adj2" fmla="val -13231"/>
              <a:gd name="adj3" fmla="val 16667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 w="28575">
            <a:solidFill>
              <a:srgbClr val="CD7BA5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1pPr>
            <a:lvl2pPr marL="557212" marR="0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21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2pPr>
            <a:lvl3pPr marL="857250" marR="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3pPr>
            <a:lvl4pPr marL="1200150" marR="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4pPr>
            <a:lvl5pPr marL="1543050" marR="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5pPr>
            <a:lvl6pPr marL="1885950" marR="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6pPr>
            <a:lvl7pPr marL="2228850" marR="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7pPr>
            <a:lvl8pPr marL="2571750" marR="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8pPr>
            <a:lvl9pPr marL="2914650" marR="0" lvl="8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切线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是一条与圆相切的直线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7" name="AutoShape 31"/>
          <p:cNvSpPr>
            <a:spLocks noChangeArrowheads="1"/>
          </p:cNvSpPr>
          <p:nvPr/>
        </p:nvSpPr>
        <p:spPr bwMode="auto">
          <a:xfrm>
            <a:off x="3832623" y="3333750"/>
            <a:ext cx="3496866" cy="1233488"/>
          </a:xfrm>
          <a:prstGeom prst="wedgeRoundRectCallout">
            <a:avLst>
              <a:gd name="adj1" fmla="val -61598"/>
              <a:gd name="adj2" fmla="val -37162"/>
              <a:gd name="adj3" fmla="val 16667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 w="28575">
            <a:solidFill>
              <a:srgbClr val="CD7BA5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1pPr>
            <a:lvl2pPr marL="557212" marR="0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21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2pPr>
            <a:lvl3pPr marL="857250" marR="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3pPr>
            <a:lvl4pPr marL="1200150" marR="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4pPr>
            <a:lvl5pPr marL="1543050" marR="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5pPr>
            <a:lvl6pPr marL="1885950" marR="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6pPr>
            <a:lvl7pPr marL="2228850" marR="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7pPr>
            <a:lvl8pPr marL="2571750" marR="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8pPr>
            <a:lvl9pPr marL="2914650" marR="0" lvl="8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切线长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是指切线上某一点与切点间的线段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的长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1"/>
      <p:bldP spid="17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338" name="组合 1"/>
          <p:cNvGrpSpPr/>
          <p:nvPr/>
        </p:nvGrpSpPr>
        <p:grpSpPr>
          <a:xfrm>
            <a:off x="485776" y="1739504"/>
            <a:ext cx="3687364" cy="2384820"/>
            <a:chOff x="3124696" y="2003767"/>
            <a:chExt cx="3688374" cy="2384237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713448" y="2003767"/>
              <a:ext cx="2473649" cy="121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V="1">
              <a:off x="3767881" y="3214927"/>
              <a:ext cx="2419216" cy="11730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47" name="组合 4"/>
            <p:cNvGrpSpPr/>
            <p:nvPr/>
          </p:nvGrpSpPr>
          <p:grpSpPr>
            <a:xfrm>
              <a:off x="3124696" y="2287609"/>
              <a:ext cx="1850367" cy="1850366"/>
              <a:chOff x="3124696" y="2287608"/>
              <a:chExt cx="1850367" cy="1850366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124696" y="2287608"/>
                <a:ext cx="1850366" cy="18503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4014294" y="3183676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353" name="Text Box 38"/>
              <p:cNvSpPr txBox="1"/>
              <p:nvPr/>
            </p:nvSpPr>
            <p:spPr>
              <a:xfrm>
                <a:off x="4049878" y="2806929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O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  <p:grpSp>
          <p:nvGrpSpPr>
            <p:cNvPr id="14348" name="组合 5"/>
            <p:cNvGrpSpPr/>
            <p:nvPr/>
          </p:nvGrpSpPr>
          <p:grpSpPr>
            <a:xfrm>
              <a:off x="6029639" y="3149868"/>
              <a:ext cx="783431" cy="434975"/>
              <a:chOff x="6029640" y="3149868"/>
              <a:chExt cx="783431" cy="43497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6149332" y="3183677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350" name="Text Box 38"/>
              <p:cNvSpPr txBox="1"/>
              <p:nvPr/>
            </p:nvSpPr>
            <p:spPr>
              <a:xfrm>
                <a:off x="6029640" y="3149868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P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</p:grpSp>
      <p:pic>
        <p:nvPicPr>
          <p:cNvPr id="14339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8365" y="209550"/>
            <a:ext cx="2213371" cy="809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 Box 4"/>
          <p:cNvSpPr txBox="1"/>
          <p:nvPr/>
        </p:nvSpPr>
        <p:spPr>
          <a:xfrm>
            <a:off x="3885009" y="1435894"/>
            <a:ext cx="4691062" cy="2214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如图，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PA</a:t>
            </a:r>
            <a:r>
              <a:rPr lang="zh-CN" altLang="en-US" sz="2400" b="1">
                <a:latin typeface="Times New Roman" pitchFamily="18" charset="0"/>
                <a:ea typeface="黑体"/>
              </a:rPr>
              <a:t>、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PB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是⊙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的两条切线，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B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是切点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</a:p>
          <a:p>
            <a:pPr marL="0" lvl="0" indent="566738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（</a:t>
            </a:r>
            <a:r>
              <a:rPr lang="en-US" altLang="zh-CN" sz="2400" b="1">
                <a:latin typeface="Times New Roman" pitchFamily="18" charset="0"/>
                <a:ea typeface="黑体"/>
              </a:rPr>
              <a:t>1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）这个图形是轴对称图形吗？如果是，它的对称轴是什么？</a:t>
            </a:r>
            <a:endParaRPr lang="en-US" altLang="zh-CN" sz="2400" b="1">
              <a:latin typeface="Times New Roman" pitchFamily="18" charset="0"/>
              <a:ea typeface="黑体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1950" y="2959894"/>
            <a:ext cx="352306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4"/>
          <p:cNvSpPr txBox="1"/>
          <p:nvPr/>
        </p:nvSpPr>
        <p:spPr>
          <a:xfrm>
            <a:off x="3957638" y="4025504"/>
            <a:ext cx="5186362" cy="44172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是轴对称图形，对称轴是直线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OP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 .</a:t>
            </a:r>
          </a:p>
        </p:txBody>
      </p:sp>
      <p:sp>
        <p:nvSpPr>
          <p:cNvPr id="14343" name="Text Box 38"/>
          <p:cNvSpPr txBox="1"/>
          <p:nvPr/>
        </p:nvSpPr>
        <p:spPr>
          <a:xfrm>
            <a:off x="1865710" y="1664494"/>
            <a:ext cx="783431" cy="4345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A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14344" name="Text Box 38"/>
          <p:cNvSpPr txBox="1"/>
          <p:nvPr/>
        </p:nvSpPr>
        <p:spPr>
          <a:xfrm>
            <a:off x="1726406" y="3732610"/>
            <a:ext cx="783431" cy="435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B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5362" name="组合 1"/>
          <p:cNvGrpSpPr/>
          <p:nvPr/>
        </p:nvGrpSpPr>
        <p:grpSpPr>
          <a:xfrm>
            <a:off x="485776" y="1739504"/>
            <a:ext cx="3687364" cy="2384820"/>
            <a:chOff x="3124696" y="2003767"/>
            <a:chExt cx="3688374" cy="2384237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713448" y="2003767"/>
              <a:ext cx="2473649" cy="121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V="1">
              <a:off x="3767881" y="3214927"/>
              <a:ext cx="2419216" cy="11730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372" name="组合 4"/>
            <p:cNvGrpSpPr/>
            <p:nvPr/>
          </p:nvGrpSpPr>
          <p:grpSpPr>
            <a:xfrm>
              <a:off x="3124696" y="2287609"/>
              <a:ext cx="1850367" cy="1850366"/>
              <a:chOff x="3124696" y="2287608"/>
              <a:chExt cx="1850367" cy="1850366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124696" y="2287608"/>
                <a:ext cx="1850366" cy="18503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4014294" y="3183676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378" name="Text Box 38"/>
              <p:cNvSpPr txBox="1"/>
              <p:nvPr/>
            </p:nvSpPr>
            <p:spPr>
              <a:xfrm>
                <a:off x="4049878" y="2806929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O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  <p:grpSp>
          <p:nvGrpSpPr>
            <p:cNvPr id="15373" name="组合 5"/>
            <p:cNvGrpSpPr/>
            <p:nvPr/>
          </p:nvGrpSpPr>
          <p:grpSpPr>
            <a:xfrm>
              <a:off x="6029639" y="3149868"/>
              <a:ext cx="783431" cy="434975"/>
              <a:chOff x="6029640" y="3149868"/>
              <a:chExt cx="783431" cy="43497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6149332" y="3183677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375" name="Text Box 38"/>
              <p:cNvSpPr txBox="1"/>
              <p:nvPr/>
            </p:nvSpPr>
            <p:spPr>
              <a:xfrm>
                <a:off x="6029640" y="3149868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P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</p:grpSp>
      <p:pic>
        <p:nvPicPr>
          <p:cNvPr id="15363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8365" y="209550"/>
            <a:ext cx="2213371" cy="809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4" name="Text Box 4"/>
          <p:cNvSpPr txBox="1"/>
          <p:nvPr/>
        </p:nvSpPr>
        <p:spPr>
          <a:xfrm>
            <a:off x="3885009" y="1435894"/>
            <a:ext cx="4691062" cy="110728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如图，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PA</a:t>
            </a:r>
            <a:r>
              <a:rPr lang="zh-CN" altLang="en-US" sz="2400" b="1">
                <a:latin typeface="Times New Roman" pitchFamily="18" charset="0"/>
                <a:ea typeface="黑体"/>
              </a:rPr>
              <a:t>、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PB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是⊙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的两条切线，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B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是切点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</a:p>
        </p:txBody>
      </p:sp>
      <p:sp>
        <p:nvSpPr>
          <p:cNvPr id="15365" name="Text Box 38"/>
          <p:cNvSpPr txBox="1"/>
          <p:nvPr/>
        </p:nvSpPr>
        <p:spPr>
          <a:xfrm>
            <a:off x="1865710" y="1664494"/>
            <a:ext cx="783431" cy="4345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A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15366" name="Text Box 38"/>
          <p:cNvSpPr txBox="1"/>
          <p:nvPr/>
        </p:nvSpPr>
        <p:spPr>
          <a:xfrm>
            <a:off x="1726406" y="3732610"/>
            <a:ext cx="783431" cy="435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B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21" name="Text Box 4"/>
          <p:cNvSpPr txBox="1"/>
          <p:nvPr/>
        </p:nvSpPr>
        <p:spPr>
          <a:xfrm>
            <a:off x="3883819" y="2528888"/>
            <a:ext cx="4411266" cy="110728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（</a:t>
            </a:r>
            <a:r>
              <a:rPr lang="en-US" altLang="zh-CN" sz="2400" b="1">
                <a:latin typeface="Times New Roman" pitchFamily="18" charset="0"/>
                <a:ea typeface="黑体"/>
              </a:rPr>
              <a:t>2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）在这个图中  你能找到相等的线段吗？说说你的理由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5611416" y="3887391"/>
            <a:ext cx="1370410" cy="47386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557212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1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85725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8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20015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54305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188595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22885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257175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PA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PB</a:t>
            </a:r>
            <a:endParaRPr kumimoji="0" lang="en-US" altLang="zh-CN" sz="2400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AutoShape 31"/>
          <p:cNvSpPr>
            <a:spLocks noChangeArrowheads="1"/>
          </p:cNvSpPr>
          <p:nvPr/>
        </p:nvSpPr>
        <p:spPr bwMode="auto">
          <a:xfrm>
            <a:off x="2725341" y="3875485"/>
            <a:ext cx="2255044" cy="611981"/>
          </a:xfrm>
          <a:prstGeom prst="wedgeRoundRectCallout">
            <a:avLst>
              <a:gd name="adj1" fmla="val 72030"/>
              <a:gd name="adj2" fmla="val -7762"/>
              <a:gd name="adj3" fmla="val 16667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 w="28575">
            <a:solidFill>
              <a:srgbClr val="CD7BA5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1pPr>
            <a:lvl2pPr marL="557212" marR="0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21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2pPr>
            <a:lvl3pPr marL="857250" marR="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3pPr>
            <a:lvl4pPr marL="1200150" marR="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4pPr>
            <a:lvl5pPr marL="1543050" marR="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5pPr>
            <a:lvl6pPr marL="1885950" marR="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6pPr>
            <a:lvl7pPr marL="2228850" marR="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7pPr>
            <a:lvl8pPr marL="2571750" marR="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8pPr>
            <a:lvl9pPr marL="2914650" marR="0" lvl="8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该如何证明？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1"/>
      <p:bldP spid="23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386" name="组合 2"/>
          <p:cNvGrpSpPr/>
          <p:nvPr/>
        </p:nvGrpSpPr>
        <p:grpSpPr>
          <a:xfrm>
            <a:off x="485776" y="1739504"/>
            <a:ext cx="3687364" cy="2384820"/>
            <a:chOff x="3124696" y="2003767"/>
            <a:chExt cx="3688374" cy="2384237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3713448" y="2003767"/>
              <a:ext cx="2473649" cy="121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3767881" y="3214927"/>
              <a:ext cx="2419216" cy="11730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97" name="组合 5"/>
            <p:cNvGrpSpPr/>
            <p:nvPr/>
          </p:nvGrpSpPr>
          <p:grpSpPr>
            <a:xfrm>
              <a:off x="3124696" y="2287609"/>
              <a:ext cx="1850367" cy="1850366"/>
              <a:chOff x="3124696" y="2287608"/>
              <a:chExt cx="1850367" cy="1850366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3124696" y="2287608"/>
                <a:ext cx="1850366" cy="18503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014294" y="3183676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403" name="Text Box 38"/>
              <p:cNvSpPr txBox="1"/>
              <p:nvPr/>
            </p:nvSpPr>
            <p:spPr>
              <a:xfrm>
                <a:off x="4049878" y="2806929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O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  <p:grpSp>
          <p:nvGrpSpPr>
            <p:cNvPr id="16398" name="组合 6"/>
            <p:cNvGrpSpPr/>
            <p:nvPr/>
          </p:nvGrpSpPr>
          <p:grpSpPr>
            <a:xfrm>
              <a:off x="6029639" y="3149868"/>
              <a:ext cx="783431" cy="434975"/>
              <a:chOff x="6029640" y="3149868"/>
              <a:chExt cx="783431" cy="434975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149332" y="3183677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400" name="Text Box 38"/>
              <p:cNvSpPr txBox="1"/>
              <p:nvPr/>
            </p:nvSpPr>
            <p:spPr>
              <a:xfrm>
                <a:off x="6029640" y="3149868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P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</p:grpSp>
      <p:sp>
        <p:nvSpPr>
          <p:cNvPr id="16387" name="Text Box 38"/>
          <p:cNvSpPr txBox="1"/>
          <p:nvPr/>
        </p:nvSpPr>
        <p:spPr>
          <a:xfrm>
            <a:off x="1865710" y="1664494"/>
            <a:ext cx="783431" cy="4345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A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16388" name="Text Box 38"/>
          <p:cNvSpPr txBox="1"/>
          <p:nvPr/>
        </p:nvSpPr>
        <p:spPr>
          <a:xfrm>
            <a:off x="1726406" y="3732610"/>
            <a:ext cx="783431" cy="435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B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15" name="Text Box 4"/>
          <p:cNvSpPr txBox="1"/>
          <p:nvPr/>
        </p:nvSpPr>
        <p:spPr>
          <a:xfrm>
            <a:off x="419100" y="383381"/>
            <a:ext cx="7853362" cy="5536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已知：如图，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PA</a:t>
            </a:r>
            <a:r>
              <a:rPr lang="zh-CN" altLang="en-US" sz="2400" b="1">
                <a:latin typeface="Times New Roman" pitchFamily="18" charset="0"/>
                <a:ea typeface="黑体"/>
              </a:rPr>
              <a:t>、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PB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是⊙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的两条切线，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B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是切点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</a:p>
        </p:txBody>
      </p:sp>
      <p:sp>
        <p:nvSpPr>
          <p:cNvPr id="16" name="Text Box 4"/>
          <p:cNvSpPr txBox="1"/>
          <p:nvPr/>
        </p:nvSpPr>
        <p:spPr>
          <a:xfrm>
            <a:off x="419100" y="1004888"/>
            <a:ext cx="2383631" cy="5536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求证：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PA=PB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</a:p>
        </p:txBody>
      </p:sp>
      <p:sp>
        <p:nvSpPr>
          <p:cNvPr id="17" name="Text Box 4"/>
          <p:cNvSpPr txBox="1"/>
          <p:nvPr/>
        </p:nvSpPr>
        <p:spPr>
          <a:xfrm>
            <a:off x="3855244" y="1381125"/>
            <a:ext cx="4555331" cy="337899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证明：连接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OB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∵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PB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是 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的切线，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∴∠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PAO 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= ∠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PBO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90°.</a:t>
            </a: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在 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Rt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△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POA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和 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Rt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△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POB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中，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∵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OA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OP 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=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OP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∴Rt△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POA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≌ Rt△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POB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∴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PA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PB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1433512" y="2138363"/>
            <a:ext cx="403622" cy="758429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1433512" y="2990850"/>
            <a:ext cx="369094" cy="788194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214312" y="2951560"/>
            <a:ext cx="3353991" cy="83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  <p:cond evt="onBegin" delay="0">
                          <p:tn val="34"/>
                        </p:cond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  <p:cond evt="onBegin" delay="0">
                          <p:tn val="40"/>
                        </p:cond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410" name="组合 4"/>
          <p:cNvGrpSpPr/>
          <p:nvPr/>
        </p:nvGrpSpPr>
        <p:grpSpPr>
          <a:xfrm>
            <a:off x="485776" y="1739504"/>
            <a:ext cx="3687364" cy="2384820"/>
            <a:chOff x="3124696" y="2003767"/>
            <a:chExt cx="3688374" cy="238423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3713448" y="2003767"/>
              <a:ext cx="2473649" cy="121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3767881" y="3214927"/>
              <a:ext cx="2419216" cy="11730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25" name="组合 7"/>
            <p:cNvGrpSpPr/>
            <p:nvPr/>
          </p:nvGrpSpPr>
          <p:grpSpPr>
            <a:xfrm>
              <a:off x="3124696" y="2287609"/>
              <a:ext cx="1850367" cy="1850366"/>
              <a:chOff x="3124696" y="2287608"/>
              <a:chExt cx="1850367" cy="1850366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124696" y="2287608"/>
                <a:ext cx="1850366" cy="18503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14294" y="3183676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31" name="Text Box 38"/>
              <p:cNvSpPr txBox="1"/>
              <p:nvPr/>
            </p:nvSpPr>
            <p:spPr>
              <a:xfrm>
                <a:off x="4049878" y="2806929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O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  <p:grpSp>
          <p:nvGrpSpPr>
            <p:cNvPr id="17426" name="组合 8"/>
            <p:cNvGrpSpPr/>
            <p:nvPr/>
          </p:nvGrpSpPr>
          <p:grpSpPr>
            <a:xfrm>
              <a:off x="6029639" y="3149868"/>
              <a:ext cx="783431" cy="434975"/>
              <a:chOff x="6029640" y="3149868"/>
              <a:chExt cx="783431" cy="434975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6149332" y="3183677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28" name="Text Box 38"/>
              <p:cNvSpPr txBox="1"/>
              <p:nvPr/>
            </p:nvSpPr>
            <p:spPr>
              <a:xfrm>
                <a:off x="6029640" y="3149868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P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</p:grpSp>
      <p:sp>
        <p:nvSpPr>
          <p:cNvPr id="17411" name="Text Box 38"/>
          <p:cNvSpPr txBox="1"/>
          <p:nvPr/>
        </p:nvSpPr>
        <p:spPr>
          <a:xfrm>
            <a:off x="1865710" y="1664494"/>
            <a:ext cx="783431" cy="4345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A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17412" name="Text Box 38"/>
          <p:cNvSpPr txBox="1"/>
          <p:nvPr/>
        </p:nvSpPr>
        <p:spPr>
          <a:xfrm>
            <a:off x="1726406" y="3732610"/>
            <a:ext cx="783431" cy="435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B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1433512" y="2138363"/>
            <a:ext cx="403622" cy="758429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1433512" y="2990850"/>
            <a:ext cx="369094" cy="788194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3439716" y="456010"/>
            <a:ext cx="5243512" cy="1966912"/>
            <a:chOff x="460381" y="156335"/>
            <a:chExt cx="5243294" cy="1967071"/>
          </a:xfrm>
        </p:grpSpPr>
        <p:grpSp>
          <p:nvGrpSpPr>
            <p:cNvPr id="17419" name="组合 6"/>
            <p:cNvGrpSpPr/>
            <p:nvPr/>
          </p:nvGrpSpPr>
          <p:grpSpPr>
            <a:xfrm>
              <a:off x="460381" y="156335"/>
              <a:ext cx="5243294" cy="1967071"/>
              <a:chOff x="-636758" y="688424"/>
              <a:chExt cx="5243488" cy="1967188"/>
            </a:xfrm>
          </p:grpSpPr>
          <p:sp>
            <p:nvSpPr>
              <p:cNvPr id="22" name="矩形: 折角 21"/>
              <p:cNvSpPr/>
              <p:nvPr/>
            </p:nvSpPr>
            <p:spPr>
              <a:xfrm>
                <a:off x="-636758" y="1110639"/>
                <a:ext cx="5243488" cy="1544972"/>
              </a:xfrm>
              <a:prstGeom prst="foldedCorner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DFE4E5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478678" y="688424"/>
                <a:ext cx="449354" cy="61310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618455" y="806019"/>
              <a:ext cx="4776242" cy="10494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lvl="0" indent="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24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557212" lvl="1" indent="-214312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21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857250" lvl="2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8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200150" lvl="3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–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543050" lvl="4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1885950" lvl="5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228850" lvl="6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2571750" lvl="7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2914650" indent="-17145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567214" algn="l" defTabSz="685800" rtl="0" eaLnBrk="1" fontAlgn="auto" latinLnBrk="0" hangingPunct="1">
                <a:lnSpc>
                  <a:spcPct val="140000"/>
                </a:lnSpc>
                <a:spcBef>
                  <a:spcPts val="45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黑体"/>
                  <a:ea typeface="黑体"/>
                  <a:cs typeface="+mn-cs"/>
                </a:rPr>
                <a:t>切线长定理   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过圆外一点画圆的两条切线，它们的切线长相等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.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24" name="Text Box 39"/>
          <p:cNvSpPr txBox="1"/>
          <p:nvPr/>
        </p:nvSpPr>
        <p:spPr>
          <a:xfrm>
            <a:off x="3215878" y="2582466"/>
            <a:ext cx="2899171" cy="395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100" b="1">
                <a:solidFill>
                  <a:srgbClr val="3399FF"/>
                </a:solidFill>
                <a:latin typeface="Times New Roman" pitchFamily="18" charset="0"/>
                <a:ea typeface="黑体"/>
              </a:rPr>
              <a:t>符号语言表达</a:t>
            </a: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845719" y="3048000"/>
            <a:ext cx="4812506" cy="14620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557212" lvl="1" indent="-214312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857250" lvl="2" indent="-17145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1200150" lvl="3" indent="-17145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1543050" lvl="4" indent="-17145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1885950" lvl="5" indent="-171450" algn="just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2228850" lvl="6" indent="-171450" algn="just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2571750" lvl="7" indent="-171450" algn="just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2914650" indent="-171450" algn="just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339566" marR="0" lvl="0" indent="-339566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∵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PA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PB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分别是⊙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O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的切线，点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分别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为切点，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∴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PA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PB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.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14312" y="2951560"/>
            <a:ext cx="3353991" cy="83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8434" name="组合 4"/>
          <p:cNvGrpSpPr/>
          <p:nvPr/>
        </p:nvGrpSpPr>
        <p:grpSpPr>
          <a:xfrm>
            <a:off x="485776" y="1739504"/>
            <a:ext cx="3687364" cy="2384820"/>
            <a:chOff x="3124696" y="2003767"/>
            <a:chExt cx="3688374" cy="238423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3713448" y="2003767"/>
              <a:ext cx="2473649" cy="121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3767881" y="3214927"/>
              <a:ext cx="2419216" cy="11730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49" name="组合 7"/>
            <p:cNvGrpSpPr/>
            <p:nvPr/>
          </p:nvGrpSpPr>
          <p:grpSpPr>
            <a:xfrm>
              <a:off x="3124696" y="2287609"/>
              <a:ext cx="1850367" cy="1850366"/>
              <a:chOff x="3124696" y="2287608"/>
              <a:chExt cx="1850367" cy="1850366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124696" y="2287608"/>
                <a:ext cx="1850366" cy="18503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14294" y="3183676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455" name="Text Box 38"/>
              <p:cNvSpPr txBox="1"/>
              <p:nvPr/>
            </p:nvSpPr>
            <p:spPr>
              <a:xfrm>
                <a:off x="4049878" y="2806929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O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  <p:grpSp>
          <p:nvGrpSpPr>
            <p:cNvPr id="18450" name="组合 8"/>
            <p:cNvGrpSpPr/>
            <p:nvPr/>
          </p:nvGrpSpPr>
          <p:grpSpPr>
            <a:xfrm>
              <a:off x="6029639" y="3149868"/>
              <a:ext cx="783431" cy="434975"/>
              <a:chOff x="6029640" y="3149868"/>
              <a:chExt cx="783431" cy="434975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6149332" y="3183677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452" name="Text Box 38"/>
              <p:cNvSpPr txBox="1"/>
              <p:nvPr/>
            </p:nvSpPr>
            <p:spPr>
              <a:xfrm>
                <a:off x="6029640" y="3149868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P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</p:grpSp>
      <p:sp>
        <p:nvSpPr>
          <p:cNvPr id="18435" name="Text Box 38"/>
          <p:cNvSpPr txBox="1"/>
          <p:nvPr/>
        </p:nvSpPr>
        <p:spPr>
          <a:xfrm>
            <a:off x="1865710" y="1664494"/>
            <a:ext cx="783431" cy="4345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A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18436" name="Text Box 38"/>
          <p:cNvSpPr txBox="1"/>
          <p:nvPr/>
        </p:nvSpPr>
        <p:spPr>
          <a:xfrm>
            <a:off x="1726406" y="3732610"/>
            <a:ext cx="783431" cy="435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B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1433512" y="2138363"/>
            <a:ext cx="403622" cy="758429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1433512" y="2990850"/>
            <a:ext cx="369094" cy="788194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214312" y="2951560"/>
            <a:ext cx="3353991" cy="83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弧形 26"/>
          <p:cNvSpPr/>
          <p:nvPr/>
        </p:nvSpPr>
        <p:spPr>
          <a:xfrm rot="16200000">
            <a:off x="3106341" y="2603897"/>
            <a:ext cx="685800" cy="685800"/>
          </a:xfrm>
          <a:prstGeom prst="arc">
            <a:avLst>
              <a:gd name="adj1" fmla="val 16200000"/>
              <a:gd name="adj2" fmla="val 1821146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弧形 27"/>
          <p:cNvSpPr/>
          <p:nvPr/>
        </p:nvSpPr>
        <p:spPr>
          <a:xfrm rot="13851140">
            <a:off x="3111104" y="2572941"/>
            <a:ext cx="685800" cy="685800"/>
          </a:xfrm>
          <a:prstGeom prst="arc">
            <a:avLst>
              <a:gd name="adj1" fmla="val 16200000"/>
              <a:gd name="adj2" fmla="val 1821146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389709" y="1269206"/>
            <a:ext cx="2603896" cy="4845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27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∠</a:t>
            </a:r>
            <a:r>
              <a:rPr lang="en-US" altLang="zh-CN" sz="27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APO</a:t>
            </a:r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=∠</a:t>
            </a:r>
            <a:r>
              <a:rPr lang="en-US" altLang="zh-CN" sz="27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BPO</a:t>
            </a:r>
            <a:endParaRPr lang="zh-CN" altLang="en-US" sz="27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687366" y="2070498"/>
            <a:ext cx="5066109" cy="18407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buNone/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从圆外一点引圆的两条切线，它们的</a:t>
            </a:r>
            <a:r>
              <a:rPr lang="zh-CN" altLang="en-US" sz="27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切线长相等</a:t>
            </a: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</a:rPr>
              <a:t>，圆心和这一点的连线</a:t>
            </a:r>
            <a:r>
              <a:rPr lang="zh-CN" altLang="en-US" sz="27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平分两条切线的夹角</a:t>
            </a: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7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2893" y="344091"/>
            <a:ext cx="6581775" cy="1328738"/>
            <a:chOff x="292545" y="344728"/>
            <a:chExt cx="6582188" cy="1328154"/>
          </a:xfrm>
        </p:grpSpPr>
        <p:sp>
          <p:nvSpPr>
            <p:cNvPr id="29" name="AutoShape 31"/>
            <p:cNvSpPr>
              <a:spLocks noChangeArrowheads="1"/>
            </p:cNvSpPr>
            <p:nvPr/>
          </p:nvSpPr>
          <p:spPr bwMode="auto">
            <a:xfrm>
              <a:off x="2118211" y="437003"/>
              <a:ext cx="4756522" cy="611976"/>
            </a:xfrm>
            <a:prstGeom prst="wedgeRoundRectCallout">
              <a:avLst>
                <a:gd name="adj1" fmla="val -60002"/>
                <a:gd name="adj2" fmla="val 13940"/>
                <a:gd name="adj3" fmla="val 16667"/>
              </a:avLst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 w="12700">
              <a:solidFill>
                <a:srgbClr val="CD7BA5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 marL="0" lvl="0" indent="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557212" lvl="1" indent="-214312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857250" lvl="2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200150" lvl="3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543050" lvl="4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1885950" lvl="5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228850" lvl="6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2571750" lvl="7" indent="-171450" algn="l" defTabSz="6858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b="0" i="0" u="none" kern="1200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2914650" indent="-17145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黑体"/>
                  <a:cs typeface="Times New Roman" panose="02020603050405020304" pitchFamily="18" charset="0"/>
                </a:rPr>
                <a:t>你还知道这两个角是什么关系吗？</a:t>
              </a: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endParaRPr>
            </a:p>
          </p:txBody>
        </p:sp>
        <p:pic>
          <p:nvPicPr>
            <p:cNvPr id="18446" name="图片 3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2545" y="344728"/>
              <a:ext cx="1509498" cy="1328154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458" name="组合 4"/>
          <p:cNvGrpSpPr/>
          <p:nvPr/>
        </p:nvGrpSpPr>
        <p:grpSpPr>
          <a:xfrm>
            <a:off x="485776" y="1739504"/>
            <a:ext cx="3687364" cy="2384820"/>
            <a:chOff x="3124696" y="2003767"/>
            <a:chExt cx="3688374" cy="238423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3713448" y="2003767"/>
              <a:ext cx="2473649" cy="121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3767881" y="3214927"/>
              <a:ext cx="2419216" cy="11730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473" name="组合 7"/>
            <p:cNvGrpSpPr/>
            <p:nvPr/>
          </p:nvGrpSpPr>
          <p:grpSpPr>
            <a:xfrm>
              <a:off x="3124696" y="2287609"/>
              <a:ext cx="1850367" cy="1850366"/>
              <a:chOff x="3124696" y="2287608"/>
              <a:chExt cx="1850367" cy="1850366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124696" y="2287608"/>
                <a:ext cx="1850366" cy="18503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014294" y="3183676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479" name="Text Box 38"/>
              <p:cNvSpPr txBox="1"/>
              <p:nvPr/>
            </p:nvSpPr>
            <p:spPr>
              <a:xfrm>
                <a:off x="4049878" y="2806929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O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  <p:grpSp>
          <p:nvGrpSpPr>
            <p:cNvPr id="19474" name="组合 8"/>
            <p:cNvGrpSpPr/>
            <p:nvPr/>
          </p:nvGrpSpPr>
          <p:grpSpPr>
            <a:xfrm>
              <a:off x="6029639" y="3149868"/>
              <a:ext cx="783431" cy="434975"/>
              <a:chOff x="6029640" y="3149868"/>
              <a:chExt cx="783431" cy="434975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6149332" y="3183677"/>
                <a:ext cx="58229" cy="582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476" name="Text Box 38"/>
              <p:cNvSpPr txBox="1"/>
              <p:nvPr/>
            </p:nvSpPr>
            <p:spPr>
              <a:xfrm>
                <a:off x="6029640" y="3149868"/>
                <a:ext cx="783431" cy="434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171450" lvl="0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75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1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1pPr>
                <a:lvl2pPr marL="514350" lvl="1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2pPr>
                <a:lvl3pPr marL="857250" lvl="2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50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3pPr>
                <a:lvl4pPr marL="1200150" lvl="3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4pPr>
                <a:lvl5pPr marL="1543050" lvl="4" indent="-171450" algn="l" defTabSz="685800" rtl="0" eaLnBrk="1" fontAlgn="base" latinLnBrk="0" hangingPunct="1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50" b="0" i="0" u="none" kern="1200" baseline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50000"/>
                  </a:lnSpc>
                  <a:spcBef>
                    <a:spcPts val="450"/>
                  </a:spcBef>
                  <a:buNone/>
                </a:pPr>
                <a:r>
                  <a:rPr lang="en-US" altLang="zh-CN" sz="1800" b="1" i="1">
                    <a:latin typeface="Times New Roman" pitchFamily="18" charset="0"/>
                    <a:ea typeface="黑体"/>
                  </a:rPr>
                  <a:t>P</a:t>
                </a:r>
                <a:endParaRPr lang="zh-CN" altLang="en-US" sz="1800" b="1" i="1">
                  <a:latin typeface="Times New Roman" pitchFamily="18" charset="0"/>
                  <a:ea typeface="黑体"/>
                </a:endParaRPr>
              </a:p>
            </p:txBody>
          </p:sp>
        </p:grpSp>
      </p:grpSp>
      <p:sp>
        <p:nvSpPr>
          <p:cNvPr id="19459" name="Text Box 38"/>
          <p:cNvSpPr txBox="1"/>
          <p:nvPr/>
        </p:nvSpPr>
        <p:spPr>
          <a:xfrm>
            <a:off x="1865710" y="1664494"/>
            <a:ext cx="783431" cy="4345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A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sp>
        <p:nvSpPr>
          <p:cNvPr id="19460" name="Text Box 38"/>
          <p:cNvSpPr txBox="1"/>
          <p:nvPr/>
        </p:nvSpPr>
        <p:spPr>
          <a:xfrm>
            <a:off x="1726406" y="3732610"/>
            <a:ext cx="783431" cy="435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450"/>
              </a:spcBef>
              <a:buNone/>
            </a:pPr>
            <a:r>
              <a:rPr lang="en-US" altLang="zh-CN" sz="1800" b="1" i="1">
                <a:latin typeface="Times New Roman" pitchFamily="18" charset="0"/>
                <a:ea typeface="黑体"/>
              </a:rPr>
              <a:t>B</a:t>
            </a:r>
            <a:endParaRPr lang="zh-CN" altLang="en-US" sz="1800" b="1" i="1">
              <a:latin typeface="Times New Roman" pitchFamily="18" charset="0"/>
              <a:ea typeface="黑体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1433512" y="2138363"/>
            <a:ext cx="403622" cy="758429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1433512" y="2990850"/>
            <a:ext cx="369094" cy="788194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214312" y="2951560"/>
            <a:ext cx="3353991" cy="83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弧形 26"/>
          <p:cNvSpPr/>
          <p:nvPr/>
        </p:nvSpPr>
        <p:spPr>
          <a:xfrm rot="15244185">
            <a:off x="3106341" y="2515791"/>
            <a:ext cx="685800" cy="685800"/>
          </a:xfrm>
          <a:prstGeom prst="arc">
            <a:avLst>
              <a:gd name="adj1" fmla="val 16200000"/>
              <a:gd name="adj2" fmla="val 1821146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弧形 27"/>
          <p:cNvSpPr/>
          <p:nvPr/>
        </p:nvSpPr>
        <p:spPr>
          <a:xfrm rot="13851140">
            <a:off x="3111104" y="2572941"/>
            <a:ext cx="685800" cy="685800"/>
          </a:xfrm>
          <a:prstGeom prst="arc">
            <a:avLst>
              <a:gd name="adj1" fmla="val 16200000"/>
              <a:gd name="adj2" fmla="val 1821146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AutoShape 31"/>
          <p:cNvSpPr>
            <a:spLocks noChangeArrowheads="1"/>
          </p:cNvSpPr>
          <p:nvPr/>
        </p:nvSpPr>
        <p:spPr bwMode="auto">
          <a:xfrm>
            <a:off x="2118122" y="436960"/>
            <a:ext cx="4756547" cy="611981"/>
          </a:xfrm>
          <a:prstGeom prst="wedgeRoundRectCallout">
            <a:avLst>
              <a:gd name="adj1" fmla="val -60002"/>
              <a:gd name="adj2" fmla="val 13940"/>
              <a:gd name="adj3" fmla="val 16667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 w="12700">
            <a:solidFill>
              <a:srgbClr val="CD7BA5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1pPr>
            <a:lvl2pPr marL="557212" marR="0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21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2pPr>
            <a:lvl3pPr marL="857250" marR="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3pPr>
            <a:lvl4pPr marL="1200150" marR="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4pPr>
            <a:lvl5pPr marL="1543050" marR="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5pPr>
            <a:lvl6pPr marL="1885950" marR="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6pPr>
            <a:lvl7pPr marL="2228850" marR="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7pPr>
            <a:lvl8pPr marL="2571750" marR="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8pPr>
            <a:lvl9pPr marL="2914650" marR="0" lvl="8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defRPr kumimoji="0" sz="15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 pitchFamily="34" charset="0"/>
                <a:ea typeface="宋体" pitchFamily="2" charset="-122"/>
                <a:cs typeface="Arial"/>
                <a:sym typeface="Wingding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你还知道这两个角是什么关系吗？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sp>
        <p:nvSpPr>
          <p:cNvPr id="19467" name="文本框 29"/>
          <p:cNvSpPr txBox="1"/>
          <p:nvPr/>
        </p:nvSpPr>
        <p:spPr>
          <a:xfrm>
            <a:off x="3389709" y="1269206"/>
            <a:ext cx="2603896" cy="4845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zh-CN" altLang="en-US" sz="27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∠</a:t>
            </a:r>
            <a:r>
              <a:rPr lang="en-US" altLang="zh-CN" sz="27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APO</a:t>
            </a:r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=∠</a:t>
            </a:r>
            <a:r>
              <a:rPr lang="en-US" altLang="zh-CN" sz="27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BPO</a:t>
            </a:r>
            <a:endParaRPr lang="zh-CN" altLang="en-US" sz="27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19468" name="图片 32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894" y="344091"/>
            <a:ext cx="1509712" cy="1328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3781425" y="2609850"/>
            <a:ext cx="4813697" cy="14620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557212" lvl="1" indent="-214312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857250" lvl="2" indent="-17145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1200150" lvl="3" indent="-17145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1543050" lvl="4" indent="-17145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1885950" lvl="5" indent="-171450" algn="just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2228850" lvl="6" indent="-171450" algn="just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2571750" lvl="7" indent="-171450" algn="just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2914650" indent="-171450" algn="just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339566" marR="0" lvl="0" indent="-339566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∵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PA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PB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分别是⊙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O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的切线，点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分别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为切点，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∴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PA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PB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APO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BPO.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</a:t>
            </a:r>
            <a:endParaRPr kumimoji="0" lang="zh-CN" altLang="en-US" sz="2100" b="1" i="0" u="none" strike="noStrike" kern="1200" cap="none" spc="0" normalizeH="0" baseline="0" noProof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sp>
        <p:nvSpPr>
          <p:cNvPr id="35" name="Text Box 39"/>
          <p:cNvSpPr txBox="1"/>
          <p:nvPr/>
        </p:nvSpPr>
        <p:spPr>
          <a:xfrm>
            <a:off x="3123010" y="2130029"/>
            <a:ext cx="2897981" cy="395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100" b="1">
                <a:solidFill>
                  <a:srgbClr val="3399FF"/>
                </a:solidFill>
                <a:latin typeface="Times New Roman" pitchFamily="18" charset="0"/>
                <a:ea typeface="黑体"/>
              </a:rPr>
              <a:t>符号语言表达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4" name="直接连接符 13"/>
          <p:cNvCxnSpPr/>
          <p:nvPr/>
        </p:nvCxnSpPr>
        <p:spPr>
          <a:xfrm flipV="1">
            <a:off x="1819275" y="2458641"/>
            <a:ext cx="172641" cy="658416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1133475" y="2956322"/>
            <a:ext cx="685800" cy="173831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1812131" y="3130154"/>
            <a:ext cx="2381" cy="717947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1838325" y="2894410"/>
            <a:ext cx="640556" cy="235744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6" name="图片 1"/>
          <p:cNvPicPr>
            <a:picLocks noChangeAspect="1"/>
          </p:cNvPicPr>
          <p:nvPr/>
        </p:nvPicPr>
        <p:blipFill>
          <a:blip r:embed="rId2"/>
          <a:srcRect l="17696" t="17802" r="19682" b="30223"/>
          <a:stretch>
            <a:fillRect/>
          </a:stretch>
        </p:blipFill>
        <p:spPr>
          <a:xfrm>
            <a:off x="348854" y="495300"/>
            <a:ext cx="1260871" cy="88939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4"/>
          <p:cNvSpPr txBox="1"/>
          <p:nvPr/>
        </p:nvSpPr>
        <p:spPr>
          <a:xfrm>
            <a:off x="1675210" y="495300"/>
            <a:ext cx="5957888" cy="111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>
                <a:latin typeface="Times New Roman" pitchFamily="18" charset="0"/>
                <a:ea typeface="黑体"/>
              </a:rPr>
              <a:t>如图，四边形 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ABCD</a:t>
            </a:r>
            <a:r>
              <a:rPr lang="zh-CN" altLang="en-US" sz="2400" b="1" i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的四条边都与⊙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相切，图中的线段之间有哪些等量关系？</a:t>
            </a:r>
            <a:endParaRPr lang="en-US" altLang="zh-CN" sz="2400" b="1">
              <a:latin typeface="Times New Roman" pitchFamily="18" charset="0"/>
              <a:ea typeface="黑体"/>
            </a:endParaRPr>
          </a:p>
        </p:txBody>
      </p:sp>
      <p:grpSp>
        <p:nvGrpSpPr>
          <p:cNvPr id="20488" name="组合 3"/>
          <p:cNvGrpSpPr/>
          <p:nvPr/>
        </p:nvGrpSpPr>
        <p:grpSpPr>
          <a:xfrm>
            <a:off x="652463" y="1977628"/>
            <a:ext cx="2580084" cy="2049066"/>
            <a:chOff x="2463119" y="1254153"/>
            <a:chExt cx="2580577" cy="2048821"/>
          </a:xfrm>
        </p:grpSpPr>
        <p:grpSp>
          <p:nvGrpSpPr>
            <p:cNvPr id="20495" name="组合 15"/>
            <p:cNvGrpSpPr/>
            <p:nvPr/>
          </p:nvGrpSpPr>
          <p:grpSpPr>
            <a:xfrm>
              <a:off x="2463119" y="1254153"/>
              <a:ext cx="2580577" cy="2048821"/>
              <a:chOff x="2579978" y="932208"/>
              <a:chExt cx="2580577" cy="2048821"/>
            </a:xfrm>
          </p:grpSpPr>
          <p:sp>
            <p:nvSpPr>
              <p:cNvPr id="7" name="AutoShape 20"/>
              <p:cNvSpPr/>
              <p:nvPr/>
            </p:nvSpPr>
            <p:spPr bwMode="auto">
              <a:xfrm>
                <a:off x="3047983" y="1401826"/>
                <a:ext cx="1388535" cy="1389446"/>
              </a:xfrm>
              <a:custGeom>
                <a:gdLst>
                  <a:gd name="T0" fmla="*/ 0 w 21600"/>
                  <a:gd name="T1" fmla="*/ 21 h 21600"/>
                  <a:gd name="T2" fmla="*/ 21 w 21600"/>
                  <a:gd name="T3" fmla="*/ 0 h 21600"/>
                  <a:gd name="T4" fmla="*/ 42 w 21600"/>
                  <a:gd name="T5" fmla="*/ 21 h 21600"/>
                  <a:gd name="T6" fmla="*/ 21 w 21600"/>
                  <a:gd name="T7" fmla="*/ 42 h 21600"/>
                  <a:gd name="T8" fmla="*/ 0 w 21600"/>
                  <a:gd name="T9" fmla="*/ 21 h 21600"/>
                  <a:gd name="T10" fmla="*/ 21 w 21600"/>
                  <a:gd name="T11" fmla="*/ 21 h 21600"/>
                  <a:gd name="T12" fmla="*/ 21 w 21600"/>
                  <a:gd name="T13" fmla="*/ 21 h 21600"/>
                  <a:gd name="T14" fmla="*/ 21 w 21600"/>
                  <a:gd name="T15" fmla="*/ 21 h 21600"/>
                  <a:gd name="T16" fmla="*/ 21 w 21600"/>
                  <a:gd name="T17" fmla="*/ 21 h 21600"/>
                  <a:gd name="T18" fmla="*/ 21 w 21600"/>
                  <a:gd name="T19" fmla="*/ 21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73 w 21600"/>
                  <a:gd name="T31" fmla="*/ 3173 h 21600"/>
                  <a:gd name="T32" fmla="*/ 18427 w 21600"/>
                  <a:gd name="T33" fmla="*/ 18427 h 21600"/>
                </a:gdLst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0585" y="10800"/>
                    </a:moveTo>
                    <a:cubicBezTo>
                      <a:pt x="10585" y="10919"/>
                      <a:pt x="10681" y="11015"/>
                      <a:pt x="10800" y="11015"/>
                    </a:cubicBezTo>
                    <a:cubicBezTo>
                      <a:pt x="10919" y="11015"/>
                      <a:pt x="11015" y="10919"/>
                      <a:pt x="11015" y="10800"/>
                    </a:cubicBezTo>
                    <a:cubicBezTo>
                      <a:pt x="11015" y="10681"/>
                      <a:pt x="10919" y="10585"/>
                      <a:pt x="10800" y="10585"/>
                    </a:cubicBezTo>
                    <a:cubicBezTo>
                      <a:pt x="10681" y="10585"/>
                      <a:pt x="10585" y="10681"/>
                      <a:pt x="10585" y="10800"/>
                    </a:cubicBez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bevel/>
              </a:ln>
            </p:spPr>
            <p:txBody>
              <a:bodyPr wrap="none" anchor="ctr"/>
              <a:lstStyle>
                <a:defPPr>
                  <a:defRPr lang="zh-CN"/>
                </a:def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498" name="文本框 7"/>
              <p:cNvSpPr txBox="1"/>
              <p:nvPr/>
            </p:nvSpPr>
            <p:spPr>
              <a:xfrm>
                <a:off x="2974150" y="932208"/>
                <a:ext cx="365592" cy="34624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buNone/>
                </a:pPr>
                <a:r>
                  <a:rPr lang="en-US" altLang="zh-CN" sz="1800" b="1" i="1">
                    <a:latin typeface="Times New Roman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18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  <p:sp>
            <p:nvSpPr>
              <p:cNvPr id="20499" name="文本框 8"/>
              <p:cNvSpPr txBox="1"/>
              <p:nvPr/>
            </p:nvSpPr>
            <p:spPr>
              <a:xfrm>
                <a:off x="2579978" y="2634784"/>
                <a:ext cx="371546" cy="34624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buNone/>
                </a:pPr>
                <a:r>
                  <a:rPr lang="en-US" altLang="zh-CN" sz="1800" b="1" i="1">
                    <a:latin typeface="Times New Roman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18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  <p:sp>
            <p:nvSpPr>
              <p:cNvPr id="20500" name="文本框 9"/>
              <p:cNvSpPr txBox="1"/>
              <p:nvPr/>
            </p:nvSpPr>
            <p:spPr>
              <a:xfrm>
                <a:off x="3721037" y="2001569"/>
                <a:ext cx="365591" cy="34624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buNone/>
                </a:pPr>
                <a:r>
                  <a:rPr lang="en-US" altLang="zh-CN" sz="1800" b="1" i="1">
                    <a:latin typeface="Times New Roman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sz="18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  <p:sp>
            <p:nvSpPr>
              <p:cNvPr id="20501" name="文本框 10"/>
              <p:cNvSpPr txBox="1"/>
              <p:nvPr/>
            </p:nvSpPr>
            <p:spPr>
              <a:xfrm>
                <a:off x="4764002" y="2634784"/>
                <a:ext cx="396553" cy="34624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buNone/>
                </a:pPr>
                <a:r>
                  <a:rPr lang="en-US" altLang="zh-CN" sz="1800" b="1" i="1">
                    <a:latin typeface="Times New Roman" pitchFamily="18" charset="0"/>
                    <a:cs typeface="Times New Roman" panose="02020603050405020304" pitchFamily="18" charset="0"/>
                  </a:rPr>
                  <a:t>C</a:t>
                </a:r>
                <a:endParaRPr lang="zh-CN" altLang="en-US" sz="18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  <p:sp>
            <p:nvSpPr>
              <p:cNvPr id="20502" name="文本框 11"/>
              <p:cNvSpPr txBox="1"/>
              <p:nvPr/>
            </p:nvSpPr>
            <p:spPr>
              <a:xfrm>
                <a:off x="4265035" y="1240576"/>
                <a:ext cx="395363" cy="34624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 eaLnBrk="1" hangingPunct="1">
                  <a:buNone/>
                </a:pPr>
                <a:r>
                  <a:rPr lang="en-US" altLang="zh-CN" sz="1800" b="1" i="1">
                    <a:latin typeface="Times New Roman" pitchFamily="18" charset="0"/>
                    <a:cs typeface="Times New Roman" panose="02020603050405020304" pitchFamily="18" charset="0"/>
                  </a:rPr>
                  <a:t>D</a:t>
                </a:r>
                <a:endParaRPr lang="zh-CN" altLang="en-US" sz="1800" b="1" i="1">
                  <a:latin typeface="Times New Roman" pitchFamily="18" charset="0"/>
                  <a:ea typeface="Times New Roman" pitchFamily="18" charset="0"/>
                </a:endParaRPr>
              </a:p>
            </p:txBody>
          </p:sp>
        </p:grpSp>
        <p:sp>
          <p:nvSpPr>
            <p:cNvPr id="6" name="梯形 23"/>
            <p:cNvSpPr/>
            <p:nvPr/>
          </p:nvSpPr>
          <p:spPr>
            <a:xfrm>
              <a:off x="2744161" y="1511325"/>
              <a:ext cx="1920846" cy="1618043"/>
            </a:xfrm>
            <a:custGeom>
              <a:gdLst>
                <a:gd name="connsiteX0" fmla="*/ 0 w 2560320"/>
                <a:gd name="connsiteY0" fmla="*/ 2158356 h 2158356"/>
                <a:gd name="connsiteX1" fmla="*/ 501365 w 2560320"/>
                <a:gd name="connsiteY1" fmla="*/ 0 h 2158356"/>
                <a:gd name="connsiteX2" fmla="*/ 2058955 w 2560320"/>
                <a:gd name="connsiteY2" fmla="*/ 0 h 2158356"/>
                <a:gd name="connsiteX3" fmla="*/ 2560320 w 2560320"/>
                <a:gd name="connsiteY3" fmla="*/ 2158356 h 2158356"/>
                <a:gd name="connsiteX4" fmla="*/ 0 w 2560320"/>
                <a:gd name="connsiteY4" fmla="*/ 2158356 h 2158356"/>
                <a:gd name="connsiteX0-1" fmla="*/ 0 w 2560320"/>
                <a:gd name="connsiteY0-2" fmla="*/ 2158356 h 2158356"/>
                <a:gd name="connsiteX1-3" fmla="*/ 501365 w 2560320"/>
                <a:gd name="connsiteY1-4" fmla="*/ 0 h 2158356"/>
                <a:gd name="connsiteX2-5" fmla="*/ 1906555 w 2560320"/>
                <a:gd name="connsiteY2-6" fmla="*/ 449580 h 2158356"/>
                <a:gd name="connsiteX3-7" fmla="*/ 2560320 w 2560320"/>
                <a:gd name="connsiteY3-8" fmla="*/ 2158356 h 2158356"/>
                <a:gd name="connsiteX4-9" fmla="*/ 0 w 2560320"/>
                <a:gd name="connsiteY4-10" fmla="*/ 2158356 h 2158356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0320" h="2158356">
                  <a:moveTo>
                    <a:pt x="0" y="2158356"/>
                  </a:moveTo>
                  <a:lnTo>
                    <a:pt x="501365" y="0"/>
                  </a:lnTo>
                  <a:lnTo>
                    <a:pt x="1906555" y="449580"/>
                  </a:lnTo>
                  <a:lnTo>
                    <a:pt x="2560320" y="2158356"/>
                  </a:lnTo>
                  <a:lnTo>
                    <a:pt x="0" y="2158356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913335" y="2125266"/>
            <a:ext cx="395288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E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6541" y="2767012"/>
            <a:ext cx="395288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F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652588" y="3813572"/>
            <a:ext cx="395288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G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477691" y="2696766"/>
            <a:ext cx="395288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H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40" name="Text Box 5"/>
          <p:cNvSpPr txBox="1"/>
          <p:nvPr/>
        </p:nvSpPr>
        <p:spPr>
          <a:xfrm>
            <a:off x="3833812" y="2087166"/>
            <a:ext cx="3719512" cy="10906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>
                <a:solidFill>
                  <a:srgbClr val="0000FF"/>
                </a:solidFill>
                <a:latin typeface="黑体"/>
                <a:ea typeface="黑体"/>
              </a:rPr>
              <a:t>结论：圆的外切四边形的两组对边的和相等</a:t>
            </a:r>
            <a:r>
              <a:rPr lang="en-US" altLang="zh-CN" sz="2400" b="1">
                <a:solidFill>
                  <a:srgbClr val="0000FF"/>
                </a:solidFill>
                <a:latin typeface="黑体"/>
                <a:ea typeface="黑体"/>
              </a:rPr>
              <a:t>.</a:t>
            </a:r>
            <a:endParaRPr lang="zh-CN" altLang="en-US" sz="2400" b="1">
              <a:solidFill>
                <a:srgbClr val="0000FF"/>
              </a:solidFill>
              <a:latin typeface="黑体"/>
              <a:ea typeface="黑体"/>
            </a:endParaRPr>
          </a:p>
        </p:txBody>
      </p:sp>
      <p:sp>
        <p:nvSpPr>
          <p:cNvPr id="41" name="Text Box 5"/>
          <p:cNvSpPr txBox="1"/>
          <p:nvPr/>
        </p:nvSpPr>
        <p:spPr>
          <a:xfrm>
            <a:off x="3833812" y="3374231"/>
            <a:ext cx="3719512" cy="5536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即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AD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＋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BC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＝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AB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ea typeface="黑体"/>
              </a:rPr>
              <a:t>＋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ea typeface="黑体"/>
              </a:rPr>
              <a:t>CD.</a:t>
            </a:r>
            <a:endParaRPr lang="zh-CN" altLang="en-US" sz="2400" b="1" i="1">
              <a:solidFill>
                <a:srgbClr val="FF0000"/>
              </a:solidFill>
              <a:latin typeface="Times New Roman" pitchFamily="18" charset="0"/>
              <a:ea typeface="黑体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  <p:cond evt="onBegin" delay="0">
                          <p:tn val="39"/>
                        </p:cond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  <p:cond evt="onBegin" delay="0">
                          <p:tn val="45"/>
                        </p:cond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" grpId="1"/>
      <p:bldP spid="29" grpId="2"/>
      <p:bldP spid="30" grpId="3"/>
      <p:bldP spid="31" grpId="4"/>
      <p:bldP spid="40" grpId="5"/>
      <p:bldP spid="41" grpId="6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15" name="直接连接符 14"/>
          <p:cNvCxnSpPr/>
          <p:nvPr/>
        </p:nvCxnSpPr>
        <p:spPr>
          <a:xfrm flipH="1">
            <a:off x="7892654" y="3144441"/>
            <a:ext cx="0" cy="502444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697391" y="2672954"/>
            <a:ext cx="197644" cy="46553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7892654" y="3138488"/>
            <a:ext cx="497681" cy="5954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Text Box 4"/>
          <p:cNvSpPr txBox="1"/>
          <p:nvPr/>
        </p:nvSpPr>
        <p:spPr>
          <a:xfrm>
            <a:off x="894160" y="592931"/>
            <a:ext cx="7633096" cy="1662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>
                <a:solidFill>
                  <a:srgbClr val="3399FF"/>
                </a:solidFill>
                <a:latin typeface="Times New Roman" pitchFamily="18" charset="0"/>
                <a:ea typeface="黑体"/>
              </a:rPr>
              <a:t>例</a:t>
            </a:r>
            <a:r>
              <a:rPr lang="en-US" altLang="zh-CN" sz="2400" b="1">
                <a:latin typeface="Times New Roman" pitchFamily="18" charset="0"/>
                <a:ea typeface="黑体"/>
              </a:rPr>
              <a:t>  </a:t>
            </a:r>
            <a:r>
              <a:rPr lang="zh-CN" altLang="en-US" sz="2400" b="1">
                <a:latin typeface="Times New Roman" pitchFamily="18" charset="0"/>
                <a:ea typeface="黑体"/>
              </a:rPr>
              <a:t>如图，在</a:t>
            </a:r>
            <a:r>
              <a:rPr lang="en-US" altLang="zh-CN" sz="2400" b="1">
                <a:latin typeface="Times New Roman" pitchFamily="18" charset="0"/>
                <a:ea typeface="黑体"/>
              </a:rPr>
              <a:t>Rt</a:t>
            </a:r>
            <a:r>
              <a:rPr lang="zh-CN" altLang="en-US" sz="2400" b="1">
                <a:latin typeface="Times New Roman" pitchFamily="18" charset="0"/>
                <a:ea typeface="黑体"/>
              </a:rPr>
              <a:t>△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ABC</a:t>
            </a:r>
            <a:r>
              <a:rPr lang="zh-CN" altLang="en-US" sz="2400" b="1">
                <a:latin typeface="Times New Roman" pitchFamily="18" charset="0"/>
                <a:ea typeface="黑体"/>
              </a:rPr>
              <a:t> 中，∠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C</a:t>
            </a:r>
            <a:r>
              <a:rPr lang="en-US" altLang="zh-CN" sz="2400" b="1">
                <a:latin typeface="Times New Roman" pitchFamily="18" charset="0"/>
                <a:ea typeface="黑体"/>
              </a:rPr>
              <a:t> = 90°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AC</a:t>
            </a:r>
            <a:r>
              <a:rPr lang="en-US" altLang="zh-CN" sz="2400" b="1">
                <a:latin typeface="Times New Roman" pitchFamily="18" charset="0"/>
                <a:ea typeface="黑体"/>
              </a:rPr>
              <a:t> = 10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BC</a:t>
            </a:r>
            <a:r>
              <a:rPr lang="en-US" altLang="zh-CN" sz="2400" b="1">
                <a:latin typeface="Times New Roman" pitchFamily="18" charset="0"/>
                <a:ea typeface="黑体"/>
              </a:rPr>
              <a:t> = 24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，⊙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是△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ABC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的内切圆，切点分别是 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D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E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F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，求⊙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en-US" altLang="zh-CN" sz="2400" b="1">
                <a:latin typeface="Times New Roman" pitchFamily="18" charset="0"/>
                <a:ea typeface="黑体"/>
              </a:rPr>
              <a:t> 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的半径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</a:p>
        </p:txBody>
      </p:sp>
      <p:grpSp>
        <p:nvGrpSpPr>
          <p:cNvPr id="21510" name="组合 30"/>
          <p:cNvGrpSpPr/>
          <p:nvPr/>
        </p:nvGrpSpPr>
        <p:grpSpPr>
          <a:xfrm>
            <a:off x="5118495" y="2127647"/>
            <a:ext cx="3608784" cy="1813320"/>
            <a:chOff x="1831655" y="1619272"/>
            <a:chExt cx="3608308" cy="1812658"/>
          </a:xfrm>
        </p:grpSpPr>
        <p:sp>
          <p:nvSpPr>
            <p:cNvPr id="5" name="直角三角形 4"/>
            <p:cNvSpPr/>
            <p:nvPr/>
          </p:nvSpPr>
          <p:spPr>
            <a:xfrm flipH="1">
              <a:off x="2093558" y="1872782"/>
              <a:ext cx="2999979" cy="1263982"/>
            </a:xfrm>
            <a:prstGeom prst="rt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104256" y="2125102"/>
              <a:ext cx="983327" cy="1005711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7" name="AutoShape 20"/>
            <p:cNvSpPr/>
            <p:nvPr/>
          </p:nvSpPr>
          <p:spPr bwMode="auto">
            <a:xfrm>
              <a:off x="4104257" y="2125102"/>
              <a:ext cx="989279" cy="1011662"/>
            </a:xfrm>
            <a:custGeom>
              <a:gdLst>
                <a:gd name="T0" fmla="*/ 0 w 21600"/>
                <a:gd name="T1" fmla="*/ 21 h 21600"/>
                <a:gd name="T2" fmla="*/ 21 w 21600"/>
                <a:gd name="T3" fmla="*/ 0 h 21600"/>
                <a:gd name="T4" fmla="*/ 42 w 21600"/>
                <a:gd name="T5" fmla="*/ 21 h 21600"/>
                <a:gd name="T6" fmla="*/ 21 w 21600"/>
                <a:gd name="T7" fmla="*/ 42 h 21600"/>
                <a:gd name="T8" fmla="*/ 0 w 21600"/>
                <a:gd name="T9" fmla="*/ 21 h 21600"/>
                <a:gd name="T10" fmla="*/ 21 w 21600"/>
                <a:gd name="T11" fmla="*/ 21 h 21600"/>
                <a:gd name="T12" fmla="*/ 21 w 21600"/>
                <a:gd name="T13" fmla="*/ 21 h 21600"/>
                <a:gd name="T14" fmla="*/ 21 w 21600"/>
                <a:gd name="T15" fmla="*/ 21 h 21600"/>
                <a:gd name="T16" fmla="*/ 21 w 21600"/>
                <a:gd name="T17" fmla="*/ 21 h 21600"/>
                <a:gd name="T18" fmla="*/ 21 w 21600"/>
                <a:gd name="T19" fmla="*/ 21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73 w 21600"/>
                <a:gd name="T31" fmla="*/ 3173 h 21600"/>
                <a:gd name="T32" fmla="*/ 18427 w 21600"/>
                <a:gd name="T33" fmla="*/ 18427 h 21600"/>
              </a:gdLst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0585" y="10800"/>
                  </a:moveTo>
                  <a:cubicBezTo>
                    <a:pt x="10585" y="10919"/>
                    <a:pt x="10681" y="11015"/>
                    <a:pt x="10800" y="11015"/>
                  </a:cubicBezTo>
                  <a:cubicBezTo>
                    <a:pt x="10919" y="11015"/>
                    <a:pt x="11015" y="10919"/>
                    <a:pt x="11015" y="10800"/>
                  </a:cubicBezTo>
                  <a:cubicBezTo>
                    <a:pt x="11015" y="10681"/>
                    <a:pt x="10919" y="10585"/>
                    <a:pt x="10800" y="10585"/>
                  </a:cubicBezTo>
                  <a:cubicBezTo>
                    <a:pt x="10681" y="10585"/>
                    <a:pt x="10585" y="10681"/>
                    <a:pt x="10585" y="10800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bevel/>
            </a:ln>
          </p:spPr>
          <p:txBody>
            <a:bodyPr wrap="none" anchor="ctr"/>
            <a:lstStyle>
              <a:defPPr>
                <a:defRPr lang="zh-CN"/>
              </a:def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1518" name="文本框 7"/>
            <p:cNvSpPr txBox="1"/>
            <p:nvPr/>
          </p:nvSpPr>
          <p:spPr>
            <a:xfrm>
              <a:off x="1831655" y="2972518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1519" name="文本框 8"/>
            <p:cNvSpPr txBox="1"/>
            <p:nvPr/>
          </p:nvSpPr>
          <p:spPr>
            <a:xfrm>
              <a:off x="4220924" y="1860879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1520" name="文本框 9"/>
            <p:cNvSpPr txBox="1"/>
            <p:nvPr/>
          </p:nvSpPr>
          <p:spPr>
            <a:xfrm>
              <a:off x="5068536" y="1619272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1521" name="文本框 10"/>
            <p:cNvSpPr txBox="1"/>
            <p:nvPr/>
          </p:nvSpPr>
          <p:spPr>
            <a:xfrm>
              <a:off x="5063773" y="2432172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1522" name="文本框 11"/>
            <p:cNvSpPr txBox="1"/>
            <p:nvPr/>
          </p:nvSpPr>
          <p:spPr>
            <a:xfrm>
              <a:off x="5044728" y="2987990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1523" name="文本框 12"/>
            <p:cNvSpPr txBox="1"/>
            <p:nvPr/>
          </p:nvSpPr>
          <p:spPr>
            <a:xfrm>
              <a:off x="4437588" y="3085585"/>
              <a:ext cx="372617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1524" name="文本框 13"/>
            <p:cNvSpPr txBox="1"/>
            <p:nvPr/>
          </p:nvSpPr>
          <p:spPr>
            <a:xfrm>
              <a:off x="4317351" y="2486920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</p:grp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846535" y="2193131"/>
            <a:ext cx="5639991" cy="19466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557212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1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85725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8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20015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54305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188595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22885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257175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537210" marR="0" lvl="0" indent="-53721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6734"/>
              </a:tabLst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解：连接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OD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OE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OF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，则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OD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OE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OF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，设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OD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567214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 </a:t>
            </a:r>
            <a:r>
              <a:rPr kumimoji="0" lang="en-US" altLang="zh-CN" sz="21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Rt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△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ABC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中，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567214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AC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10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BC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24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9" name="Object 56"/>
          <p:cNvGraphicFramePr>
            <a:graphicFrameLocks noChangeAspect="1"/>
          </p:cNvGraphicFramePr>
          <p:nvPr/>
        </p:nvGraphicFramePr>
        <p:xfrm>
          <a:off x="1484710" y="4266010"/>
          <a:ext cx="4543425" cy="446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84710" y="4266010"/>
                        <a:ext cx="4543425" cy="44648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7110412" y="2344341"/>
            <a:ext cx="434579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26</a:t>
            </a:r>
            <a:endParaRPr lang="zh-CN" altLang="en-US" sz="18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814073" y="2690812"/>
            <a:ext cx="371475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7892654" y="3144441"/>
            <a:ext cx="0" cy="502444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7697391" y="2672954"/>
            <a:ext cx="197644" cy="46553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7892654" y="3138488"/>
            <a:ext cx="497681" cy="5954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33" name="组合 30"/>
          <p:cNvGrpSpPr/>
          <p:nvPr/>
        </p:nvGrpSpPr>
        <p:grpSpPr>
          <a:xfrm>
            <a:off x="5118495" y="2127647"/>
            <a:ext cx="3608784" cy="1813320"/>
            <a:chOff x="1831655" y="1619272"/>
            <a:chExt cx="3608308" cy="1812658"/>
          </a:xfrm>
        </p:grpSpPr>
        <p:sp>
          <p:nvSpPr>
            <p:cNvPr id="6" name="直角三角形 5"/>
            <p:cNvSpPr/>
            <p:nvPr/>
          </p:nvSpPr>
          <p:spPr>
            <a:xfrm flipH="1">
              <a:off x="2093558" y="1872782"/>
              <a:ext cx="2999979" cy="1263982"/>
            </a:xfrm>
            <a:prstGeom prst="rt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104256" y="2125102"/>
              <a:ext cx="983327" cy="1005711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" name="AutoShape 20"/>
            <p:cNvSpPr/>
            <p:nvPr/>
          </p:nvSpPr>
          <p:spPr bwMode="auto">
            <a:xfrm>
              <a:off x="4104257" y="2125102"/>
              <a:ext cx="989279" cy="1011662"/>
            </a:xfrm>
            <a:custGeom>
              <a:gdLst>
                <a:gd name="T0" fmla="*/ 0 w 21600"/>
                <a:gd name="T1" fmla="*/ 21 h 21600"/>
                <a:gd name="T2" fmla="*/ 21 w 21600"/>
                <a:gd name="T3" fmla="*/ 0 h 21600"/>
                <a:gd name="T4" fmla="*/ 42 w 21600"/>
                <a:gd name="T5" fmla="*/ 21 h 21600"/>
                <a:gd name="T6" fmla="*/ 21 w 21600"/>
                <a:gd name="T7" fmla="*/ 42 h 21600"/>
                <a:gd name="T8" fmla="*/ 0 w 21600"/>
                <a:gd name="T9" fmla="*/ 21 h 21600"/>
                <a:gd name="T10" fmla="*/ 21 w 21600"/>
                <a:gd name="T11" fmla="*/ 21 h 21600"/>
                <a:gd name="T12" fmla="*/ 21 w 21600"/>
                <a:gd name="T13" fmla="*/ 21 h 21600"/>
                <a:gd name="T14" fmla="*/ 21 w 21600"/>
                <a:gd name="T15" fmla="*/ 21 h 21600"/>
                <a:gd name="T16" fmla="*/ 21 w 21600"/>
                <a:gd name="T17" fmla="*/ 21 h 21600"/>
                <a:gd name="T18" fmla="*/ 21 w 21600"/>
                <a:gd name="T19" fmla="*/ 21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73 w 21600"/>
                <a:gd name="T31" fmla="*/ 3173 h 21600"/>
                <a:gd name="T32" fmla="*/ 18427 w 21600"/>
                <a:gd name="T33" fmla="*/ 18427 h 21600"/>
              </a:gdLst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0585" y="10800"/>
                  </a:moveTo>
                  <a:cubicBezTo>
                    <a:pt x="10585" y="10919"/>
                    <a:pt x="10681" y="11015"/>
                    <a:pt x="10800" y="11015"/>
                  </a:cubicBezTo>
                  <a:cubicBezTo>
                    <a:pt x="10919" y="11015"/>
                    <a:pt x="11015" y="10919"/>
                    <a:pt x="11015" y="10800"/>
                  </a:cubicBezTo>
                  <a:cubicBezTo>
                    <a:pt x="11015" y="10681"/>
                    <a:pt x="10919" y="10585"/>
                    <a:pt x="10800" y="10585"/>
                  </a:cubicBezTo>
                  <a:cubicBezTo>
                    <a:pt x="10681" y="10585"/>
                    <a:pt x="10585" y="10681"/>
                    <a:pt x="10585" y="10800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bevel/>
            </a:ln>
          </p:spPr>
          <p:txBody>
            <a:bodyPr wrap="none" anchor="ctr"/>
            <a:lstStyle>
              <a:defPPr>
                <a:defRPr lang="zh-CN"/>
              </a:def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2542" name="文本框 8"/>
            <p:cNvSpPr txBox="1"/>
            <p:nvPr/>
          </p:nvSpPr>
          <p:spPr>
            <a:xfrm>
              <a:off x="1831655" y="2972518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2543" name="文本框 9"/>
            <p:cNvSpPr txBox="1"/>
            <p:nvPr/>
          </p:nvSpPr>
          <p:spPr>
            <a:xfrm>
              <a:off x="4220924" y="1860879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2544" name="文本框 10"/>
            <p:cNvSpPr txBox="1"/>
            <p:nvPr/>
          </p:nvSpPr>
          <p:spPr>
            <a:xfrm>
              <a:off x="5068536" y="1619272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2545" name="文本框 11"/>
            <p:cNvSpPr txBox="1"/>
            <p:nvPr/>
          </p:nvSpPr>
          <p:spPr>
            <a:xfrm>
              <a:off x="5063773" y="2432172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2546" name="文本框 12"/>
            <p:cNvSpPr txBox="1"/>
            <p:nvPr/>
          </p:nvSpPr>
          <p:spPr>
            <a:xfrm>
              <a:off x="5044728" y="2987990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2547" name="文本框 13"/>
            <p:cNvSpPr txBox="1"/>
            <p:nvPr/>
          </p:nvSpPr>
          <p:spPr>
            <a:xfrm>
              <a:off x="4437588" y="3085585"/>
              <a:ext cx="372617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  <p:sp>
          <p:nvSpPr>
            <p:cNvPr id="22548" name="文本框 14"/>
            <p:cNvSpPr txBox="1"/>
            <p:nvPr/>
          </p:nvSpPr>
          <p:spPr>
            <a:xfrm>
              <a:off x="4317351" y="2486920"/>
              <a:ext cx="371426" cy="346345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eaLnBrk="1" hangingPunct="1">
                <a:buNone/>
              </a:pPr>
              <a:r>
                <a:rPr lang="en-US" altLang="zh-CN" sz="1800" b="1" i="1">
                  <a:latin typeface="Times New Roman" pitchFamily="18" charset="0"/>
                  <a:cs typeface="Times New Roman" panose="02020603050405020304" pitchFamily="18" charset="0"/>
                </a:rPr>
                <a:t>O</a:t>
              </a:r>
              <a:endParaRPr lang="zh-CN" altLang="en-US" sz="1800" b="1" i="1">
                <a:latin typeface="Times New Roman" pitchFamily="18" charset="0"/>
                <a:ea typeface="Times New Roman" pitchFamily="18" charset="0"/>
              </a:endParaRPr>
            </a:p>
          </p:txBody>
        </p:sp>
      </p:grpSp>
      <p:sp>
        <p:nvSpPr>
          <p:cNvPr id="22534" name="文本框 15"/>
          <p:cNvSpPr txBox="1"/>
          <p:nvPr/>
        </p:nvSpPr>
        <p:spPr>
          <a:xfrm>
            <a:off x="7110412" y="2344341"/>
            <a:ext cx="434579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26</a:t>
            </a:r>
            <a:endParaRPr lang="zh-CN" altLang="en-US" sz="18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22535" name="文本框 16"/>
          <p:cNvSpPr txBox="1"/>
          <p:nvPr/>
        </p:nvSpPr>
        <p:spPr>
          <a:xfrm>
            <a:off x="7814073" y="2690812"/>
            <a:ext cx="371475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18" name="Text Box 4"/>
          <p:cNvSpPr txBox="1"/>
          <p:nvPr/>
        </p:nvSpPr>
        <p:spPr>
          <a:xfrm>
            <a:off x="64294" y="285750"/>
            <a:ext cx="8818960" cy="12846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∵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⊙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分别与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AB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BC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AC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相切于点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D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E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F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endParaRPr lang="en-US" altLang="zh-CN" sz="21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∴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OD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⊥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AB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OE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⊥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BC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OF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⊥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AC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BD 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=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BE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AD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AF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CE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CF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又∵∠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C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90°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endParaRPr lang="en-US" altLang="zh-CN" sz="2100" b="1">
              <a:solidFill>
                <a:srgbClr val="FF0000"/>
              </a:solidFill>
              <a:latin typeface="Times New Roman" pitchFamily="18" charset="0"/>
              <a:ea typeface="楷体" panose="02010609060101010101" pitchFamily="49" charset="-122"/>
            </a:endParaRPr>
          </a:p>
        </p:txBody>
      </p:sp>
      <p:sp>
        <p:nvSpPr>
          <p:cNvPr id="19" name="Text Box 4"/>
          <p:cNvSpPr txBox="1"/>
          <p:nvPr/>
        </p:nvSpPr>
        <p:spPr>
          <a:xfrm>
            <a:off x="47625" y="1510904"/>
            <a:ext cx="6056710" cy="17037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∴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四边形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OECF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为正方形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∴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CE 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=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CF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∴ 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BE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24 –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r>
              <a:rPr lang="zh-CN" altLang="en-US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，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AF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10 – </a:t>
            </a:r>
            <a:r>
              <a:rPr lang="en-US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  <a:p>
            <a:pPr marL="0" lvl="0" indent="566738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da-DK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∴  </a:t>
            </a:r>
            <a:r>
              <a:rPr lang="da-DK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AB</a:t>
            </a:r>
            <a:r>
              <a:rPr lang="da-DK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</a:t>
            </a:r>
            <a:r>
              <a:rPr lang="da-DK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BD</a:t>
            </a:r>
            <a:r>
              <a:rPr lang="da-DK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+ </a:t>
            </a:r>
            <a:r>
              <a:rPr lang="da-DK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AD</a:t>
            </a:r>
            <a:r>
              <a:rPr lang="da-DK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</a:t>
            </a:r>
            <a:r>
              <a:rPr lang="da-DK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BE</a:t>
            </a:r>
            <a:r>
              <a:rPr lang="da-DK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+ </a:t>
            </a:r>
            <a:r>
              <a:rPr lang="da-DK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AF</a:t>
            </a:r>
            <a:r>
              <a:rPr lang="da-DK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 = 34 – 2</a:t>
            </a:r>
            <a:r>
              <a:rPr lang="da-DK" altLang="zh-CN" sz="2100" b="1" i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r</a:t>
            </a:r>
            <a:r>
              <a:rPr lang="da-DK" altLang="zh-CN" sz="2100" b="1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</a:rPr>
              <a:t>.</a:t>
            </a: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70247" y="3173016"/>
            <a:ext cx="5594748" cy="1704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557212" lvl="1" indent="-214312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1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857250" lvl="2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8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200150" lvl="3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543050" lvl="4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1885950" lvl="5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228850" lvl="6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2571750" lvl="7" indent="-17145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567214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而 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26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567214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∴  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34 – 2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26.	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567214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∴ 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4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即 ⊙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的半径为 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文本框 1"/>
          <p:cNvSpPr txBox="1"/>
          <p:nvPr/>
        </p:nvSpPr>
        <p:spPr>
          <a:xfrm>
            <a:off x="759619" y="375047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随堂练习</a:t>
            </a:r>
          </a:p>
        </p:txBody>
      </p:sp>
      <p:sp>
        <p:nvSpPr>
          <p:cNvPr id="23555" name="Text Box 4"/>
          <p:cNvSpPr txBox="1"/>
          <p:nvPr/>
        </p:nvSpPr>
        <p:spPr>
          <a:xfrm>
            <a:off x="820341" y="954881"/>
            <a:ext cx="7633096" cy="110609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337185" lvl="0" indent="-337185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b="1">
                <a:latin typeface="Times New Roman" pitchFamily="18" charset="0"/>
                <a:ea typeface="黑体"/>
              </a:rPr>
              <a:t>1. </a:t>
            </a:r>
            <a:r>
              <a:rPr lang="zh-CN" altLang="en-US" sz="2400" b="1">
                <a:latin typeface="Times New Roman" pitchFamily="18" charset="0"/>
                <a:ea typeface="黑体"/>
              </a:rPr>
              <a:t>已知⊙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的半径为</a:t>
            </a:r>
            <a:r>
              <a:rPr lang="en-US" altLang="zh-CN" sz="2400" b="1">
                <a:latin typeface="Times New Roman" pitchFamily="18" charset="0"/>
                <a:ea typeface="黑体"/>
              </a:rPr>
              <a:t>3cm</a:t>
            </a:r>
            <a:r>
              <a:rPr lang="zh-CN" altLang="en-US" sz="2400" b="1">
                <a:latin typeface="Times New Roman" pitchFamily="18" charset="0"/>
                <a:ea typeface="黑体"/>
              </a:rPr>
              <a:t>，点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P</a:t>
            </a:r>
            <a:r>
              <a:rPr lang="zh-CN" altLang="en-US" sz="2400" b="1">
                <a:latin typeface="Times New Roman" pitchFamily="18" charset="0"/>
                <a:ea typeface="黑体"/>
              </a:rPr>
              <a:t>和圆心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的距离为</a:t>
            </a:r>
            <a:r>
              <a:rPr lang="en-US" altLang="zh-CN" sz="2400" b="1">
                <a:latin typeface="Times New Roman" pitchFamily="18" charset="0"/>
                <a:ea typeface="黑体"/>
              </a:rPr>
              <a:t>6cm.</a:t>
            </a:r>
            <a:r>
              <a:rPr lang="zh-CN" altLang="en-US" sz="2400" b="1">
                <a:latin typeface="Times New Roman" pitchFamily="18" charset="0"/>
                <a:ea typeface="黑体"/>
              </a:rPr>
              <a:t> 过点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P</a:t>
            </a:r>
            <a:r>
              <a:rPr lang="zh-CN" altLang="en-US" sz="2400" b="1">
                <a:latin typeface="Times New Roman" pitchFamily="18" charset="0"/>
                <a:ea typeface="黑体"/>
              </a:rPr>
              <a:t>画⊙</a:t>
            </a:r>
            <a:r>
              <a:rPr lang="en-US" altLang="zh-CN" sz="2400" b="1" i="1">
                <a:latin typeface="Times New Roman" pitchFamily="18" charset="0"/>
                <a:ea typeface="黑体"/>
              </a:rPr>
              <a:t>O</a:t>
            </a:r>
            <a:r>
              <a:rPr lang="zh-CN" altLang="en-US" sz="2400" b="1">
                <a:latin typeface="Times New Roman" pitchFamily="18" charset="0"/>
                <a:ea typeface="黑体"/>
              </a:rPr>
              <a:t>的两条切线，求这两条切线的切线长</a:t>
            </a:r>
            <a:r>
              <a:rPr lang="en-US" altLang="zh-CN" sz="2400" b="1">
                <a:latin typeface="Times New Roman" pitchFamily="18" charset="0"/>
                <a:ea typeface="黑体"/>
              </a:rPr>
              <a:t>.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395911" y="2308622"/>
            <a:ext cx="3995732" cy="2402682"/>
            <a:chOff x="4887342" y="2204957"/>
            <a:chExt cx="3995633" cy="2403085"/>
          </a:xfrm>
        </p:grpSpPr>
        <p:grpSp>
          <p:nvGrpSpPr>
            <p:cNvPr id="23558" name="组合 3"/>
            <p:cNvGrpSpPr/>
            <p:nvPr/>
          </p:nvGrpSpPr>
          <p:grpSpPr>
            <a:xfrm>
              <a:off x="5029329" y="2204957"/>
              <a:ext cx="3853647" cy="2403085"/>
              <a:chOff x="1440743" y="1788663"/>
              <a:chExt cx="3853647" cy="2403085"/>
            </a:xfrm>
          </p:grpSpPr>
          <p:cxnSp>
            <p:nvCxnSpPr>
              <p:cNvPr id="5" name="直接连接符 4"/>
              <p:cNvCxnSpPr/>
              <p:nvPr/>
            </p:nvCxnSpPr>
            <p:spPr>
              <a:xfrm>
                <a:off x="2029495" y="1807508"/>
                <a:ext cx="2473648" cy="121949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 flipV="1">
                <a:off x="2083928" y="3018669"/>
                <a:ext cx="2419216" cy="11730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563" name="组合 6"/>
              <p:cNvGrpSpPr/>
              <p:nvPr/>
            </p:nvGrpSpPr>
            <p:grpSpPr>
              <a:xfrm>
                <a:off x="1440743" y="2091349"/>
                <a:ext cx="1850366" cy="1850366"/>
                <a:chOff x="1440743" y="2091349"/>
                <a:chExt cx="1850366" cy="1850366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1440743" y="2091349"/>
                  <a:ext cx="1850366" cy="1850366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2330342" y="2987418"/>
                  <a:ext cx="58228" cy="582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72" name="Text Box 38"/>
                <p:cNvSpPr txBox="1"/>
                <p:nvPr/>
              </p:nvSpPr>
              <p:spPr>
                <a:xfrm>
                  <a:off x="2240947" y="2918392"/>
                  <a:ext cx="783431" cy="4349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171450" lvl="0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75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1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1pPr>
                  <a:lvl2pPr marL="514350" lvl="1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8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2pPr>
                  <a:lvl3pPr marL="857250" lvl="2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5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3pPr>
                  <a:lvl4pPr marL="1200150" lvl="3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4pPr>
                  <a:lvl5pPr marL="1543050" lvl="4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50000"/>
                    </a:lnSpc>
                    <a:spcBef>
                      <a:spcPts val="450"/>
                    </a:spcBef>
                    <a:buNone/>
                  </a:pPr>
                  <a:r>
                    <a:rPr lang="en-US" altLang="zh-CN" sz="1800" b="1" i="1">
                      <a:latin typeface="Times New Roman" pitchFamily="18" charset="0"/>
                      <a:ea typeface="黑体"/>
                    </a:rPr>
                    <a:t>O</a:t>
                  </a:r>
                  <a:endParaRPr lang="zh-CN" altLang="en-US" sz="1800" b="1" i="1">
                    <a:latin typeface="Times New Roman" pitchFamily="18" charset="0"/>
                    <a:ea typeface="黑体"/>
                  </a:endParaRPr>
                </a:p>
              </p:txBody>
            </p:sp>
          </p:grpSp>
          <p:grpSp>
            <p:nvGrpSpPr>
              <p:cNvPr id="23564" name="组合 7"/>
              <p:cNvGrpSpPr/>
              <p:nvPr/>
            </p:nvGrpSpPr>
            <p:grpSpPr>
              <a:xfrm>
                <a:off x="2029492" y="1788663"/>
                <a:ext cx="3264898" cy="1556041"/>
                <a:chOff x="2029495" y="1788663"/>
                <a:chExt cx="3264898" cy="1556041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4465378" y="2987418"/>
                  <a:ext cx="58228" cy="582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</a:lstStyle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66" name="Text Box 38"/>
                <p:cNvSpPr txBox="1"/>
                <p:nvPr/>
              </p:nvSpPr>
              <p:spPr>
                <a:xfrm>
                  <a:off x="4510963" y="2795343"/>
                  <a:ext cx="783431" cy="4349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171450" lvl="0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75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1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1pPr>
                  <a:lvl2pPr marL="514350" lvl="1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8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2pPr>
                  <a:lvl3pPr marL="857250" lvl="2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5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3pPr>
                  <a:lvl4pPr marL="1200150" lvl="3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4pPr>
                  <a:lvl5pPr marL="1543050" lvl="4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50000"/>
                    </a:lnSpc>
                    <a:spcBef>
                      <a:spcPts val="450"/>
                    </a:spcBef>
                    <a:buNone/>
                  </a:pPr>
                  <a:r>
                    <a:rPr lang="en-US" altLang="zh-CN" sz="1800" b="1" i="1">
                      <a:latin typeface="Times New Roman" pitchFamily="18" charset="0"/>
                      <a:ea typeface="黑体"/>
                    </a:rPr>
                    <a:t>P</a:t>
                  </a:r>
                  <a:endParaRPr lang="zh-CN" altLang="en-US" sz="1800" b="1" i="1">
                    <a:latin typeface="Times New Roman" pitchFamily="18" charset="0"/>
                    <a:ea typeface="黑体"/>
                  </a:endParaRPr>
                </a:p>
              </p:txBody>
            </p:sp>
            <p:sp>
              <p:nvSpPr>
                <p:cNvPr id="23567" name="Text Box 38"/>
                <p:cNvSpPr txBox="1"/>
                <p:nvPr/>
              </p:nvSpPr>
              <p:spPr>
                <a:xfrm>
                  <a:off x="2757641" y="1788663"/>
                  <a:ext cx="783431" cy="4349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171450" lvl="0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75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1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1pPr>
                  <a:lvl2pPr marL="514350" lvl="1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8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2pPr>
                  <a:lvl3pPr marL="857250" lvl="2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5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3pPr>
                  <a:lvl4pPr marL="1200150" lvl="3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4pPr>
                  <a:lvl5pPr marL="1543050" lvl="4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50000"/>
                    </a:lnSpc>
                    <a:spcBef>
                      <a:spcPts val="450"/>
                    </a:spcBef>
                    <a:buNone/>
                  </a:pPr>
                  <a:r>
                    <a:rPr lang="en-US" altLang="zh-CN" sz="1800" b="1" i="1">
                      <a:latin typeface="Times New Roman" pitchFamily="18" charset="0"/>
                      <a:ea typeface="黑体"/>
                    </a:rPr>
                    <a:t>A </a:t>
                  </a:r>
                  <a:endParaRPr lang="zh-CN" altLang="en-US" sz="1800" b="1" i="1">
                    <a:latin typeface="Times New Roman" pitchFamily="18" charset="0"/>
                    <a:ea typeface="黑体"/>
                  </a:endParaRPr>
                </a:p>
              </p:txBody>
            </p:sp>
            <p:sp>
              <p:nvSpPr>
                <p:cNvPr id="23568" name="Text Box 38"/>
                <p:cNvSpPr txBox="1"/>
                <p:nvPr/>
              </p:nvSpPr>
              <p:spPr>
                <a:xfrm>
                  <a:off x="2029495" y="2300443"/>
                  <a:ext cx="783431" cy="4349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171450" lvl="0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75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1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1pPr>
                  <a:lvl2pPr marL="514350" lvl="1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8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2pPr>
                  <a:lvl3pPr marL="857250" lvl="2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5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3pPr>
                  <a:lvl4pPr marL="1200150" lvl="3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4pPr>
                  <a:lvl5pPr marL="1543050" lvl="4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50000"/>
                    </a:lnSpc>
                    <a:spcBef>
                      <a:spcPts val="450"/>
                    </a:spcBef>
                    <a:buNone/>
                  </a:pPr>
                  <a:r>
                    <a:rPr lang="en-US" altLang="zh-CN" sz="1800" b="1">
                      <a:latin typeface="Times New Roman" pitchFamily="18" charset="0"/>
                      <a:ea typeface="黑体"/>
                    </a:rPr>
                    <a:t>3cm </a:t>
                  </a:r>
                  <a:endParaRPr lang="zh-CN" altLang="en-US" sz="1800" b="1">
                    <a:latin typeface="Times New Roman" pitchFamily="18" charset="0"/>
                    <a:ea typeface="黑体"/>
                  </a:endParaRPr>
                </a:p>
              </p:txBody>
            </p:sp>
            <p:sp>
              <p:nvSpPr>
                <p:cNvPr id="23569" name="Text Box 38"/>
                <p:cNvSpPr txBox="1"/>
                <p:nvPr/>
              </p:nvSpPr>
              <p:spPr>
                <a:xfrm>
                  <a:off x="2740141" y="2909729"/>
                  <a:ext cx="783431" cy="4349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171450" lvl="0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75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1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1pPr>
                  <a:lvl2pPr marL="514350" lvl="1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8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2pPr>
                  <a:lvl3pPr marL="857250" lvl="2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50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3pPr>
                  <a:lvl4pPr marL="1200150" lvl="3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4pPr>
                  <a:lvl5pPr marL="1543050" lvl="4" indent="-171450" algn="l" defTabSz="685800" rtl="0" eaLnBrk="1" fontAlgn="base" latinLnBrk="0" hangingPunct="1">
                    <a:lnSpc>
                      <a:spcPct val="90000"/>
                    </a:lnSpc>
                    <a:spcBef>
                      <a:spcPts val="375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1350" b="0" i="0" u="none" kern="1200" baseline="0">
                      <a:solidFill>
                        <a:schemeClr val="tx1"/>
                      </a:solidFill>
                      <a:latin typeface="字魂59号-创粗黑" panose="00000500000000000000" pitchFamily="2" charset="-122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50000"/>
                    </a:lnSpc>
                    <a:spcBef>
                      <a:spcPts val="450"/>
                    </a:spcBef>
                    <a:buNone/>
                  </a:pPr>
                  <a:r>
                    <a:rPr lang="en-US" altLang="zh-CN" sz="1800" b="1">
                      <a:latin typeface="Times New Roman" pitchFamily="18" charset="0"/>
                      <a:ea typeface="黑体"/>
                    </a:rPr>
                    <a:t>6cm </a:t>
                  </a:r>
                  <a:endParaRPr lang="zh-CN" altLang="en-US" sz="1800" b="1">
                    <a:latin typeface="Times New Roman" pitchFamily="18" charset="0"/>
                    <a:ea typeface="黑体"/>
                  </a:endParaRPr>
                </a:p>
              </p:txBody>
            </p:sp>
          </p:grpSp>
        </p:grpSp>
        <p:cxnSp>
          <p:nvCxnSpPr>
            <p:cNvPr id="14" name="直接连接符 13"/>
            <p:cNvCxnSpPr/>
            <p:nvPr/>
          </p:nvCxnSpPr>
          <p:spPr>
            <a:xfrm flipV="1">
              <a:off x="4887342" y="3429126"/>
              <a:ext cx="3166625" cy="78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5937013" y="2616522"/>
              <a:ext cx="420538" cy="836096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Object 56"/>
          <p:cNvGraphicFramePr>
            <a:graphicFrameLocks noChangeAspect="1"/>
          </p:cNvGraphicFramePr>
          <p:nvPr/>
        </p:nvGraphicFramePr>
        <p:xfrm>
          <a:off x="1239441" y="2636044"/>
          <a:ext cx="4227909" cy="446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2" progId="Equation.DSMT4">
                  <p:embed/>
                </p:oleObj>
              </mc:Choice>
              <mc:Fallback>
                <p:oleObj r:id="rId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9441" y="2636044"/>
                        <a:ext cx="4227909" cy="4464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 txBox="1">
            <a:spLocks noChangeArrowheads="1"/>
          </p:cNvSpPr>
          <p:nvPr/>
        </p:nvSpPr>
        <p:spPr bwMode="auto">
          <a:xfrm>
            <a:off x="685800" y="940594"/>
            <a:ext cx="7899798" cy="2545556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256222" lvl="0" indent="-256222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6260" lvl="1" indent="-213360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6298" lvl="2" indent="-170497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9198" lvl="3" indent="-170497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097" lvl="4" indent="-170497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lvl="5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lvl="6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lvl="7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7185" marR="0" lvl="0" indent="-337185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2. 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如图，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△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ABC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的内切圆⊙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O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与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BC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CA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AB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分别相切于点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D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E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F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，且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AB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=11cm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BC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=14cm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CA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=13cm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，则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AF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的长为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（       ）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	A.3cm		B.4cm      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	C.5cm		D.9cm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13447" y="2127647"/>
            <a:ext cx="49768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</a:t>
            </a:r>
            <a:endParaRPr lang="en-US" altLang="zh-CN" sz="2700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24580" name="Picture 8"/>
          <p:cNvPicPr>
            <a:picLocks noChangeAspect="1"/>
          </p:cNvPicPr>
          <p:nvPr/>
        </p:nvPicPr>
        <p:blipFill>
          <a:blip r:embed="rId2"/>
          <a:srcRect b="15207"/>
          <a:stretch>
            <a:fillRect/>
          </a:stretch>
        </p:blipFill>
        <p:spPr>
          <a:xfrm>
            <a:off x="5519738" y="2441972"/>
            <a:ext cx="2586038" cy="186094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036469" y="2661047"/>
            <a:ext cx="434579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x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34766" y="1488281"/>
            <a:ext cx="6443662" cy="0"/>
          </a:xfrm>
          <a:prstGeom prst="line">
            <a:avLst/>
          </a:prstGeom>
          <a:ln w="2222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83456" y="2063354"/>
            <a:ext cx="1759744" cy="0"/>
          </a:xfrm>
          <a:prstGeom prst="line">
            <a:avLst/>
          </a:prstGeom>
          <a:ln w="2222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582591" y="672704"/>
            <a:ext cx="881062" cy="345281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AF=AE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37484" y="672704"/>
            <a:ext cx="1088231" cy="345281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CE=CD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82866" y="675085"/>
            <a:ext cx="1088231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BF=BD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248025" y="2063354"/>
            <a:ext cx="4548188" cy="0"/>
          </a:xfrm>
          <a:prstGeom prst="line">
            <a:avLst/>
          </a:prstGeom>
          <a:ln w="2222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833812" y="2140744"/>
            <a:ext cx="1754981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BD=BF=</a:t>
            </a: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11</a:t>
            </a:r>
            <a:r>
              <a:rPr lang="zh-CN" altLang="en-US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x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13810" y="2140744"/>
            <a:ext cx="1753790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CD=CE=</a:t>
            </a: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13</a:t>
            </a:r>
            <a:r>
              <a:rPr lang="zh-CN" altLang="en-US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x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30166" y="4024312"/>
            <a:ext cx="1404938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BD+CD=</a:t>
            </a: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BC</a:t>
            </a:r>
            <a:endParaRPr lang="zh-CN" altLang="en-US" sz="1800" b="1" i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894410" y="4350544"/>
            <a:ext cx="2947988" cy="34647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(11</a:t>
            </a:r>
            <a:r>
              <a:rPr lang="zh-CN" altLang="en-US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x </a:t>
            </a: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(13</a:t>
            </a:r>
            <a:r>
              <a:rPr lang="zh-CN" altLang="en-US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x </a:t>
            </a: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14</a:t>
            </a:r>
            <a:endParaRPr lang="zh-CN" altLang="en-US" sz="18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1"/>
      <p:bldP spid="10" grpId="2"/>
      <p:bldP spid="11" grpId="3"/>
      <p:bldP spid="12" grpId="4"/>
      <p:bldP spid="15" grpId="5"/>
      <p:bldP spid="16" grpId="6"/>
      <p:bldP spid="17" grpId="7"/>
      <p:bldP spid="18" grpId="8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 txBox="1">
            <a:spLocks noChangeArrowheads="1"/>
          </p:cNvSpPr>
          <p:nvPr/>
        </p:nvSpPr>
        <p:spPr bwMode="auto">
          <a:xfrm>
            <a:off x="642938" y="895350"/>
            <a:ext cx="7400925" cy="2545556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256222" lvl="0" indent="-256222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6260" lvl="1" indent="-213360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6298" lvl="2" indent="-170497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9198" lvl="3" indent="-170497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097" lvl="4" indent="-170497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lvl="5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lvl="6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lvl="7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2" marR="0" lvl="0" indent="-271462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2. 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如图，已知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VP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VQ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为⊙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T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的切线，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Q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为切点，若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VP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=3cm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，则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VQ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 </a:t>
            </a:r>
            <a:r>
              <a:rPr kumimoji="0" lang="en-US" altLang="zh-CN" sz="2400" b="1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        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cm. 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若∠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PVQ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＝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60°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，则⊙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T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的半径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PT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＝</a:t>
            </a:r>
            <a:r>
              <a:rPr kumimoji="0" lang="en-US" altLang="zh-CN" sz="2400" b="1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       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cm.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7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pic>
        <p:nvPicPr>
          <p:cNvPr id="25603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4459"/>
          <a:stretch>
            <a:fillRect/>
          </a:stretch>
        </p:blipFill>
        <p:spPr>
          <a:xfrm>
            <a:off x="5715000" y="2413398"/>
            <a:ext cx="2071688" cy="2238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3619500" y="1541860"/>
            <a:ext cx="295275" cy="438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3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graphicFrame>
        <p:nvGraphicFramePr>
          <p:cNvPr id="5" name="对象 4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2737247" y="2080022"/>
          <a:ext cx="441721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3" progId="Equation.KSEE3">
                  <p:embed/>
                </p:oleObj>
              </mc:Choice>
              <mc:Fallback>
                <p:oleObj r:id="rId3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37247" y="2080022"/>
                        <a:ext cx="441721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任意多边形: 形状 6"/>
          <p:cNvSpPr/>
          <p:nvPr/>
        </p:nvSpPr>
        <p:spPr>
          <a:xfrm>
            <a:off x="4966098" y="1495425"/>
            <a:ext cx="1850231" cy="527447"/>
          </a:xfrm>
          <a:custGeom>
            <a:gdLst>
              <a:gd name="connsiteX0" fmla="*/ 219675 w 2467484"/>
              <a:gd name="connsiteY0" fmla="*/ 77091 h 703839"/>
              <a:gd name="connsiteX1" fmla="*/ 38520 w 2467484"/>
              <a:gd name="connsiteY1" fmla="*/ 396268 h 703839"/>
              <a:gd name="connsiteX2" fmla="*/ 73026 w 2467484"/>
              <a:gd name="connsiteY2" fmla="*/ 629181 h 703839"/>
              <a:gd name="connsiteX3" fmla="*/ 305939 w 2467484"/>
              <a:gd name="connsiteY3" fmla="*/ 663687 h 703839"/>
              <a:gd name="connsiteX4" fmla="*/ 2195124 w 2467484"/>
              <a:gd name="connsiteY4" fmla="*/ 655060 h 703839"/>
              <a:gd name="connsiteX5" fmla="*/ 2246883 w 2467484"/>
              <a:gd name="connsiteY5" fmla="*/ 51211 h 703839"/>
              <a:gd name="connsiteX6" fmla="*/ 219675 w 2467484"/>
              <a:gd name="connsiteY6" fmla="*/ 77091 h 7038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484" h="703839">
                <a:moveTo>
                  <a:pt x="219675" y="77091"/>
                </a:moveTo>
                <a:cubicBezTo>
                  <a:pt x="-148385" y="134600"/>
                  <a:pt x="62961" y="304253"/>
                  <a:pt x="38520" y="396268"/>
                </a:cubicBezTo>
                <a:cubicBezTo>
                  <a:pt x="14079" y="488283"/>
                  <a:pt x="28456" y="584611"/>
                  <a:pt x="73026" y="629181"/>
                </a:cubicBezTo>
                <a:cubicBezTo>
                  <a:pt x="117596" y="673751"/>
                  <a:pt x="305939" y="663687"/>
                  <a:pt x="305939" y="663687"/>
                </a:cubicBezTo>
                <a:cubicBezTo>
                  <a:pt x="659622" y="668000"/>
                  <a:pt x="1871633" y="757139"/>
                  <a:pt x="2195124" y="655060"/>
                </a:cubicBezTo>
                <a:cubicBezTo>
                  <a:pt x="2518615" y="552981"/>
                  <a:pt x="2576124" y="151852"/>
                  <a:pt x="2246883" y="51211"/>
                </a:cubicBezTo>
                <a:cubicBezTo>
                  <a:pt x="1917642" y="-49430"/>
                  <a:pt x="587735" y="19582"/>
                  <a:pt x="219675" y="77091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弧形 8"/>
          <p:cNvSpPr/>
          <p:nvPr/>
        </p:nvSpPr>
        <p:spPr>
          <a:xfrm rot="19195485">
            <a:off x="6523435" y="4061222"/>
            <a:ext cx="259556" cy="117872"/>
          </a:xfrm>
          <a:prstGeom prst="arc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342900" marR="0" lvl="1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685800" marR="0" lvl="2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028700" marR="0" lvl="3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1371600" marR="0" lvl="4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1714500" marR="0" lvl="5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2057400" marR="0" lvl="6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2400300" marR="0" lvl="7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2743200" marR="0" lvl="8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05525" y="3964781"/>
            <a:ext cx="678656" cy="39171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1" hangingPunct="1">
              <a:buNone/>
            </a:pPr>
            <a:r>
              <a:rPr lang="en-US" altLang="zh-CN" sz="21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30°</a:t>
            </a:r>
            <a:endParaRPr lang="en-US" altLang="zh-CN" sz="21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graphicFrame>
        <p:nvGraphicFramePr>
          <p:cNvPr id="11" name="Object 56"/>
          <p:cNvGraphicFramePr>
            <a:graphicFrameLocks noChangeAspect="1"/>
          </p:cNvGraphicFramePr>
          <p:nvPr/>
        </p:nvGraphicFramePr>
        <p:xfrm>
          <a:off x="1229916" y="3151585"/>
          <a:ext cx="3575446" cy="759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5" progId="Equation.DSMT4">
                  <p:embed/>
                </p:oleObj>
              </mc:Choice>
              <mc:Fallback>
                <p:oleObj r:id="rId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9916" y="3151585"/>
                        <a:ext cx="3575446" cy="75961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1" nodeType="after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 txBox="1">
            <a:spLocks noChangeArrowheads="1"/>
          </p:cNvSpPr>
          <p:nvPr/>
        </p:nvSpPr>
        <p:spPr bwMode="auto">
          <a:xfrm>
            <a:off x="628650" y="545306"/>
            <a:ext cx="7886700" cy="4052888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256222" lvl="0" indent="-256222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6260" lvl="1" indent="-213360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6298" lvl="2" indent="-170497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9198" lvl="3" indent="-170497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097" lvl="4" indent="-170497" algn="l" defTabSz="68484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lvl="5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lvl="6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lvl="7" indent="-17145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2" marR="0" lvl="0" indent="-271462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3. 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如图，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PA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PB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是⊙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O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的切线，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400" b="1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为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切点，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AC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是⊙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O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的直径，∠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BAC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=25°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，求∠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</a:t>
            </a:r>
            <a:r>
              <a:rPr kumimoji="0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的度数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.</a:t>
            </a:r>
            <a:endParaRPr kumimoji="0" lang="zh-CN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解：由切线长定理可知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＝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PB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kumimoji="0" lang="zh-CN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∵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</a:t>
            </a: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是⊙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的切线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kumimoji="0" lang="zh-CN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∴∠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OAP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＝ 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90°.</a:t>
            </a:r>
            <a:endParaRPr kumimoji="0" lang="zh-CN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∵∠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BAC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=25°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∴∠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BAP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=65°.</a:t>
            </a:r>
            <a:endParaRPr kumimoji="0" lang="zh-CN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又∵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</a:t>
            </a: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PB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∴∠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ABP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BAP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＝ 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65°.</a:t>
            </a:r>
            <a:endParaRPr kumimoji="0" lang="zh-CN" altLang="zh-CN" sz="2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684848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∴∠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＝ 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180°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BAP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zh-CN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ABP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＝ 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50°.</a:t>
            </a:r>
            <a:endParaRPr kumimoji="0" lang="zh-CN" altLang="zh-CN" sz="195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627" name="Picture 2" descr="D:\2016秋上\人九数上\人九数上导学案\YY37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654" y="1833562"/>
            <a:ext cx="3006328" cy="189309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50" name="文本框 1"/>
          <p:cNvSpPr txBox="1"/>
          <p:nvPr/>
        </p:nvSpPr>
        <p:spPr>
          <a:xfrm>
            <a:off x="759619" y="367903"/>
            <a:ext cx="2002631" cy="4845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ctr" eaLnBrk="1" hangingPunct="1">
              <a:buNone/>
            </a:pPr>
            <a:r>
              <a:rPr lang="zh-CN" altLang="en-US" sz="2700" b="1">
                <a:solidFill>
                  <a:srgbClr val="495DA3"/>
                </a:solidFill>
                <a:latin typeface="黑体"/>
                <a:ea typeface="黑体"/>
                <a:sym typeface="字魂59号-创粗黑"/>
              </a:rPr>
              <a:t>课堂小结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062287" y="1020366"/>
            <a:ext cx="5851923" cy="9632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eaLnBrk="1" hangingPunct="1">
              <a:lnSpc>
                <a:spcPct val="150000"/>
              </a:lnSpc>
              <a:buNone/>
            </a:pPr>
            <a:r>
              <a:rPr lang="zh-CN" altLang="en-US" sz="21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从圆外一点引圆的两条切线，它们的切线长相等，圆心和这一点的连线平分两条切线的夹角</a:t>
            </a:r>
            <a:r>
              <a:rPr lang="en-US" altLang="zh-CN" sz="21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1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7652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66" y="1591866"/>
            <a:ext cx="3350419" cy="220622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3684985" y="2900362"/>
            <a:ext cx="4813697" cy="14620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1pPr>
            <a:lvl2pPr marL="557212" lvl="1" indent="-214312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2pPr>
            <a:lvl3pPr marL="857250" lvl="2" indent="-17145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3pPr>
            <a:lvl4pPr marL="1200150" lvl="3" indent="-17145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4pPr>
            <a:lvl5pPr marL="1543050" lvl="4" indent="-17145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5pPr>
            <a:lvl6pPr marL="1885950" lvl="5" indent="-171450" algn="just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6pPr>
            <a:lvl7pPr marL="2228850" lvl="6" indent="-171450" algn="just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7pPr>
            <a:lvl8pPr marL="2571750" lvl="7" indent="-171450" algn="just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35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+mn-cs"/>
              </a:defRPr>
            </a:lvl8pPr>
            <a:lvl9pPr marL="2914650" indent="-171450" algn="just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marL="339566" marR="0" lvl="0" indent="-339566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∵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PA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PB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分别是⊙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O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的切线，点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、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分别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为切点，</a:t>
            </a:r>
            <a:endParaRPr kumimoji="0" lang="en-US" altLang="zh-CN" sz="2100" b="1" i="0" u="none" strike="noStrike" kern="1200" cap="none" spc="0" normalizeH="0" baseline="0" noProof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∴ 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PA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PB</a:t>
            </a:r>
            <a:r>
              <a:rPr kumimoji="0" lang="zh-CN" altLang="en-US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，∠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APO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=∠</a:t>
            </a:r>
            <a:r>
              <a:rPr kumimoji="0" lang="en-US" altLang="zh-CN" sz="2100" b="1" i="1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BPO.</a:t>
            </a:r>
            <a:r>
              <a:rPr kumimoji="0" lang="en-US" altLang="zh-CN" sz="21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imes New Roman" pitchFamily="18" charset="0"/>
                <a:ea typeface="黑体"/>
                <a:cs typeface="Times New Roman" panose="02020603050405020304" pitchFamily="18" charset="0"/>
              </a:rPr>
              <a:t> </a:t>
            </a:r>
            <a:endParaRPr kumimoji="0" lang="zh-CN" altLang="en-US" sz="2100" b="1" i="0" u="none" strike="noStrike" kern="1200" cap="none" spc="0" normalizeH="0" baseline="0" noProof="0">
              <a:ln>
                <a:noFill/>
              </a:ln>
              <a:solidFill>
                <a:srgbClr val="3399FF"/>
              </a:solidFill>
              <a:effectLst/>
              <a:uLnTx/>
              <a:uFillTx/>
              <a:latin typeface="Times New Roman" pitchFamily="18" charset="0"/>
              <a:ea typeface="黑体"/>
              <a:cs typeface="Times New Roman" panose="02020603050405020304" pitchFamily="18" charset="0"/>
            </a:endParaRPr>
          </a:p>
        </p:txBody>
      </p:sp>
      <p:sp>
        <p:nvSpPr>
          <p:cNvPr id="25" name="Text Box 39"/>
          <p:cNvSpPr txBox="1"/>
          <p:nvPr/>
        </p:nvSpPr>
        <p:spPr>
          <a:xfrm>
            <a:off x="3096816" y="2397919"/>
            <a:ext cx="2899171" cy="395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171450" lvl="0" indent="-17145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1pPr>
            <a:lvl2pPr marL="51435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2pPr>
            <a:lvl3pPr marL="857250" lvl="2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3pPr>
            <a:lvl4pPr marL="1200150" lvl="3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4pPr>
            <a:lvl5pPr marL="1543050" lvl="4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b="0" i="0" u="none" kern="1200" baseline="0">
                <a:solidFill>
                  <a:schemeClr val="tx1"/>
                </a:solidFill>
                <a:latin typeface="字魂59号-创粗黑" panose="00000500000000000000" pitchFamily="2" charset="-122"/>
                <a:ea typeface="+mn-ea"/>
                <a:cs typeface="+mn-cs"/>
              </a:defRPr>
            </a:lvl5pPr>
          </a:lstStyle>
          <a:p>
            <a:pPr marL="0" lvl="0" indent="566738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100" b="1">
                <a:solidFill>
                  <a:srgbClr val="3399FF"/>
                </a:solidFill>
                <a:latin typeface="Times New Roman" pitchFamily="18" charset="0"/>
                <a:ea typeface="黑体"/>
              </a:rPr>
              <a:t>符号语言表达</a:t>
            </a: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grpId="1" nodeType="after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1"/>
      <p:bldP spid="25" grpId="2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153</Paragraphs>
  <Slides>18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19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2023-02-01T09:49:17Z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