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  <p:sldId id="343" r:id="rId23"/>
    <p:sldId id="346" r:id="rId24"/>
    <p:sldId id="349" r:id="rId25"/>
    <p:sldId id="352" r:id="rId26"/>
    <p:sldId id="355" r:id="rId27"/>
    <p:sldId id="358" r:id="rId28"/>
    <p:sldId id="361" r:id="rId29"/>
    <p:sldId id="364" r:id="rId30"/>
    <p:sldId id="367" r:id="rId31"/>
    <p:sldId id="370" r:id="rId32"/>
    <p:sldId id="373" r:id="rId33"/>
    <p:sldId id="376" r:id="rId34"/>
    <p:sldId id="379" r:id="rId35"/>
    <p:sldId id="382" r:id="rId36"/>
  </p:sldIdLst>
  <p:sldSz cx="12192000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tags" Target="tags/tag29.xml" /><Relationship Id="rId38" Type="http://schemas.openxmlformats.org/officeDocument/2006/relationships/presProps" Target="presProps.xml" /><Relationship Id="rId39" Type="http://schemas.openxmlformats.org/officeDocument/2006/relationships/viewProps" Target="viewProps.xml" /><Relationship Id="rId4" Type="http://schemas.openxmlformats.org/officeDocument/2006/relationships/slide" Target="slides/slide1.xml" /><Relationship Id="rId40" Type="http://schemas.openxmlformats.org/officeDocument/2006/relationships/theme" Target="theme/theme1.xml" /><Relationship Id="rId41" Type="http://schemas.openxmlformats.org/officeDocument/2006/relationships/tableStyles" Target="tableStyles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6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0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1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2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93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939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5939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5</a:t>
            </a:fld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04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041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042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6</a:t>
            </a:fld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14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144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8</a:t>
            </a:fld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24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246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246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13</a:t>
            </a:fld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34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349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349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15</a:t>
            </a:fld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45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451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451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16</a:t>
            </a:fld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55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55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554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18</a:t>
            </a:fld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5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656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656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19</a:t>
            </a:fld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75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758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758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20</a:t>
            </a:fld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6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861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861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22</a:t>
            </a:fld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6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963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6963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23</a:t>
            </a:fld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06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065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066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24</a:t>
            </a:fld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6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168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168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25</a:t>
            </a:fld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7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270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270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26</a:t>
            </a:fld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37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373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373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27</a:t>
            </a:fld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47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475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4756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29</a:t>
            </a:fld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7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577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30</a:t>
            </a:fld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8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680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680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31</a:t>
            </a:fld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8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782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7828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32</a:t>
            </a:fld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88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885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/>
          </a:p>
        </p:txBody>
      </p:sp>
      <p:sp>
        <p:nvSpPr>
          <p:cNvPr id="7885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</a:rPr>
              <a:t>33</a:t>
            </a:fld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solidFill>
            <a:schemeClr val="accent6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tags" Target="../tags/tag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6.png" /><Relationship Id="rId6" Type="http://schemas.openxmlformats.org/officeDocument/2006/relationships/tags" Target="../tags/tag1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Relationship Id="rId3" Type="http://schemas.openxmlformats.org/officeDocument/2006/relationships/image" Target="../media/image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10.png" /><Relationship Id="rId6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Relationship Id="rId3" Type="http://schemas.openxmlformats.org/officeDocument/2006/relationships/image" Target="../media/image3.png" /><Relationship Id="rId4" Type="http://schemas.openxmlformats.org/officeDocument/2006/relationships/image" Target="../media/image11.png" /><Relationship Id="rId5" Type="http://schemas.openxmlformats.org/officeDocument/2006/relationships/image" Target="../media/image1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image" Target="../media/image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png" /><Relationship Id="rId4" Type="http://schemas.openxmlformats.org/officeDocument/2006/relationships/image" Target="../media/image15.png" /><Relationship Id="rId5" Type="http://schemas.openxmlformats.org/officeDocument/2006/relationships/image" Target="../media/image3.png" /><Relationship Id="rId6" Type="http://schemas.openxmlformats.org/officeDocument/2006/relationships/tags" Target="../tags/tag1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Relationship Id="rId3" Type="http://schemas.openxmlformats.org/officeDocument/2006/relationships/image" Target="../media/image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7.png" /><Relationship Id="rId4" Type="http://schemas.openxmlformats.org/officeDocument/2006/relationships/image" Target="../media/image18.png" /><Relationship Id="rId5" Type="http://schemas.openxmlformats.org/officeDocument/2006/relationships/image" Target="../media/image19.png" /><Relationship Id="rId6" Type="http://schemas.openxmlformats.org/officeDocument/2006/relationships/image" Target="../media/image20.png" /><Relationship Id="rId7" Type="http://schemas.openxmlformats.org/officeDocument/2006/relationships/image" Target="../media/image21.png" /><Relationship Id="rId8" Type="http://schemas.openxmlformats.org/officeDocument/2006/relationships/image" Target="../media/image3.png" /><Relationship Id="rId9" Type="http://schemas.openxmlformats.org/officeDocument/2006/relationships/tags" Target="../tags/tag1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2.png" /><Relationship Id="rId4" Type="http://schemas.openxmlformats.org/officeDocument/2006/relationships/image" Target="../media/image23.png" /><Relationship Id="rId5" Type="http://schemas.openxmlformats.org/officeDocument/2006/relationships/image" Target="../media/image24.png" /><Relationship Id="rId6" Type="http://schemas.openxmlformats.org/officeDocument/2006/relationships/image" Target="../media/image3.png" /><Relationship Id="rId7" Type="http://schemas.openxmlformats.org/officeDocument/2006/relationships/tags" Target="../tags/tag1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4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3.png" /><Relationship Id="rId4" Type="http://schemas.openxmlformats.org/officeDocument/2006/relationships/image" Target="../media/image25.png" /><Relationship Id="rId5" Type="http://schemas.openxmlformats.org/officeDocument/2006/relationships/tags" Target="../tags/tag15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26.png" /><Relationship Id="rId4" Type="http://schemas.openxmlformats.org/officeDocument/2006/relationships/image" Target="../media/image27.png" /><Relationship Id="rId5" Type="http://schemas.openxmlformats.org/officeDocument/2006/relationships/image" Target="../media/image28.png" /><Relationship Id="rId6" Type="http://schemas.openxmlformats.org/officeDocument/2006/relationships/image" Target="../media/image29.png" /><Relationship Id="rId7" Type="http://schemas.openxmlformats.org/officeDocument/2006/relationships/image" Target="../media/image30.png" /><Relationship Id="rId8" Type="http://schemas.openxmlformats.org/officeDocument/2006/relationships/image" Target="../media/image3.png" /><Relationship Id="rId9" Type="http://schemas.openxmlformats.org/officeDocument/2006/relationships/tags" Target="../tags/tag16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3.png" /><Relationship Id="rId4" Type="http://schemas.openxmlformats.org/officeDocument/2006/relationships/image" Target="../media/image31.png" /><Relationship Id="rId5" Type="http://schemas.openxmlformats.org/officeDocument/2006/relationships/image" Target="../media/image32.png" /><Relationship Id="rId6" Type="http://schemas.openxmlformats.org/officeDocument/2006/relationships/image" Target="../media/image33.png" /><Relationship Id="rId7" Type="http://schemas.openxmlformats.org/officeDocument/2006/relationships/image" Target="../media/image34.png" /><Relationship Id="rId8" Type="http://schemas.openxmlformats.org/officeDocument/2006/relationships/tags" Target="../tags/tag17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image" Target="../media/image35.png" /><Relationship Id="rId4" Type="http://schemas.openxmlformats.org/officeDocument/2006/relationships/image" Target="../media/image36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37.png" /><Relationship Id="rId4" Type="http://schemas.openxmlformats.org/officeDocument/2006/relationships/image" Target="../media/image38.png" /><Relationship Id="rId5" Type="http://schemas.openxmlformats.org/officeDocument/2006/relationships/image" Target="../media/image3.png" /><Relationship Id="rId6" Type="http://schemas.openxmlformats.org/officeDocument/2006/relationships/tags" Target="../tags/tag18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39.png" /><Relationship Id="rId4" Type="http://schemas.openxmlformats.org/officeDocument/2006/relationships/image" Target="../media/image40.png" /><Relationship Id="rId5" Type="http://schemas.openxmlformats.org/officeDocument/2006/relationships/image" Target="../media/image41.png" /><Relationship Id="rId6" Type="http://schemas.openxmlformats.org/officeDocument/2006/relationships/image" Target="../media/image42.png" /><Relationship Id="rId7" Type="http://schemas.openxmlformats.org/officeDocument/2006/relationships/image" Target="../media/image3.png" /><Relationship Id="rId8" Type="http://schemas.openxmlformats.org/officeDocument/2006/relationships/tags" Target="../tags/tag19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43.png" /><Relationship Id="rId4" Type="http://schemas.openxmlformats.org/officeDocument/2006/relationships/image" Target="../media/image44.png" /><Relationship Id="rId5" Type="http://schemas.openxmlformats.org/officeDocument/2006/relationships/image" Target="../media/image45.png" /><Relationship Id="rId6" Type="http://schemas.openxmlformats.org/officeDocument/2006/relationships/image" Target="../media/image3.png" /><Relationship Id="rId7" Type="http://schemas.openxmlformats.org/officeDocument/2006/relationships/tags" Target="../tags/tag20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3.png" /><Relationship Id="rId4" Type="http://schemas.openxmlformats.org/officeDocument/2006/relationships/image" Target="../media/image46.png" /><Relationship Id="rId5" Type="http://schemas.openxmlformats.org/officeDocument/2006/relationships/image" Target="../media/image47.png" /><Relationship Id="rId6" Type="http://schemas.openxmlformats.org/officeDocument/2006/relationships/image" Target="../media/image48.png" /><Relationship Id="rId7" Type="http://schemas.openxmlformats.org/officeDocument/2006/relationships/image" Target="../media/image49.png" /><Relationship Id="rId8" Type="http://schemas.openxmlformats.org/officeDocument/2006/relationships/image" Target="../media/image50.png" /><Relationship Id="rId9" Type="http://schemas.openxmlformats.org/officeDocument/2006/relationships/tags" Target="../tags/tag21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3.png" /><Relationship Id="rId4" Type="http://schemas.openxmlformats.org/officeDocument/2006/relationships/image" Target="../media/image51.png" /><Relationship Id="rId5" Type="http://schemas.openxmlformats.org/officeDocument/2006/relationships/image" Target="../media/image52.png" /><Relationship Id="rId6" Type="http://schemas.openxmlformats.org/officeDocument/2006/relationships/image" Target="../media/image53.png" /><Relationship Id="rId7" Type="http://schemas.openxmlformats.org/officeDocument/2006/relationships/tags" Target="../tags/tag22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3.png" /><Relationship Id="rId4" Type="http://schemas.openxmlformats.org/officeDocument/2006/relationships/image" Target="../media/image54.png" /><Relationship Id="rId5" Type="http://schemas.openxmlformats.org/officeDocument/2006/relationships/image" Target="../media/image55.png" /><Relationship Id="rId6" Type="http://schemas.openxmlformats.org/officeDocument/2006/relationships/tags" Target="../tags/tag23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6.png" /><Relationship Id="rId3" Type="http://schemas.openxmlformats.org/officeDocument/2006/relationships/image" Target="../media/image57.png" /><Relationship Id="rId4" Type="http://schemas.openxmlformats.org/officeDocument/2006/relationships/image" Target="../media/image58.png" /><Relationship Id="rId5" Type="http://schemas.openxmlformats.org/officeDocument/2006/relationships/image" Target="../media/image59.pn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3.png" /><Relationship Id="rId4" Type="http://schemas.openxmlformats.org/officeDocument/2006/relationships/image" Target="../media/image60.png" /><Relationship Id="rId5" Type="http://schemas.openxmlformats.org/officeDocument/2006/relationships/image" Target="../media/image61.png" /><Relationship Id="rId6" Type="http://schemas.openxmlformats.org/officeDocument/2006/relationships/tags" Target="../tags/tag24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3.png" /><Relationship Id="rId4" Type="http://schemas.openxmlformats.org/officeDocument/2006/relationships/image" Target="../media/image62.png" /><Relationship Id="rId5" Type="http://schemas.openxmlformats.org/officeDocument/2006/relationships/image" Target="../media/image63.png" /><Relationship Id="rId6" Type="http://schemas.openxmlformats.org/officeDocument/2006/relationships/image" Target="../media/image64.png" /><Relationship Id="rId7" Type="http://schemas.openxmlformats.org/officeDocument/2006/relationships/tags" Target="../tags/tag25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3.png" /><Relationship Id="rId4" Type="http://schemas.openxmlformats.org/officeDocument/2006/relationships/image" Target="../media/image65.png" /><Relationship Id="rId5" Type="http://schemas.openxmlformats.org/officeDocument/2006/relationships/tags" Target="../tags/tag26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image3.png" /><Relationship Id="rId4" Type="http://schemas.openxmlformats.org/officeDocument/2006/relationships/image" Target="../media/image66.png" /><Relationship Id="rId5" Type="http://schemas.openxmlformats.org/officeDocument/2006/relationships/image" Target="../media/image67.png" /><Relationship Id="rId6" Type="http://schemas.openxmlformats.org/officeDocument/2006/relationships/tags" Target="../tags/tag27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0.xml" /><Relationship Id="rId3" Type="http://schemas.openxmlformats.org/officeDocument/2006/relationships/image" Target="../media/image3.png" /><Relationship Id="rId4" Type="http://schemas.openxmlformats.org/officeDocument/2006/relationships/image" Target="../media/image68.png" /><Relationship Id="rId5" Type="http://schemas.openxmlformats.org/officeDocument/2006/relationships/image" Target="../media/image69.png" /><Relationship Id="rId6" Type="http://schemas.openxmlformats.org/officeDocument/2006/relationships/tags" Target="../tags/tag28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414588" y="2662238"/>
            <a:ext cx="700088" cy="604838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01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531" name="文本框 3"/>
          <p:cNvSpPr txBox="1"/>
          <p:nvPr/>
        </p:nvSpPr>
        <p:spPr>
          <a:xfrm>
            <a:off x="3429000" y="2662238"/>
            <a:ext cx="381635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3600">
                <a:latin typeface="Arial" panose="020b0604020202020204" pitchFamily="34" charset="0"/>
                <a:ea typeface="微软雅黑" panose="020b0503020204020204" pitchFamily="34" charset="-122"/>
              </a:rPr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414588" y="3425825"/>
            <a:ext cx="700088" cy="603250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02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414588" y="4305300"/>
            <a:ext cx="700088" cy="604838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03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2414588" y="5159375"/>
            <a:ext cx="700088" cy="603250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04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535" name="文本框 8"/>
          <p:cNvSpPr txBox="1"/>
          <p:nvPr/>
        </p:nvSpPr>
        <p:spPr>
          <a:xfrm>
            <a:off x="3429000" y="3441700"/>
            <a:ext cx="3816350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3600">
                <a:latin typeface="Arial" panose="020b0604020202020204" pitchFamily="34" charset="0"/>
                <a:ea typeface="微软雅黑" panose="020b0503020204020204" pitchFamily="34" charset="-122"/>
              </a:rPr>
              <a:t>考点梳理</a:t>
            </a:r>
          </a:p>
        </p:txBody>
      </p:sp>
      <p:sp>
        <p:nvSpPr>
          <p:cNvPr id="22536" name="文本框 9"/>
          <p:cNvSpPr txBox="1"/>
          <p:nvPr/>
        </p:nvSpPr>
        <p:spPr>
          <a:xfrm>
            <a:off x="3429000" y="4294188"/>
            <a:ext cx="3816350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3600">
                <a:latin typeface="Arial" panose="020b0604020202020204" pitchFamily="34" charset="0"/>
                <a:ea typeface="微软雅黑" panose="020b0503020204020204" pitchFamily="34" charset="-122"/>
              </a:rPr>
              <a:t>真题剖析</a:t>
            </a:r>
          </a:p>
        </p:txBody>
      </p:sp>
      <p:sp>
        <p:nvSpPr>
          <p:cNvPr id="22537" name="文本框 11"/>
          <p:cNvSpPr txBox="1"/>
          <p:nvPr/>
        </p:nvSpPr>
        <p:spPr>
          <a:xfrm>
            <a:off x="3506788" y="5175250"/>
            <a:ext cx="3814762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3600">
                <a:latin typeface="Arial" panose="020b0604020202020204" pitchFamily="34" charset="0"/>
                <a:ea typeface="微软雅黑" panose="020b0503020204020204" pitchFamily="34" charset="-122"/>
              </a:rPr>
              <a:t>实战提分</a:t>
            </a:r>
          </a:p>
        </p:txBody>
      </p:sp>
      <p:sp>
        <p:nvSpPr>
          <p:cNvPr id="14" name="矩形 13"/>
          <p:cNvSpPr/>
          <p:nvPr/>
        </p:nvSpPr>
        <p:spPr>
          <a:xfrm>
            <a:off x="3305175" y="2624138"/>
            <a:ext cx="321945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305175" y="3392488"/>
            <a:ext cx="321945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305175" y="4278313"/>
            <a:ext cx="321945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05175" y="5164138"/>
            <a:ext cx="3219450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14425" y="866775"/>
            <a:ext cx="7243763" cy="168275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第</a:t>
            </a:r>
            <a:r>
              <a: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八章 统计与概率</a:t>
            </a:r>
            <a:endParaRPr kumimoji="0" lang="zh-CN" altLang="en-US" sz="4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二、概率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1104900" y="1244600"/>
            <a:ext cx="10515600" cy="1824038"/>
          </a:xfrm>
        </p:spPr>
        <p:txBody>
          <a:bodyPr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0" i="0" u="none" strike="noStrike" kern="1200" cap="none" spc="150" normalizeH="0" baseline="0" noProof="0">
                <a:ln>
                  <a:noFill/>
                </a:ln>
                <a:solidFill>
                  <a:srgbClr val="EAD900">
                    <a:lumMod val="75000"/>
                  </a:srgbClr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+mn-ea"/>
                <a:sym typeface="+mn-ea"/>
              </a:rPr>
              <a:t>01</a:t>
            </a:r>
            <a:endParaRPr kumimoji="0" lang="en-US" altLang="zh-CN" sz="19900" b="0" i="0" u="none" strike="noStrike" kern="1200" cap="none" spc="150" normalizeH="0" baseline="0" noProof="0">
              <a:ln>
                <a:noFill/>
              </a:ln>
              <a:solidFill>
                <a:srgbClr val="FFBA55"/>
              </a:solidFill>
              <a:effectLst/>
              <a:uLnTx/>
              <a:uFillTx/>
              <a:latin typeface="华文中宋" panose="02010600040101010101" charset="-122"/>
              <a:ea typeface="华文中宋" panose="02010600040101010101" charset="-122"/>
              <a:cs typeface="+mn-ea"/>
              <a:sym typeface="+mn-ea"/>
            </a:endParaRPr>
          </a:p>
        </p:txBody>
      </p:sp>
      <p:sp>
        <p:nvSpPr>
          <p:cNvPr id="23555" name="标题 2"/>
          <p:cNvSpPr>
            <a:spLocks noGrp="1"/>
          </p:cNvSpPr>
          <p:nvPr/>
        </p:nvSpPr>
        <p:spPr>
          <a:xfrm>
            <a:off x="984250" y="3911600"/>
            <a:ext cx="10515600" cy="13922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</a:lstStyle>
          <a:p>
            <a:pPr algn="ctr">
              <a:lnSpc>
                <a:spcPct val="90000"/>
              </a:lnSpc>
              <a:buNone/>
            </a:pPr>
            <a:r>
              <a:rPr lang="zh-CN" altLang="en-US" sz="4400">
                <a:latin typeface="Arial" panose="020b0604020202020204" pitchFamily="34" charset="0"/>
                <a:ea typeface="微软雅黑" panose="020b0503020204020204" pitchFamily="34" charset="-122"/>
              </a:rPr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58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60" y="1649730"/>
            <a:ext cx="11028680" cy="32029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775335" y="691198"/>
            <a:ext cx="1965325" cy="554038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考点解读</a:t>
            </a:r>
            <a:endParaRPr kumimoji="0" lang="zh-CN" altLang="en-US" sz="30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1104900" y="1244600"/>
            <a:ext cx="10515600" cy="1824038"/>
          </a:xfrm>
        </p:spPr>
        <p:txBody>
          <a:bodyPr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0" i="0" u="none" strike="noStrike" kern="1200" cap="none" spc="150" normalizeH="0" baseline="0" noProof="0">
                <a:ln>
                  <a:noFill/>
                </a:ln>
                <a:solidFill>
                  <a:srgbClr val="EAD900">
                    <a:lumMod val="75000"/>
                  </a:srgbClr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+mn-ea"/>
                <a:sym typeface="+mn-ea"/>
              </a:rPr>
              <a:t>02</a:t>
            </a:r>
            <a:endParaRPr kumimoji="0" lang="zh-CN" altLang="en-US" sz="19900" b="0" i="0" u="none" strike="noStrike" kern="1200" cap="none" spc="150" normalizeH="0" baseline="0" noProof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华文中宋" panose="02010600040101010101" charset="-122"/>
              <a:ea typeface="华文中宋" panose="02010600040101010101" charset="-122"/>
              <a:cs typeface="+mn-cs"/>
            </a:endParaRPr>
          </a:p>
        </p:txBody>
      </p:sp>
      <p:sp>
        <p:nvSpPr>
          <p:cNvPr id="25603" name="标题 2"/>
          <p:cNvSpPr>
            <a:spLocks noGrp="1"/>
          </p:cNvSpPr>
          <p:nvPr/>
        </p:nvSpPr>
        <p:spPr>
          <a:xfrm>
            <a:off x="984250" y="3911600"/>
            <a:ext cx="10515600" cy="13922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</a:lstStyle>
          <a:p>
            <a:pPr algn="ctr">
              <a:lnSpc>
                <a:spcPct val="90000"/>
              </a:lnSpc>
              <a:buNone/>
            </a:pPr>
            <a:r>
              <a:rPr lang="zh-CN" altLang="en-US" sz="4400">
                <a:latin typeface="Arial" panose="020b0604020202020204" pitchFamily="34" charset="0"/>
                <a:ea typeface="微软雅黑" panose="020b0503020204020204" pitchFamily="34" charset="-122"/>
              </a:rPr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Rectangle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718185" y="902335"/>
            <a:ext cx="10756265" cy="5605145"/>
          </a:xfrm>
          <a:prstGeom prst="rect">
            <a:avLst/>
          </a:prstGeom>
          <a:blipFill rotWithShape="1">
            <a:blip r:embed="rId3"/>
            <a:stretch>
              <a:fillRect l="-881" r="-826" b="-1373"/>
            </a:stretch>
          </a:blipFill>
          <a:ln>
            <a:noFill/>
          </a:ln>
          <a:effectLst/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pic>
        <p:nvPicPr>
          <p:cNvPr id="26627" name="图片 15"/>
          <p:cNvPicPr>
            <a:picLocks noChangeAspect="1"/>
          </p:cNvPicPr>
          <p:nvPr/>
        </p:nvPicPr>
        <p:blipFill>
          <a:blip r:embed="rId4"/>
          <a:srcRect l="26785" t="6023" r="14252" b="0"/>
          <a:stretch>
            <a:fillRect/>
          </a:stretch>
        </p:blipFill>
        <p:spPr>
          <a:xfrm rot="-1140000">
            <a:off x="250825" y="-12065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8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73079">
            <a:off x="10593388" y="5707063"/>
            <a:ext cx="1316037" cy="9667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Rectangle 111"/>
          <p:cNvSpPr/>
          <p:nvPr/>
        </p:nvSpPr>
        <p:spPr>
          <a:xfrm>
            <a:off x="1109663" y="901700"/>
            <a:ext cx="4205287" cy="46196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eaLnBrk="0" hangingPunct="0">
              <a:buNone/>
            </a:pPr>
            <a:r>
              <a:rPr lang="zh-CN" altLang="en-US" sz="24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一定发生或一定不发生的事件</a:t>
            </a:r>
          </a:p>
        </p:txBody>
      </p:sp>
      <p:sp>
        <p:nvSpPr>
          <p:cNvPr id="11" name="Rectangle 111"/>
          <p:cNvSpPr/>
          <p:nvPr/>
        </p:nvSpPr>
        <p:spPr>
          <a:xfrm>
            <a:off x="717550" y="1479550"/>
            <a:ext cx="4516438" cy="46196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4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可能发生，也可能不发生的事件</a:t>
            </a:r>
          </a:p>
        </p:txBody>
      </p:sp>
      <p:sp>
        <p:nvSpPr>
          <p:cNvPr id="12" name="Rectangle 109"/>
          <p:cNvSpPr/>
          <p:nvPr/>
        </p:nvSpPr>
        <p:spPr>
          <a:xfrm>
            <a:off x="1606550" y="2044700"/>
            <a:ext cx="2351088" cy="46196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4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一定发生的事件</a:t>
            </a:r>
          </a:p>
        </p:txBody>
      </p:sp>
      <p:sp>
        <p:nvSpPr>
          <p:cNvPr id="13" name="Rectangle 111"/>
          <p:cNvSpPr/>
          <p:nvPr/>
        </p:nvSpPr>
        <p:spPr>
          <a:xfrm>
            <a:off x="1452563" y="2505075"/>
            <a:ext cx="2659062" cy="46196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4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一定不发生的事件</a:t>
            </a:r>
          </a:p>
        </p:txBody>
      </p:sp>
      <p:sp>
        <p:nvSpPr>
          <p:cNvPr id="14" name="Rectangle 111"/>
          <p:cNvSpPr/>
          <p:nvPr/>
        </p:nvSpPr>
        <p:spPr>
          <a:xfrm>
            <a:off x="5634038" y="3116263"/>
            <a:ext cx="2039937" cy="461962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4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可能性的大小</a:t>
            </a:r>
          </a:p>
        </p:txBody>
      </p:sp>
      <p:sp>
        <p:nvSpPr>
          <p:cNvPr id="15" name="Rectangle 111"/>
          <p:cNvSpPr/>
          <p:nvPr/>
        </p:nvSpPr>
        <p:spPr>
          <a:xfrm>
            <a:off x="7488238" y="5273675"/>
            <a:ext cx="803275" cy="46196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zh-CN" altLang="en-US" sz="24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常数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035050" y="254000"/>
            <a:ext cx="1965325" cy="554038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考点梳理</a:t>
            </a:r>
            <a:endParaRPr kumimoji="0" lang="zh-CN" altLang="en-US" sz="30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6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7651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312738" y="95250"/>
            <a:ext cx="779462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2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73079">
            <a:off x="9604375" y="5014913"/>
            <a:ext cx="2103438" cy="15446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Rectangle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529589" y="1086416"/>
            <a:ext cx="11450321" cy="4841133"/>
          </a:xfrm>
          <a:prstGeom prst="rect">
            <a:avLst/>
          </a:prstGeom>
          <a:blipFill rotWithShape="1">
            <a:blip r:embed="rId5"/>
            <a:stretch>
              <a:fillRect l="-852" r="0" b="-1889"/>
            </a:stretch>
          </a:blipFill>
          <a:ln>
            <a:noFill/>
          </a:ln>
          <a:effectLst/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066800" y="444500"/>
            <a:ext cx="1965325" cy="554038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kern="1200" cap="none" spc="0" normalizeH="0" baseline="0" noProof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考点梳理</a:t>
            </a:r>
            <a:endParaRPr kumimoji="0" lang="zh-CN" altLang="en-US" sz="3000" kern="1200" cap="none" spc="0" normalizeH="0" baseline="0" noProof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6"/>
    </p:custDataLst>
  </p:cSld>
  <p:clrMapOvr>
    <a:masterClrMapping/>
  </p:clrMapOvr>
  <p:transition spd="slow">
    <p:random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1104900" y="1244600"/>
            <a:ext cx="10515600" cy="1824038"/>
          </a:xfrm>
        </p:spPr>
        <p:txBody>
          <a:bodyPr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0" i="0" u="none" strike="noStrike" kern="1200" cap="none" spc="150" normalizeH="0" baseline="0" noProof="0">
                <a:ln>
                  <a:noFill/>
                </a:ln>
                <a:solidFill>
                  <a:srgbClr val="EAD900">
                    <a:lumMod val="75000"/>
                  </a:srgbClr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+mn-ea"/>
                <a:sym typeface="+mn-ea"/>
              </a:rPr>
              <a:t>03</a:t>
            </a:r>
            <a:endParaRPr kumimoji="0" lang="en-US" altLang="zh-CN" sz="19900" b="0" i="0" u="none" strike="noStrike" kern="1200" cap="none" spc="150" normalizeH="0" baseline="0" noProof="0">
              <a:ln>
                <a:noFill/>
              </a:ln>
              <a:solidFill>
                <a:srgbClr val="FFBA55"/>
              </a:solidFill>
              <a:effectLst/>
              <a:uLnTx/>
              <a:uFillTx/>
              <a:latin typeface="华文中宋" panose="02010600040101010101" charset="-122"/>
              <a:ea typeface="华文中宋" panose="02010600040101010101" charset="-122"/>
              <a:cs typeface="+mn-ea"/>
              <a:sym typeface="+mn-ea"/>
            </a:endParaRPr>
          </a:p>
        </p:txBody>
      </p:sp>
      <p:sp>
        <p:nvSpPr>
          <p:cNvPr id="28675" name="标题 2"/>
          <p:cNvSpPr>
            <a:spLocks noGrp="1"/>
          </p:cNvSpPr>
          <p:nvPr/>
        </p:nvSpPr>
        <p:spPr>
          <a:xfrm>
            <a:off x="984250" y="3911600"/>
            <a:ext cx="10515600" cy="13922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</a:lstStyle>
          <a:p>
            <a:pPr algn="ctr">
              <a:lnSpc>
                <a:spcPct val="90000"/>
              </a:lnSpc>
              <a:buNone/>
            </a:pPr>
            <a:r>
              <a:rPr lang="zh-CN" altLang="en-US" sz="4400">
                <a:latin typeface="Arial" panose="020b0604020202020204" pitchFamily="34" charset="0"/>
                <a:ea typeface="微软雅黑" panose="020b0503020204020204" pitchFamily="34" charset="-122"/>
              </a:rPr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20675"/>
            <a:ext cx="11449050" cy="6216650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9699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325438" y="127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0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73079">
            <a:off x="10699750" y="5705475"/>
            <a:ext cx="1212850" cy="8905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内容占位符 1"/>
          <p:cNvSpPr txBox="1">
            <a:spLocks noChangeArrowheads="1"/>
          </p:cNvSpPr>
          <p:nvPr/>
        </p:nvSpPr>
        <p:spPr>
          <a:xfrm>
            <a:off x="371475" y="1260475"/>
            <a:ext cx="11515725" cy="1343025"/>
          </a:xfrm>
          <a:prstGeom prst="rect">
            <a:avLst/>
          </a:prstGeom>
        </p:spPr>
        <p:txBody>
          <a:bodyPr vert="horz" lIns="101600" tIns="38100" rIns="76200" bIns="38100" rtlCol="0">
            <a:noAutofit/>
          </a:bodyPr>
          <a:lstStyle>
            <a:defPPr>
              <a:defRPr lang="zh-CN"/>
            </a:defPPr>
            <a:lvl1pPr marL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2400" b="0" i="0" u="none" strike="noStrike" kern="1200" cap="none" spc="20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1pPr>
            <a:lvl2pPr marL="457200" lvl="1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/>
              </a:tabLst>
              <a:defRPr sz="2000" b="0" i="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2pPr>
            <a:lvl3pPr marL="914400" lvl="2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b="0" i="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3pPr>
            <a:lvl4pPr marL="1371600" lvl="3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4pPr>
            <a:lvl5pPr marL="1828800" lvl="4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b="0" i="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5pPr>
            <a:lvl6pPr marL="2286000" lvl="5" indent="0" algn="ctr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ctr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ctr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263525" algn="l" defTabSz="914400" rtl="0" eaLnBrk="1" fontAlgn="auto" latinLnBrk="0" hangingPunct="1">
              <a:lnSpc>
                <a:spcPts val="3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3616325"/>
              </a:tabLst>
              <a:defRPr/>
            </a:pPr>
            <a:r>
              <a:rPr kumimoji="0" lang="en-US" altLang="zh-CN" sz="2800" b="1" i="0" u="none" strike="noStrike" kern="100" cap="none" spc="-5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【</a:t>
            </a:r>
            <a:r>
              <a:rPr kumimoji="0" lang="zh-CN" altLang="en-US" sz="2800" b="1" i="0" u="none" strike="noStrike" kern="100" cap="none" spc="-5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例</a:t>
            </a:r>
            <a:r>
              <a:rPr kumimoji="0" lang="en-US" altLang="zh-CN" sz="2800" b="1" i="0" u="none" strike="noStrike" kern="100" cap="none" spc="-5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1】</a:t>
            </a:r>
            <a:r>
              <a:rPr kumimoji="0" lang="zh-CN" altLang="en-US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（</a:t>
            </a:r>
            <a:r>
              <a:rPr kumimoji="0" lang="en-US" altLang="zh-CN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2019•</a:t>
            </a:r>
            <a:r>
              <a:rPr kumimoji="0" lang="zh-CN" altLang="en-US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广西北部湾经济区）下列事件为必然事件的是（　）．</a:t>
            </a:r>
            <a:endParaRPr kumimoji="0" lang="zh-CN" altLang="en-US" sz="2800" b="1" i="0" u="none" strike="noStrike" kern="100" cap="none" spc="-5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marL="0" marR="0" lvl="0" indent="1774825" algn="l" defTabSz="914400" rtl="0" eaLnBrk="1" fontAlgn="auto" latinLnBrk="0" hangingPunct="1">
              <a:lnSpc>
                <a:spcPts val="3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3616325"/>
              </a:tabLst>
              <a:defRPr/>
            </a:pPr>
            <a:r>
              <a:rPr kumimoji="0" lang="zh-CN" altLang="en-US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（</a:t>
            </a:r>
            <a:r>
              <a:rPr kumimoji="0" lang="en-US" altLang="zh-CN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A</a:t>
            </a:r>
            <a:r>
              <a:rPr kumimoji="0" lang="zh-CN" altLang="en-US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）打开电视机，正在播放新闻	</a:t>
            </a:r>
            <a:endParaRPr kumimoji="0" lang="zh-CN" altLang="en-US" sz="2800" b="1" i="0" u="none" strike="noStrike" kern="100" cap="none" spc="-5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marL="0" marR="0" lvl="0" indent="1774825" algn="l" defTabSz="914400" rtl="0" eaLnBrk="1" fontAlgn="auto" latinLnBrk="0" hangingPunct="1">
              <a:lnSpc>
                <a:spcPts val="3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3616325"/>
              </a:tabLst>
              <a:defRPr/>
            </a:pPr>
            <a:r>
              <a:rPr kumimoji="0" lang="zh-CN" altLang="en-US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（</a:t>
            </a:r>
            <a:r>
              <a:rPr kumimoji="0" lang="en-US" altLang="zh-CN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B</a:t>
            </a:r>
            <a:r>
              <a:rPr kumimoji="0" lang="zh-CN" altLang="en-US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）任意画一个三角形，其内角和是</a:t>
            </a:r>
            <a:r>
              <a:rPr kumimoji="0" lang="en-US" altLang="zh-CN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180°	</a:t>
            </a:r>
            <a:endParaRPr kumimoji="0" lang="en-US" altLang="zh-CN" sz="2800" b="1" i="0" u="none" strike="noStrike" kern="100" cap="none" spc="-5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marL="0" marR="0" lvl="0" indent="1774825" algn="l" defTabSz="914400" rtl="0" eaLnBrk="1" fontAlgn="auto" latinLnBrk="0" hangingPunct="1">
              <a:lnSpc>
                <a:spcPts val="3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3616325"/>
              </a:tabLst>
              <a:defRPr/>
            </a:pPr>
            <a:r>
              <a:rPr kumimoji="0" lang="zh-CN" altLang="en-US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（</a:t>
            </a:r>
            <a:r>
              <a:rPr kumimoji="0" lang="en-US" altLang="zh-CN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C</a:t>
            </a:r>
            <a:r>
              <a:rPr kumimoji="0" lang="zh-CN" altLang="en-US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）买一张电影票，座位号是奇数号	</a:t>
            </a:r>
            <a:endParaRPr kumimoji="0" lang="zh-CN" altLang="en-US" sz="2800" b="1" i="0" u="none" strike="noStrike" kern="100" cap="none" spc="-5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marL="0" marR="0" lvl="0" indent="1774825" algn="l" defTabSz="914400" rtl="0" eaLnBrk="1" fontAlgn="auto" latinLnBrk="0" hangingPunct="1">
              <a:lnSpc>
                <a:spcPts val="3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3616325"/>
              </a:tabLst>
              <a:defRPr/>
            </a:pPr>
            <a:r>
              <a:rPr kumimoji="0" lang="zh-CN" altLang="en-US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（</a:t>
            </a:r>
            <a:r>
              <a:rPr kumimoji="0" lang="en-US" altLang="zh-CN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D</a:t>
            </a:r>
            <a:r>
              <a:rPr kumimoji="0" lang="zh-CN" altLang="en-US" sz="28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）掷一枚质地均匀的硬币，正面朝上</a:t>
            </a:r>
            <a:endParaRPr kumimoji="0" lang="zh-CN" altLang="en-US" sz="2800" b="1" i="0" u="none" strike="noStrike" kern="100" cap="none" spc="-5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marL="0" marR="0" lvl="0" indent="263525" algn="l" defTabSz="914400" rtl="0" eaLnBrk="1" fontAlgn="auto" latinLnBrk="0" hangingPunct="1">
              <a:lnSpc>
                <a:spcPts val="43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3616325"/>
              </a:tabLst>
              <a:defRPr/>
            </a:pPr>
            <a:endParaRPr kumimoji="0" lang="en-US" altLang="zh-CN" sz="2800" b="1" i="0" u="none" strike="noStrike" kern="100" cap="none" spc="-5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73075" y="3748088"/>
            <a:ext cx="10707688" cy="22971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indent="263525" defTabSz="914400" fontAlgn="auto">
              <a:lnSpc>
                <a:spcPts val="4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6325"/>
              </a:tabLst>
              <a:defRPr/>
            </a:pPr>
            <a:r>
              <a:rPr kumimoji="0" lang="en-US" altLang="zh-CN" sz="2400" b="1" kern="100" cap="none" spc="-5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  【</a:t>
            </a:r>
            <a:r>
              <a:rPr kumimoji="0" lang="zh-CN" altLang="en-US" sz="2400" b="1" kern="100" cap="none" spc="-5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点拨与解答</a:t>
            </a:r>
            <a:r>
              <a:rPr kumimoji="0" lang="en-US" altLang="zh-CN" sz="2400" b="1" kern="100" cap="none" spc="-5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】</a:t>
            </a:r>
            <a:r>
              <a:rPr kumimoji="0" lang="zh-CN" altLang="en-US" sz="2400" b="1" kern="100" cap="none" spc="-5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本题考查了必然事件的定义，熟知事件的分类是解题的键</a:t>
            </a:r>
            <a:r>
              <a:rPr kumimoji="0" lang="en-US" altLang="zh-CN" sz="2400" b="1" kern="100" cap="none" spc="-5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.</a:t>
            </a:r>
          </a:p>
          <a:p>
            <a:pPr marR="0" indent="263525" defTabSz="914400" fontAlgn="auto">
              <a:lnSpc>
                <a:spcPts val="4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6325"/>
              </a:tabLst>
              <a:defRPr/>
            </a:pPr>
            <a:r>
              <a:rPr kumimoji="0" lang="en-US" altLang="zh-CN" sz="2400" b="1" kern="100" cap="none" spc="-5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∵A</a:t>
            </a:r>
            <a:r>
              <a:rPr kumimoji="0" lang="zh-CN" altLang="en-US" sz="2400" b="1" kern="100" cap="none" spc="-5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</a:t>
            </a:r>
            <a:r>
              <a:rPr kumimoji="0" lang="en-US" altLang="zh-CN" sz="2400" b="1" kern="100" cap="none" spc="-5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C</a:t>
            </a:r>
            <a:r>
              <a:rPr kumimoji="0" lang="zh-CN" altLang="en-US" sz="2400" b="1" kern="100" cap="none" spc="-5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</a:t>
            </a:r>
            <a:r>
              <a:rPr kumimoji="0" lang="en-US" altLang="zh-CN" sz="2400" b="1" kern="100" cap="none" spc="-5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D</a:t>
            </a:r>
            <a:r>
              <a:rPr kumimoji="0" lang="zh-CN" altLang="en-US" sz="2400" b="1" kern="100" cap="none" spc="-5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选项为不确定事件，即随机事件，故不符合题意．</a:t>
            </a:r>
            <a:endParaRPr kumimoji="0" lang="en-US" altLang="zh-CN" sz="2400" b="1" kern="100" cap="none" spc="-5" normalizeH="0" baseline="0" noProof="0">
              <a:solidFill>
                <a:srgbClr val="FF0000"/>
              </a:solidFill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marR="0" indent="263525" defTabSz="914400" fontAlgn="auto">
              <a:lnSpc>
                <a:spcPts val="4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6325"/>
              </a:tabLst>
              <a:defRPr/>
            </a:pPr>
            <a:r>
              <a:rPr kumimoji="0" lang="zh-CN" altLang="en-US" sz="2400" b="1" kern="100" cap="none" spc="-5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∴一定发生的事件只有</a:t>
            </a:r>
            <a:r>
              <a:rPr kumimoji="0" lang="en-US" altLang="zh-CN" sz="2400" b="1" kern="100" cap="none" spc="-5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B</a:t>
            </a:r>
            <a:r>
              <a:rPr kumimoji="0" lang="zh-CN" altLang="en-US" sz="2400" b="1" kern="100" cap="none" spc="-5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，任意画一个三角形，其内角和都是</a:t>
            </a:r>
            <a:r>
              <a:rPr kumimoji="0" lang="en-US" altLang="zh-CN" sz="2400" b="1" kern="100" cap="none" spc="-5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180°</a:t>
            </a:r>
            <a:r>
              <a:rPr kumimoji="0" lang="zh-CN" altLang="en-US" sz="2400" b="1" kern="100" cap="none" spc="-5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，是必 </a:t>
            </a:r>
          </a:p>
          <a:p>
            <a:pPr marR="0" indent="263525" defTabSz="914400" fontAlgn="auto">
              <a:lnSpc>
                <a:spcPts val="4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6325"/>
              </a:tabLst>
              <a:defRPr/>
            </a:pPr>
            <a:r>
              <a:rPr kumimoji="0" lang="zh-CN" altLang="en-US" sz="2400" b="1" kern="100" cap="none" spc="-5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      然事件，符合题意．故选</a:t>
            </a:r>
            <a:r>
              <a:rPr kumimoji="0" lang="en-US" altLang="zh-CN" sz="2800" b="1" kern="100" cap="none" spc="-5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B</a:t>
            </a:r>
            <a:r>
              <a:rPr kumimoji="0" lang="zh-CN" altLang="en-US" sz="2400" b="1" kern="100" cap="none" spc="-5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．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84275" y="409575"/>
            <a:ext cx="1711325" cy="522288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prstClr val="white"/>
                </a:solidFill>
                <a:latin typeface="Arial"/>
                <a:ea typeface="微软雅黑" panose="020b0503020204020204" pitchFamily="34" charset="-122"/>
                <a:cs typeface="+mn-cs"/>
              </a:rPr>
              <a:t>真题剖析</a:t>
            </a:r>
          </a:p>
        </p:txBody>
      </p:sp>
      <p:pic>
        <p:nvPicPr>
          <p:cNvPr id="29704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7390" y="460375"/>
            <a:ext cx="3965575" cy="4714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10633075" y="1133475"/>
            <a:ext cx="58420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B</a:t>
            </a:r>
          </a:p>
        </p:txBody>
      </p:sp>
    </p:spTree>
    <p:custDataLst>
      <p:tags r:id="rId6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矩形 11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755650" y="1716088"/>
            <a:ext cx="10601325" cy="304482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1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【变式</a:t>
            </a:r>
            <a:r>
              <a: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1】</a:t>
            </a:r>
            <a:r>
              <a:rPr kumimoji="0" lang="zh-CN" altLang="en-US" sz="32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（</a:t>
            </a:r>
            <a:r>
              <a:rPr kumimoji="0" lang="en-US" altLang="zh-CN" sz="32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2018•</a:t>
            </a:r>
            <a:r>
              <a:rPr kumimoji="0" lang="zh-CN" altLang="en-US" sz="32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山东淄博）下列语句描述的事件中，是随机事件的为（　　）．</a:t>
            </a:r>
            <a:endParaRPr kumimoji="0" lang="zh-CN" altLang="en-US" sz="3200" b="1" i="0" u="none" strike="noStrike" kern="100" cap="none" spc="-5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（</a:t>
            </a:r>
            <a:r>
              <a:rPr kumimoji="0" lang="en-US" altLang="zh-CN" sz="32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A</a:t>
            </a:r>
            <a:r>
              <a:rPr kumimoji="0" lang="zh-CN" altLang="en-US" sz="32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）水能载舟，亦能覆舟     （</a:t>
            </a:r>
            <a:r>
              <a:rPr kumimoji="0" lang="en-US" altLang="zh-CN" sz="32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B</a:t>
            </a:r>
            <a:r>
              <a:rPr kumimoji="0" lang="zh-CN" altLang="en-US" sz="32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）只手遮天，偷天换日</a:t>
            </a:r>
            <a:endParaRPr kumimoji="0" lang="zh-CN" altLang="en-US" sz="3200" b="1" i="0" u="none" strike="noStrike" kern="100" cap="none" spc="-5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（</a:t>
            </a:r>
            <a:r>
              <a:rPr kumimoji="0" lang="en-US" altLang="zh-CN" sz="32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C</a:t>
            </a:r>
            <a:r>
              <a:rPr kumimoji="0" lang="zh-CN" altLang="en-US" sz="32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）瓜熟蒂落，水到渠成     （</a:t>
            </a:r>
            <a:r>
              <a:rPr kumimoji="0" lang="en-US" altLang="zh-CN" sz="32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D</a:t>
            </a:r>
            <a:r>
              <a:rPr kumimoji="0" lang="zh-CN" altLang="en-US" sz="3200" b="1" i="0" u="none" strike="noStrike" kern="1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）心想事成，万事如意</a:t>
            </a:r>
            <a:endParaRPr kumimoji="0" lang="en-US" altLang="zh-CN" sz="3200" b="1" i="0" u="none" strike="noStrike" kern="100" cap="none" spc="-5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sp>
        <p:nvSpPr>
          <p:cNvPr id="5" name="Rectangle 111"/>
          <p:cNvSpPr/>
          <p:nvPr/>
        </p:nvSpPr>
        <p:spPr>
          <a:xfrm>
            <a:off x="3776663" y="2647950"/>
            <a:ext cx="811212" cy="6445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en-US" altLang="zh-CN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</a:t>
            </a:r>
          </a:p>
        </p:txBody>
      </p:sp>
      <p:pic>
        <p:nvPicPr>
          <p:cNvPr id="30725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6150" y="409575"/>
            <a:ext cx="4229100" cy="503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6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325438" y="127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文本框 14"/>
          <p:cNvSpPr txBox="1"/>
          <p:nvPr/>
        </p:nvSpPr>
        <p:spPr>
          <a:xfrm>
            <a:off x="1184275" y="409575"/>
            <a:ext cx="1711325" cy="522288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prstClr val="white"/>
                </a:solidFill>
                <a:latin typeface="Arial"/>
                <a:ea typeface="微软雅黑" panose="020b0503020204020204" pitchFamily="34" charset="-122"/>
                <a:cs typeface="+mn-cs"/>
              </a:rPr>
              <a:t>真题剖析</a:t>
            </a:r>
          </a:p>
        </p:txBody>
      </p:sp>
    </p:spTree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64503" y="1147394"/>
            <a:ext cx="10593349" cy="2575063"/>
          </a:xfrm>
          <a:prstGeom prst="rect">
            <a:avLst/>
          </a:prstGeom>
          <a:blipFill rotWithShape="1">
            <a:blip r:embed="rId2"/>
            <a:stretch>
              <a:fillRect l="-1036" t="-1655" r="-460" b="0"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8" name="文本框 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64493" y="3532361"/>
            <a:ext cx="8703784" cy="2660024"/>
          </a:xfrm>
          <a:prstGeom prst="rect">
            <a:avLst/>
          </a:prstGeom>
          <a:blipFill rotWithShape="1">
            <a:blip r:embed="rId3"/>
            <a:stretch>
              <a:fillRect l="-1121" r="-911" b="-1373"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10" name="Rectangle 111"/>
          <p:cNvSpPr/>
          <p:nvPr/>
        </p:nvSpPr>
        <p:spPr>
          <a:xfrm>
            <a:off x="3014663" y="2081213"/>
            <a:ext cx="811212" cy="7080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en-US" altLang="zh-CN" sz="4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</a:t>
            </a:r>
          </a:p>
        </p:txBody>
      </p:sp>
      <p:pic>
        <p:nvPicPr>
          <p:cNvPr id="31750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9600" y="2166938"/>
            <a:ext cx="2038350" cy="23161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51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0075" y="528638"/>
            <a:ext cx="5603875" cy="619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文本框 14"/>
          <p:cNvSpPr txBox="1"/>
          <p:nvPr/>
        </p:nvSpPr>
        <p:spPr>
          <a:xfrm>
            <a:off x="1184275" y="409575"/>
            <a:ext cx="1711325" cy="522288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prstClr val="white"/>
                </a:solidFill>
                <a:latin typeface="Arial"/>
                <a:ea typeface="微软雅黑" panose="020b0503020204020204" pitchFamily="34" charset="-122"/>
                <a:cs typeface="+mn-cs"/>
              </a:rPr>
              <a:t>真题剖析</a:t>
            </a:r>
          </a:p>
        </p:txBody>
      </p:sp>
      <p:pic>
        <p:nvPicPr>
          <p:cNvPr id="31753" name="图片 15"/>
          <p:cNvPicPr>
            <a:picLocks noChangeAspect="1"/>
          </p:cNvPicPr>
          <p:nvPr/>
        </p:nvPicPr>
        <p:blipFill>
          <a:blip r:embed="rId6"/>
          <a:srcRect l="26785" t="6023" r="14252" b="0"/>
          <a:stretch>
            <a:fillRect/>
          </a:stretch>
        </p:blipFill>
        <p:spPr>
          <a:xfrm rot="-1140000">
            <a:off x="325438" y="127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矩形 12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2771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213" y="354013"/>
            <a:ext cx="5603875" cy="619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文本框 14"/>
          <p:cNvSpPr txBox="1"/>
          <p:nvPr/>
        </p:nvSpPr>
        <p:spPr>
          <a:xfrm>
            <a:off x="1184275" y="409575"/>
            <a:ext cx="1711325" cy="522288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prstClr val="white"/>
                </a:solidFill>
                <a:latin typeface="Arial"/>
                <a:ea typeface="微软雅黑" panose="020b0503020204020204" pitchFamily="34" charset="-122"/>
                <a:cs typeface="+mn-cs"/>
              </a:rPr>
              <a:t>真题剖析</a:t>
            </a:r>
          </a:p>
        </p:txBody>
      </p:sp>
      <p:pic>
        <p:nvPicPr>
          <p:cNvPr id="32773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325438" y="127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4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625" y="1079500"/>
            <a:ext cx="5649913" cy="4079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5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3175" y="1079500"/>
            <a:ext cx="5481638" cy="40370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3794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3068" y="600393"/>
            <a:ext cx="5427662" cy="52689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795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563" y="5868988"/>
            <a:ext cx="5022850" cy="5699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0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73079">
            <a:off x="623570" y="560070"/>
            <a:ext cx="1677670" cy="12325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9888" y="373063"/>
            <a:ext cx="11450638" cy="614997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482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73079">
            <a:off x="10567988" y="5638800"/>
            <a:ext cx="1320800" cy="9699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3787775" y="431800"/>
            <a:ext cx="4616450" cy="5222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kern="0" cap="none" spc="0" normalizeH="0" baseline="0" noProof="0">
                <a:solidFill>
                  <a:srgbClr val="00B0F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考点</a:t>
            </a:r>
            <a:r>
              <a:rPr kumimoji="0" lang="en-US" altLang="zh-CN" sz="2800" b="1" kern="0" cap="none" spc="0" normalizeH="0" baseline="0" noProof="0">
                <a:solidFill>
                  <a:srgbClr val="00B0F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3</a:t>
            </a:r>
            <a:r>
              <a:rPr kumimoji="0" lang="zh-CN" altLang="en-US" sz="2800" b="1" kern="0" cap="none" spc="0" normalizeH="0" baseline="0" noProof="0">
                <a:solidFill>
                  <a:srgbClr val="00B0F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：用频率估计概率</a:t>
            </a:r>
          </a:p>
        </p:txBody>
      </p:sp>
      <p:sp>
        <p:nvSpPr>
          <p:cNvPr id="34822" name="文本框 11"/>
          <p:cNvSpPr txBox="1"/>
          <p:nvPr/>
        </p:nvSpPr>
        <p:spPr>
          <a:xfrm>
            <a:off x="371475" y="954088"/>
            <a:ext cx="11385550" cy="33226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ts val="4200"/>
              </a:lnSpc>
              <a:buNone/>
            </a:pPr>
            <a:r>
              <a:rPr lang="en-US" altLang="zh-CN" sz="2800" b="1">
                <a:solidFill>
                  <a:schemeClr val="accent1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2800" b="1">
                <a:solidFill>
                  <a:schemeClr val="accent1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例</a:t>
            </a:r>
            <a:r>
              <a:rPr lang="en-US" altLang="zh-CN" sz="2800" b="1">
                <a:solidFill>
                  <a:schemeClr val="accent1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3】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(2020•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广西）某射击运动员在同一条件下的射击成绩记录如下：</a:t>
            </a:r>
            <a:endParaRPr lang="en-US" altLang="zh-CN" sz="2800" b="1">
              <a:solidFill>
                <a:srgbClr val="00000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>
              <a:lnSpc>
                <a:spcPts val="4200"/>
              </a:lnSpc>
              <a:buNone/>
            </a:pPr>
            <a:endParaRPr lang="en-US" altLang="zh-CN" sz="2800" b="1">
              <a:solidFill>
                <a:srgbClr val="00000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>
              <a:lnSpc>
                <a:spcPts val="4200"/>
              </a:lnSpc>
              <a:buNone/>
            </a:pPr>
            <a:endParaRPr lang="en-US" altLang="zh-CN" sz="2800" b="1">
              <a:solidFill>
                <a:srgbClr val="00000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>
              <a:lnSpc>
                <a:spcPts val="4200"/>
              </a:lnSpc>
              <a:buNone/>
            </a:pPr>
            <a:endParaRPr lang="en-US" altLang="zh-CN" sz="2800" b="1">
              <a:solidFill>
                <a:srgbClr val="00000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>
              <a:lnSpc>
                <a:spcPts val="4200"/>
              </a:lnSpc>
              <a:buNone/>
            </a:pP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根据频率的稳定性，估计这名运动员射击一次时“射中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环以上”的概率是</a:t>
            </a:r>
            <a:r>
              <a:rPr lang="zh-CN" altLang="en-US" sz="2800" b="1" u="sng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       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（结果保留小数点后一位）．</a:t>
            </a:r>
            <a:endParaRPr lang="en-US" altLang="zh-CN" sz="2800" b="1">
              <a:solidFill>
                <a:srgbClr val="00000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3482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3100" y="1587500"/>
            <a:ext cx="8553450" cy="158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Rectangle 111"/>
          <p:cNvSpPr/>
          <p:nvPr/>
        </p:nvSpPr>
        <p:spPr>
          <a:xfrm>
            <a:off x="1397000" y="3614738"/>
            <a:ext cx="811213" cy="52228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defPPr>
              <a:defRPr lang="zh-CN"/>
            </a:defPPr>
          </a:lstStyle>
          <a:p>
            <a:pPr algn="ctr" eaLnBrk="0" hangingPunct="0">
              <a:buNone/>
            </a:pP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0.8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 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01613" y="4276725"/>
            <a:ext cx="11618912" cy="2244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ts val="4200"/>
              </a:lnSpc>
              <a:buNone/>
            </a:pPr>
            <a:r>
              <a:rPr lang="en-US" altLang="zh-CN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     【</a:t>
            </a:r>
            <a:r>
              <a:rPr lang="zh-CN" altLang="en-US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点拨与解答</a:t>
            </a:r>
            <a:r>
              <a:rPr lang="en-US" altLang="zh-CN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r>
              <a:rPr lang="zh-CN" altLang="en-US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本题考查用频率估计概率的方法</a:t>
            </a:r>
            <a:r>
              <a:rPr lang="en-US" altLang="zh-CN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.</a:t>
            </a:r>
            <a:r>
              <a:rPr lang="zh-CN" altLang="en-US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根据表格数据可知，通过大量的射击实践后发现，“射中</a:t>
            </a:r>
            <a:r>
              <a:rPr lang="en-US" altLang="zh-CN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</a:t>
            </a:r>
            <a:r>
              <a:rPr lang="zh-CN" altLang="en-US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环以上”的频率稳定于</a:t>
            </a:r>
            <a:r>
              <a:rPr lang="en-US" altLang="zh-CN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0.8</a:t>
            </a:r>
            <a:r>
              <a:rPr lang="zh-CN" altLang="en-US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左右，可以用频率作为概率的近似值，估计这名运动员射击一次时“射中</a:t>
            </a:r>
            <a:r>
              <a:rPr lang="en-US" altLang="zh-CN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</a:t>
            </a:r>
            <a:r>
              <a:rPr lang="zh-CN" altLang="en-US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环以上”的概率是</a:t>
            </a:r>
            <a:r>
              <a:rPr lang="en-US" altLang="zh-CN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0.8</a:t>
            </a:r>
            <a:r>
              <a:rPr lang="zh-CN" altLang="en-US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．故答案为</a:t>
            </a:r>
            <a:r>
              <a:rPr lang="en-US" altLang="zh-CN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0.8.</a:t>
            </a:r>
          </a:p>
          <a:p>
            <a:pPr>
              <a:lnSpc>
                <a:spcPts val="4200"/>
              </a:lnSpc>
              <a:buNone/>
            </a:pPr>
            <a:endParaRPr lang="en-US" altLang="zh-CN" sz="2800" b="1">
              <a:solidFill>
                <a:srgbClr val="FF000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184275" y="409575"/>
            <a:ext cx="1711325" cy="522288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prstClr val="white"/>
                </a:solidFill>
                <a:latin typeface="Arial"/>
                <a:ea typeface="微软雅黑" panose="020b0503020204020204" pitchFamily="34" charset="-122"/>
                <a:cs typeface="+mn-cs"/>
              </a:rPr>
              <a:t>真题剖析</a:t>
            </a:r>
          </a:p>
        </p:txBody>
      </p:sp>
      <p:pic>
        <p:nvPicPr>
          <p:cNvPr id="34827" name="图片 15"/>
          <p:cNvPicPr>
            <a:picLocks noChangeAspect="1"/>
          </p:cNvPicPr>
          <p:nvPr/>
        </p:nvPicPr>
        <p:blipFill>
          <a:blip r:embed="rId5"/>
          <a:srcRect l="26785" t="6023" r="14252" b="0"/>
          <a:stretch>
            <a:fillRect/>
          </a:stretch>
        </p:blipFill>
        <p:spPr>
          <a:xfrm rot="-1140000">
            <a:off x="325438" y="127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五角星 16"/>
          <p:cNvSpPr/>
          <p:nvPr/>
        </p:nvSpPr>
        <p:spPr>
          <a:xfrm>
            <a:off x="3349625" y="473075"/>
            <a:ext cx="438150" cy="393700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428625" y="358775"/>
            <a:ext cx="11450638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843" name="文本框 4"/>
          <p:cNvSpPr txBox="1"/>
          <p:nvPr/>
        </p:nvSpPr>
        <p:spPr>
          <a:xfrm>
            <a:off x="582613" y="954088"/>
            <a:ext cx="10939462" cy="5260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  <a:buNone/>
            </a:pPr>
            <a:r>
              <a:rPr lang="en-US" altLang="zh-CN" sz="2800" b="1">
                <a:solidFill>
                  <a:schemeClr val="accent1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2800" b="1">
                <a:solidFill>
                  <a:schemeClr val="accent1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变式</a:t>
            </a:r>
            <a:r>
              <a:rPr lang="en-US" altLang="zh-CN" sz="2800" b="1">
                <a:solidFill>
                  <a:schemeClr val="accent1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3】</a:t>
            </a:r>
            <a:r>
              <a:rPr lang="en-US" altLang="zh-CN" sz="2800" b="1">
                <a:latin typeface="新宋体" panose="02010609030101010101" pitchFamily="49" charset="-122"/>
                <a:ea typeface="新宋体" panose="02010609030101010101" pitchFamily="49" charset="-122"/>
              </a:rPr>
              <a:t>(2018●</a:t>
            </a:r>
            <a:r>
              <a:rPr lang="zh-CN" altLang="en-US" sz="2800" b="1">
                <a:latin typeface="新宋体" panose="02010609030101010101" pitchFamily="49" charset="-122"/>
                <a:ea typeface="新宋体" panose="02010609030101010101" pitchFamily="49" charset="-122"/>
              </a:rPr>
              <a:t>广西玉林</a:t>
            </a:r>
            <a:r>
              <a:rPr lang="en-US" altLang="zh-CN" sz="2800" b="1">
                <a:latin typeface="新宋体" panose="02010609030101010101" pitchFamily="49" charset="-122"/>
                <a:ea typeface="新宋体" panose="02010609030101010101" pitchFamily="49" charset="-122"/>
              </a:rPr>
              <a:t>)</a:t>
            </a:r>
            <a:r>
              <a:rPr lang="zh-CN" altLang="en-US" sz="2800" b="1">
                <a:latin typeface="新宋体" panose="02010609030101010101" pitchFamily="49" charset="-122"/>
                <a:ea typeface="新宋体" panose="02010609030101010101" pitchFamily="49" charset="-122"/>
              </a:rPr>
              <a:t>某小组做“用频率估计概率”的实验时</a:t>
            </a:r>
            <a:r>
              <a:rPr lang="en-US" altLang="zh-CN" sz="2800" b="1"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800" b="1">
                <a:latin typeface="新宋体" panose="02010609030101010101" pitchFamily="49" charset="-122"/>
                <a:ea typeface="新宋体" panose="02010609030101010101" pitchFamily="49" charset="-122"/>
              </a:rPr>
              <a:t>绘出的某一结果出现的频率折线图如图所示</a:t>
            </a:r>
            <a:r>
              <a:rPr lang="en-US" altLang="zh-CN" sz="2800" b="1"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800" b="1">
                <a:latin typeface="新宋体" panose="02010609030101010101" pitchFamily="49" charset="-122"/>
                <a:ea typeface="新宋体" panose="02010609030101010101" pitchFamily="49" charset="-122"/>
              </a:rPr>
              <a:t>则符合这一结果的实验可能是</a:t>
            </a:r>
            <a:r>
              <a:rPr lang="en-US" altLang="zh-CN" sz="2800" b="1">
                <a:latin typeface="新宋体" panose="02010609030101010101" pitchFamily="49" charset="-122"/>
                <a:ea typeface="新宋体" panose="02010609030101010101" pitchFamily="49" charset="-122"/>
              </a:rPr>
              <a:t>(     ).</a:t>
            </a:r>
          </a:p>
          <a:p>
            <a:pPr>
              <a:lnSpc>
                <a:spcPct val="150000"/>
              </a:lnSpc>
              <a:buNone/>
            </a:pPr>
            <a:endParaRPr lang="en-US" altLang="zh-CN" sz="2800" b="1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zh-CN" sz="2800" b="1">
                <a:latin typeface="新宋体" panose="02010609030101010101" pitchFamily="49" charset="-122"/>
                <a:ea typeface="新宋体" panose="02010609030101010101" pitchFamily="49" charset="-122"/>
              </a:rPr>
              <a:t>(A)</a:t>
            </a:r>
            <a:r>
              <a:rPr lang="zh-CN" altLang="en-US" sz="2800" b="1">
                <a:latin typeface="新宋体" panose="02010609030101010101" pitchFamily="49" charset="-122"/>
                <a:ea typeface="新宋体" panose="02010609030101010101" pitchFamily="49" charset="-122"/>
              </a:rPr>
              <a:t>抛一枚硬币</a:t>
            </a:r>
            <a:r>
              <a:rPr lang="en-US" altLang="zh-CN" sz="2800" b="1"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800" b="1">
                <a:latin typeface="新宋体" panose="02010609030101010101" pitchFamily="49" charset="-122"/>
                <a:ea typeface="新宋体" panose="02010609030101010101" pitchFamily="49" charset="-122"/>
              </a:rPr>
              <a:t>出现正面朝上</a:t>
            </a:r>
          </a:p>
          <a:p>
            <a:pPr>
              <a:lnSpc>
                <a:spcPct val="150000"/>
              </a:lnSpc>
              <a:buNone/>
            </a:pPr>
            <a:r>
              <a:rPr lang="en-US" altLang="zh-CN" sz="2800" b="1">
                <a:latin typeface="新宋体" panose="02010609030101010101" pitchFamily="49" charset="-122"/>
                <a:ea typeface="新宋体" panose="02010609030101010101" pitchFamily="49" charset="-122"/>
              </a:rPr>
              <a:t>(B)</a:t>
            </a:r>
            <a:r>
              <a:rPr lang="zh-CN" altLang="en-US" sz="2800" b="1">
                <a:latin typeface="新宋体" panose="02010609030101010101" pitchFamily="49" charset="-122"/>
                <a:ea typeface="新宋体" panose="02010609030101010101" pitchFamily="49" charset="-122"/>
              </a:rPr>
              <a:t>掷一个正六面体的骰子</a:t>
            </a:r>
            <a:r>
              <a:rPr lang="en-US" altLang="zh-CN" sz="2800" b="1"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800" b="1">
                <a:latin typeface="新宋体" panose="02010609030101010101" pitchFamily="49" charset="-122"/>
                <a:ea typeface="新宋体" panose="02010609030101010101" pitchFamily="49" charset="-122"/>
              </a:rPr>
              <a:t>出现</a:t>
            </a:r>
            <a:r>
              <a:rPr lang="en-US" altLang="zh-CN" sz="2800" b="1"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2800" b="1">
                <a:latin typeface="新宋体" panose="02010609030101010101" pitchFamily="49" charset="-122"/>
                <a:ea typeface="新宋体" panose="02010609030101010101" pitchFamily="49" charset="-122"/>
              </a:rPr>
              <a:t>点朝上</a:t>
            </a:r>
          </a:p>
          <a:p>
            <a:pPr>
              <a:lnSpc>
                <a:spcPct val="150000"/>
              </a:lnSpc>
              <a:buNone/>
            </a:pPr>
            <a:r>
              <a:rPr lang="en-US" altLang="zh-CN" sz="2800" b="1">
                <a:latin typeface="新宋体" panose="02010609030101010101" pitchFamily="49" charset="-122"/>
                <a:ea typeface="新宋体" panose="02010609030101010101" pitchFamily="49" charset="-122"/>
              </a:rPr>
              <a:t>(C)</a:t>
            </a:r>
            <a:r>
              <a:rPr lang="zh-CN" altLang="en-US" sz="2800" b="1">
                <a:latin typeface="新宋体" panose="02010609030101010101" pitchFamily="49" charset="-122"/>
                <a:ea typeface="新宋体" panose="02010609030101010101" pitchFamily="49" charset="-122"/>
              </a:rPr>
              <a:t>一副去掉大小王的扑克牌洗匀后，从中任抽一张牌的花色是红桃</a:t>
            </a:r>
          </a:p>
          <a:p>
            <a:pPr>
              <a:lnSpc>
                <a:spcPct val="150000"/>
              </a:lnSpc>
              <a:buNone/>
            </a:pPr>
            <a:r>
              <a:rPr lang="en-US" altLang="zh-CN" sz="2800" b="1">
                <a:latin typeface="新宋体" panose="02010609030101010101" pitchFamily="49" charset="-122"/>
                <a:ea typeface="新宋体" panose="02010609030101010101" pitchFamily="49" charset="-122"/>
              </a:rPr>
              <a:t>(D)</a:t>
            </a:r>
            <a:r>
              <a:rPr lang="zh-CN" altLang="en-US" sz="2800" b="1">
                <a:latin typeface="新宋体" panose="02010609030101010101" pitchFamily="49" charset="-122"/>
                <a:ea typeface="新宋体" panose="02010609030101010101" pitchFamily="49" charset="-122"/>
              </a:rPr>
              <a:t>从一个装有</a:t>
            </a:r>
            <a:r>
              <a:rPr lang="en-US" altLang="zh-CN" sz="2800" b="1"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2800" b="1">
                <a:latin typeface="新宋体" panose="02010609030101010101" pitchFamily="49" charset="-122"/>
                <a:ea typeface="新宋体" panose="02010609030101010101" pitchFamily="49" charset="-122"/>
              </a:rPr>
              <a:t>个红球</a:t>
            </a:r>
            <a:r>
              <a:rPr lang="en-US" altLang="zh-CN" sz="2800" b="1"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2800" b="1">
                <a:latin typeface="新宋体" panose="02010609030101010101" pitchFamily="49" charset="-122"/>
                <a:ea typeface="新宋体" panose="02010609030101010101" pitchFamily="49" charset="-122"/>
              </a:rPr>
              <a:t>个黑球的袋子中任取一球</a:t>
            </a:r>
            <a:r>
              <a:rPr lang="en-US" altLang="zh-CN" sz="2800" b="1"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800" b="1">
                <a:latin typeface="新宋体" panose="02010609030101010101" pitchFamily="49" charset="-122"/>
                <a:ea typeface="新宋体" panose="02010609030101010101" pitchFamily="49" charset="-122"/>
              </a:rPr>
              <a:t>取到的是黑球</a:t>
            </a:r>
            <a:endParaRPr lang="en-US" altLang="zh-CN" sz="2800" b="1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85988" y="2373313"/>
            <a:ext cx="430212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36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D</a:t>
            </a:r>
          </a:p>
        </p:txBody>
      </p:sp>
      <p:pic>
        <p:nvPicPr>
          <p:cNvPr id="35845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7925" y="2373313"/>
            <a:ext cx="3486150" cy="242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文本框 14"/>
          <p:cNvSpPr txBox="1"/>
          <p:nvPr/>
        </p:nvSpPr>
        <p:spPr>
          <a:xfrm>
            <a:off x="1184275" y="409575"/>
            <a:ext cx="1711325" cy="522288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prstClr val="white"/>
                </a:solidFill>
                <a:latin typeface="Arial"/>
                <a:ea typeface="微软雅黑" panose="020b0503020204020204" pitchFamily="34" charset="-122"/>
                <a:cs typeface="+mn-cs"/>
              </a:rPr>
              <a:t>真题剖析</a:t>
            </a:r>
          </a:p>
        </p:txBody>
      </p:sp>
      <p:pic>
        <p:nvPicPr>
          <p:cNvPr id="35847" name="图片 15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325438" y="12700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3787775" y="431800"/>
            <a:ext cx="4616450" cy="5222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kern="0" cap="none" spc="0" normalizeH="0" baseline="0" noProof="0">
                <a:solidFill>
                  <a:srgbClr val="00B0F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考点</a:t>
            </a:r>
            <a:r>
              <a:rPr kumimoji="0" lang="en-US" altLang="zh-CN" sz="2800" b="1" kern="0" cap="none" spc="0" normalizeH="0" baseline="0" noProof="0">
                <a:solidFill>
                  <a:srgbClr val="00B0F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3</a:t>
            </a:r>
            <a:r>
              <a:rPr kumimoji="0" lang="zh-CN" altLang="en-US" sz="2800" b="1" kern="0" cap="none" spc="0" normalizeH="0" baseline="0" noProof="0">
                <a:solidFill>
                  <a:srgbClr val="00B0F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：用频率估计概率</a:t>
            </a:r>
          </a:p>
        </p:txBody>
      </p:sp>
      <p:sp>
        <p:nvSpPr>
          <p:cNvPr id="17" name="五角星 16"/>
          <p:cNvSpPr/>
          <p:nvPr/>
        </p:nvSpPr>
        <p:spPr>
          <a:xfrm>
            <a:off x="3349625" y="473075"/>
            <a:ext cx="438150" cy="393700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6867" name="文本框 11"/>
          <p:cNvSpPr txBox="1"/>
          <p:nvPr/>
        </p:nvSpPr>
        <p:spPr>
          <a:xfrm>
            <a:off x="428625" y="871538"/>
            <a:ext cx="11391900" cy="1198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  <a:buNone/>
            </a:pPr>
            <a:r>
              <a:rPr lang="en-US" altLang="zh-CN" sz="2000" b="1">
                <a:solidFill>
                  <a:schemeClr val="accent1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2000" b="1">
                <a:solidFill>
                  <a:schemeClr val="accent1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例</a:t>
            </a:r>
            <a:r>
              <a:rPr lang="en-US" altLang="zh-CN" sz="2000" b="1">
                <a:solidFill>
                  <a:schemeClr val="accent1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1】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(2017·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河南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)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如图是一次数学活动中制作的一个转盘，盘面被等分成四个扇形区域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并分别标有数字一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1,0,1,2.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若转动转盘两次，每次转盘停止后记录指针所指区域数字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(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当指针指在分界线，上时，不记，重转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),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则记录的两个数字都是正数的概率为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(     ).</a:t>
            </a:r>
          </a:p>
        </p:txBody>
      </p:sp>
      <p:sp>
        <p:nvSpPr>
          <p:cNvPr id="10" name="文本框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905448" y="1577931"/>
            <a:ext cx="691839" cy="49244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5788" y="4027488"/>
            <a:ext cx="1773237" cy="17478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430213" y="2828925"/>
            <a:ext cx="10807700" cy="11985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  <a:buNone/>
            </a:pPr>
            <a:r>
              <a:rPr lang="en-US" altLang="zh-CN" sz="20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20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错解</a:t>
            </a:r>
            <a:r>
              <a:rPr lang="en-US" altLang="zh-CN" sz="20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r>
              <a:rPr lang="en-US" altLang="zh-CN" sz="2000" b="1">
                <a:solidFill>
                  <a:srgbClr val="0033CC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D</a:t>
            </a:r>
            <a:r>
              <a:rPr lang="zh-CN" altLang="en-US" sz="2000" b="1">
                <a:solidFill>
                  <a:srgbClr val="FF33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20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错因】</a:t>
            </a:r>
            <a:r>
              <a:rPr lang="zh-CN" altLang="en-US" sz="2000" b="1">
                <a:solidFill>
                  <a:srgbClr val="0033CC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没有认真分析题意，简单地认为图中有两个正数、两个非正数，两个正数所在扇形的面积占转盘面积的比例为</a:t>
            </a:r>
            <a:r>
              <a:rPr lang="en-US" altLang="zh-CN" sz="2000" b="1">
                <a:solidFill>
                  <a:srgbClr val="0033CC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50%</a:t>
            </a:r>
            <a:r>
              <a:rPr lang="zh-CN" altLang="en-US" sz="2000" b="1">
                <a:solidFill>
                  <a:srgbClr val="0033CC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而选</a:t>
            </a:r>
            <a:r>
              <a:rPr lang="en-US" altLang="zh-CN" sz="2000" b="1">
                <a:solidFill>
                  <a:srgbClr val="0033CC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D,</a:t>
            </a:r>
            <a:r>
              <a:rPr lang="zh-CN" altLang="en-US" sz="2000" b="1">
                <a:solidFill>
                  <a:srgbClr val="0033CC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从而导致错误</a:t>
            </a:r>
            <a:r>
              <a:rPr lang="en-US" altLang="zh-CN" sz="2000" b="1">
                <a:solidFill>
                  <a:srgbClr val="0033CC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.</a:t>
            </a:r>
          </a:p>
          <a:p>
            <a:pPr>
              <a:lnSpc>
                <a:spcPct val="120000"/>
              </a:lnSpc>
              <a:buNone/>
            </a:pPr>
            <a:r>
              <a:rPr lang="zh-CN" altLang="en-US" sz="20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【正解】</a:t>
            </a:r>
            <a:r>
              <a:rPr lang="en-US" altLang="zh-CN" sz="2000" b="1">
                <a:solidFill>
                  <a:srgbClr val="0033CC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C</a:t>
            </a:r>
            <a:r>
              <a:rPr lang="zh-CN" altLang="en-US" sz="20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【解析】</a:t>
            </a:r>
            <a:r>
              <a:rPr lang="zh-CN" altLang="en-US" sz="2000" b="1">
                <a:solidFill>
                  <a:srgbClr val="0033CC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盘面被等分成四个扇形区域，所以可画树状图如下</a:t>
            </a:r>
            <a:r>
              <a:rPr lang="en-US" altLang="zh-CN" sz="2000" b="1">
                <a:solidFill>
                  <a:srgbClr val="0033CC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: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5600" y="4168775"/>
            <a:ext cx="5972175" cy="14652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72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1600" y="2149475"/>
            <a:ext cx="5676900" cy="679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29260" y="5694680"/>
            <a:ext cx="9549130" cy="882650"/>
          </a:xfrm>
          <a:prstGeom prst="rect">
            <a:avLst/>
          </a:prstGeom>
          <a:blipFill rotWithShape="1">
            <a:blip r:embed="rId7"/>
            <a:stretch>
              <a:fillRect l="-916" t="-4969" r="0" b="-5590"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360488" y="355600"/>
            <a:ext cx="1608138" cy="52070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易错剖析</a:t>
            </a:r>
          </a:p>
        </p:txBody>
      </p:sp>
      <p:pic>
        <p:nvPicPr>
          <p:cNvPr id="36875" name="图片 15"/>
          <p:cNvPicPr>
            <a:picLocks noChangeAspect="1"/>
          </p:cNvPicPr>
          <p:nvPr/>
        </p:nvPicPr>
        <p:blipFill>
          <a:blip r:embed="rId8"/>
          <a:srcRect l="26785" t="6023" r="14252" b="0"/>
          <a:stretch>
            <a:fillRect/>
          </a:stretch>
        </p:blipFill>
        <p:spPr>
          <a:xfrm rot="-1140000">
            <a:off x="415925" y="39688"/>
            <a:ext cx="777875" cy="11525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9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1" i="0" u="none" strike="noStrike" kern="1200" cap="none" spc="30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9888" y="354013"/>
            <a:ext cx="11450638" cy="614997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【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错解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1】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-2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【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错解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2】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-2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-2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【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错因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】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这是一道分类讨论的计算题，产生错解的原因是思考问题不够周全．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【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正解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】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-2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）或（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-2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-2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       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【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解析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】∵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点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的坐标为（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），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AC=2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，如图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(1)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所先绕点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逆时针旋转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90°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，则点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A′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的坐标为（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），再向左平移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个单位长度，则变换后点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A′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的对应点坐标为（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-2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）．如图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(2)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所示，将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先绕点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顺时针旋转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90°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，则点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A′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的坐标为（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-2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），再向左平移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个单位长度，则变换后点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A′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的对应点坐标为（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-2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-2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）．故答案为（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-2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）或（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-2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-2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）．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892" name="文本框 4"/>
          <p:cNvSpPr txBox="1"/>
          <p:nvPr/>
        </p:nvSpPr>
        <p:spPr>
          <a:xfrm>
            <a:off x="371475" y="765175"/>
            <a:ext cx="11449050" cy="1568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  <a:buNone/>
            </a:pPr>
            <a:r>
              <a:rPr lang="en-US" altLang="zh-CN" sz="2000" b="1">
                <a:solidFill>
                  <a:schemeClr val="accent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【</a:t>
            </a:r>
            <a:r>
              <a:rPr lang="zh-CN" altLang="en-US" sz="2000" b="1">
                <a:solidFill>
                  <a:schemeClr val="accent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例</a:t>
            </a:r>
            <a:r>
              <a:rPr lang="en-US" altLang="zh-CN" sz="2000" b="1">
                <a:solidFill>
                  <a:schemeClr val="accent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2】</a:t>
            </a:r>
            <a:r>
              <a:rPr lang="en-US" altLang="zh-CN" sz="2000" b="1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(2016</a:t>
            </a:r>
            <a:r>
              <a:rPr lang="en-US" altLang="zh-CN" sz="20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●</a:t>
            </a:r>
            <a:r>
              <a:rPr lang="zh-CN" altLang="en-US" sz="2000" b="1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湖北黄冈</a:t>
            </a:r>
            <a:r>
              <a:rPr lang="en-US" altLang="zh-CN" sz="2000" b="1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  <a:r>
              <a:rPr lang="zh-CN" altLang="en-US" sz="2000" b="1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小明、小林是某中学九年级的同班同学，在四月份举行的自主招生考试中</a:t>
            </a:r>
            <a:r>
              <a:rPr lang="en-US" altLang="zh-CN" sz="2000" b="1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,</a:t>
            </a:r>
            <a:r>
              <a:rPr lang="zh-CN" altLang="en-US" sz="2000" b="1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他俩都被同一所高中提前录取</a:t>
            </a:r>
            <a:r>
              <a:rPr lang="en-US" altLang="zh-CN" sz="2000" b="1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,</a:t>
            </a:r>
            <a:r>
              <a:rPr lang="zh-CN" altLang="en-US" sz="2000" b="1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并将被编入</a:t>
            </a:r>
            <a:r>
              <a:rPr lang="en-US" altLang="zh-CN" sz="2000" b="1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A,B,C</a:t>
            </a:r>
            <a:r>
              <a:rPr lang="zh-CN" altLang="en-US" sz="2000" b="1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三个班</a:t>
            </a:r>
            <a:r>
              <a:rPr lang="en-US" altLang="zh-CN" sz="2000" b="1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,</a:t>
            </a:r>
            <a:r>
              <a:rPr lang="zh-CN" altLang="en-US" sz="2000" b="1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他俩希望能再次成为同班同学</a:t>
            </a:r>
            <a:r>
              <a:rPr lang="en-US" altLang="zh-CN" sz="2000" b="1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.(1)</a:t>
            </a:r>
            <a:r>
              <a:rPr lang="zh-CN" altLang="en-US" sz="2000" b="1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请你用画树状图法或列表法，列出所有可能的结果</a:t>
            </a:r>
            <a:r>
              <a:rPr lang="en-US" altLang="zh-CN" sz="2000" b="1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;</a:t>
            </a:r>
          </a:p>
          <a:p>
            <a:pPr>
              <a:lnSpc>
                <a:spcPct val="120000"/>
              </a:lnSpc>
              <a:buNone/>
            </a:pPr>
            <a:r>
              <a:rPr lang="en-US" altLang="zh-CN" sz="2000" b="1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(2)</a:t>
            </a:r>
            <a:r>
              <a:rPr lang="zh-CN" altLang="en-US" sz="2000" b="1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求两人再次成为同班同学的概率</a:t>
            </a:r>
            <a:r>
              <a:rPr lang="en-US" altLang="zh-CN" sz="2000" b="1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.</a:t>
            </a:r>
          </a:p>
        </p:txBody>
      </p:sp>
      <p:sp>
        <p:nvSpPr>
          <p:cNvPr id="8" name="文本框 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70840" y="2089785"/>
            <a:ext cx="10433050" cy="4547870"/>
          </a:xfrm>
          <a:prstGeom prst="rect">
            <a:avLst/>
          </a:prstGeom>
          <a:blipFill rotWithShape="1">
            <a:blip r:embed="rId3"/>
            <a:stretch>
              <a:fillRect l="-620" r="0"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1013" y="1654175"/>
            <a:ext cx="2740025" cy="1539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7350" y="3662363"/>
            <a:ext cx="3535363" cy="1403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1360488" y="355600"/>
            <a:ext cx="1608138" cy="52070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易错剖析</a:t>
            </a:r>
          </a:p>
        </p:txBody>
      </p:sp>
      <p:pic>
        <p:nvPicPr>
          <p:cNvPr id="37897" name="图片 15"/>
          <p:cNvPicPr>
            <a:picLocks noChangeAspect="1"/>
          </p:cNvPicPr>
          <p:nvPr/>
        </p:nvPicPr>
        <p:blipFill>
          <a:blip r:embed="rId6"/>
          <a:srcRect l="26785" t="6023" r="14252" b="0"/>
          <a:stretch>
            <a:fillRect/>
          </a:stretch>
        </p:blipFill>
        <p:spPr>
          <a:xfrm rot="-1140000">
            <a:off x="463550" y="31750"/>
            <a:ext cx="712788" cy="10541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7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1104900" y="1244600"/>
            <a:ext cx="10515600" cy="1824038"/>
          </a:xfrm>
        </p:spPr>
        <p:txBody>
          <a:bodyPr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9900" b="0" i="0" u="none" strike="noStrike" kern="1200" cap="none" spc="150" normalizeH="0" baseline="0" noProof="0">
                <a:ln>
                  <a:noFill/>
                </a:ln>
                <a:solidFill>
                  <a:srgbClr val="EAD900">
                    <a:lumMod val="75000"/>
                  </a:srgbClr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+mn-ea"/>
                <a:sym typeface="+mn-ea"/>
              </a:rPr>
              <a:t>04</a:t>
            </a:r>
            <a:endParaRPr kumimoji="0" lang="en-US" altLang="zh-CN" sz="19900" b="0" i="0" u="none" strike="noStrike" kern="1200" cap="none" spc="150" normalizeH="0" baseline="0" noProof="0">
              <a:ln>
                <a:noFill/>
              </a:ln>
              <a:solidFill>
                <a:srgbClr val="FFBA55"/>
              </a:solidFill>
              <a:effectLst/>
              <a:uLnTx/>
              <a:uFillTx/>
              <a:latin typeface="华文中宋" panose="02010600040101010101" charset="-122"/>
              <a:ea typeface="华文中宋" panose="02010600040101010101" charset="-122"/>
              <a:cs typeface="+mn-ea"/>
              <a:sym typeface="+mn-ea"/>
            </a:endParaRPr>
          </a:p>
        </p:txBody>
      </p:sp>
      <p:sp>
        <p:nvSpPr>
          <p:cNvPr id="38915" name="标题 2"/>
          <p:cNvSpPr>
            <a:spLocks noGrp="1"/>
          </p:cNvSpPr>
          <p:nvPr/>
        </p:nvSpPr>
        <p:spPr>
          <a:xfrm>
            <a:off x="984250" y="3911600"/>
            <a:ext cx="10515600" cy="13922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</a:lstStyle>
          <a:p>
            <a:pPr algn="ctr">
              <a:lnSpc>
                <a:spcPct val="90000"/>
              </a:lnSpc>
              <a:buNone/>
            </a:pPr>
            <a:r>
              <a:rPr lang="zh-CN" altLang="en-US" sz="4400">
                <a:latin typeface="Arial" panose="020b0604020202020204" pitchFamily="34" charset="0"/>
                <a:ea typeface="微软雅黑" panose="020b0503020204020204" pitchFamily="34" charset="-122"/>
              </a:rPr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9939" name="组合 3"/>
          <p:cNvGrpSpPr/>
          <p:nvPr/>
        </p:nvGrpSpPr>
        <p:grpSpPr>
          <a:xfrm>
            <a:off x="449263" y="42863"/>
            <a:ext cx="2741612" cy="1016000"/>
            <a:chOff x="708" y="68"/>
            <a:chExt cx="4316" cy="1600"/>
          </a:xfrm>
        </p:grpSpPr>
        <p:sp>
          <p:nvSpPr>
            <p:cNvPr id="7" name="流程图: 可选过程 6"/>
            <p:cNvSpPr/>
            <p:nvPr/>
          </p:nvSpPr>
          <p:spPr>
            <a:xfrm>
              <a:off x="2000" y="559"/>
              <a:ext cx="3025" cy="618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 panose="020b0503020204020204" pitchFamily="34" charset="-122"/>
                  <a:cs typeface="+mn-cs"/>
                </a:rPr>
                <a:t>基础过关</a:t>
              </a:r>
              <a:endPara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39944" name="图片 9"/>
            <p:cNvPicPr>
              <a:picLocks noChangeAspect="1"/>
            </p:cNvPicPr>
            <p:nvPr/>
          </p:nvPicPr>
          <p:blipFill>
            <a:blip r:embed="rId3"/>
            <a:srcRect l="26785" t="6023" r="14252" b="0"/>
            <a:stretch>
              <a:fillRect/>
            </a:stretch>
          </p:blipFill>
          <p:spPr>
            <a:xfrm rot="-1140000">
              <a:off x="708" y="68"/>
              <a:ext cx="1082" cy="1601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39940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700" y="452438"/>
            <a:ext cx="5646738" cy="60086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6408738" y="1887538"/>
            <a:ext cx="29368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A</a:t>
            </a:r>
            <a:endParaRPr lang="zh-CN" altLang="en-US" sz="2800" b="1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68900" y="5194300"/>
            <a:ext cx="2936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D</a:t>
            </a:r>
            <a:endParaRPr lang="zh-CN" altLang="en-US" sz="2800" b="1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5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7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963" name="文本框 16"/>
          <p:cNvSpPr txBox="1"/>
          <p:nvPr/>
        </p:nvSpPr>
        <p:spPr>
          <a:xfrm>
            <a:off x="600075" y="3627438"/>
            <a:ext cx="10990263" cy="16303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ts val="4000"/>
              </a:lnSpc>
              <a:buNone/>
            </a:pP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4. (2018 •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广西贵港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)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笔筒中有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10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支型号、颜色完全相同的铅笔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将它们逐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- -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标上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1-10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的号码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若从笔筒中任意抽出一支铅笔，则抽到编号是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的倍数的概率是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(    ).</a:t>
            </a:r>
          </a:p>
        </p:txBody>
      </p:sp>
      <p:sp>
        <p:nvSpPr>
          <p:cNvPr id="26" name="文本框 2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737610" y="4570730"/>
            <a:ext cx="632460" cy="54737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0965" name="文本框 11"/>
          <p:cNvSpPr txBox="1"/>
          <p:nvPr/>
        </p:nvSpPr>
        <p:spPr>
          <a:xfrm>
            <a:off x="600075" y="969963"/>
            <a:ext cx="10990263" cy="1628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ts val="4000"/>
              </a:lnSpc>
              <a:buNone/>
            </a:pP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3.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2019•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广西柳州）小李与小陈做猜拳游戏，规定每人每次至少要出一个手指，两人出拳的手指数之和为偶数时小李获胜，那么，小李获胜的概率为（　　）．</a:t>
            </a:r>
          </a:p>
        </p:txBody>
      </p:sp>
      <p:pic>
        <p:nvPicPr>
          <p:cNvPr id="40966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3550" y="2255838"/>
            <a:ext cx="2935288" cy="1228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67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300" y="2674938"/>
            <a:ext cx="5973763" cy="809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68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300" y="5257800"/>
            <a:ext cx="5954713" cy="752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文本框 2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094990" y="1929765"/>
            <a:ext cx="642620" cy="555625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grpSp>
        <p:nvGrpSpPr>
          <p:cNvPr id="40970" name="组合 8"/>
          <p:cNvGrpSpPr/>
          <p:nvPr/>
        </p:nvGrpSpPr>
        <p:grpSpPr>
          <a:xfrm>
            <a:off x="449263" y="42863"/>
            <a:ext cx="2741612" cy="1016000"/>
            <a:chOff x="708" y="68"/>
            <a:chExt cx="4316" cy="1600"/>
          </a:xfrm>
        </p:grpSpPr>
        <p:sp>
          <p:nvSpPr>
            <p:cNvPr id="10" name="流程图: 可选过程 9"/>
            <p:cNvSpPr/>
            <p:nvPr/>
          </p:nvSpPr>
          <p:spPr>
            <a:xfrm>
              <a:off x="2000" y="559"/>
              <a:ext cx="3025" cy="618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 panose="020b0503020204020204" pitchFamily="34" charset="-122"/>
                  <a:cs typeface="+mn-cs"/>
                </a:rPr>
                <a:t>基础过关</a:t>
              </a:r>
              <a:endPara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40972" name="图片 10"/>
            <p:cNvPicPr>
              <a:picLocks noChangeAspect="1"/>
            </p:cNvPicPr>
            <p:nvPr/>
          </p:nvPicPr>
          <p:blipFill>
            <a:blip r:embed="rId8"/>
            <a:srcRect l="26785" t="6023" r="14252" b="0"/>
            <a:stretch>
              <a:fillRect/>
            </a:stretch>
          </p:blipFill>
          <p:spPr>
            <a:xfrm rot="-1140000">
              <a:off x="708" y="68"/>
              <a:ext cx="1082" cy="1601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custDataLst>
      <p:tags r:id="rId9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1987" name="组合 2"/>
          <p:cNvGrpSpPr/>
          <p:nvPr/>
        </p:nvGrpSpPr>
        <p:grpSpPr>
          <a:xfrm>
            <a:off x="449263" y="42863"/>
            <a:ext cx="2741612" cy="1016000"/>
            <a:chOff x="708" y="68"/>
            <a:chExt cx="4316" cy="1600"/>
          </a:xfrm>
        </p:grpSpPr>
        <p:sp>
          <p:nvSpPr>
            <p:cNvPr id="4" name="流程图: 可选过程 3"/>
            <p:cNvSpPr/>
            <p:nvPr/>
          </p:nvSpPr>
          <p:spPr>
            <a:xfrm>
              <a:off x="2000" y="559"/>
              <a:ext cx="3025" cy="618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 panose="020b0503020204020204" pitchFamily="34" charset="-122"/>
                  <a:cs typeface="+mn-cs"/>
                </a:rPr>
                <a:t>基础过关</a:t>
              </a:r>
              <a:endPara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41993" name="图片 4"/>
            <p:cNvPicPr>
              <a:picLocks noChangeAspect="1"/>
            </p:cNvPicPr>
            <p:nvPr/>
          </p:nvPicPr>
          <p:blipFill>
            <a:blip r:embed="rId3"/>
            <a:srcRect l="26785" t="6023" r="14252" b="0"/>
            <a:stretch>
              <a:fillRect/>
            </a:stretch>
          </p:blipFill>
          <p:spPr>
            <a:xfrm rot="-1140000">
              <a:off x="708" y="68"/>
              <a:ext cx="1082" cy="1601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41988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6313" y="525463"/>
            <a:ext cx="6424612" cy="56753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038" y="2187575"/>
            <a:ext cx="419100" cy="638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6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6750" y="5102225"/>
            <a:ext cx="638175" cy="428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7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1525" y="5473700"/>
            <a:ext cx="352425" cy="6191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8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3010" name="组合 2"/>
          <p:cNvGrpSpPr/>
          <p:nvPr/>
        </p:nvGrpSpPr>
        <p:grpSpPr>
          <a:xfrm>
            <a:off x="727075" y="168275"/>
            <a:ext cx="2740025" cy="1016000"/>
            <a:chOff x="708" y="68"/>
            <a:chExt cx="4316" cy="1600"/>
          </a:xfrm>
        </p:grpSpPr>
        <p:sp>
          <p:nvSpPr>
            <p:cNvPr id="4" name="流程图: 可选过程 3"/>
            <p:cNvSpPr/>
            <p:nvPr/>
          </p:nvSpPr>
          <p:spPr>
            <a:xfrm>
              <a:off x="2000" y="559"/>
              <a:ext cx="3025" cy="618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 panose="020b0503020204020204" pitchFamily="34" charset="-122"/>
                  <a:cs typeface="+mn-cs"/>
                </a:rPr>
                <a:t>基础过关</a:t>
              </a:r>
              <a:endPara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43014" name="图片 4"/>
            <p:cNvPicPr>
              <a:picLocks noChangeAspect="1"/>
            </p:cNvPicPr>
            <p:nvPr/>
          </p:nvPicPr>
          <p:blipFill>
            <a:blip r:embed="rId2"/>
            <a:srcRect l="26785" t="6023" r="14252" b="0"/>
            <a:stretch>
              <a:fillRect/>
            </a:stretch>
          </p:blipFill>
          <p:spPr>
            <a:xfrm rot="-1140000">
              <a:off x="708" y="68"/>
              <a:ext cx="1082" cy="1601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43011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900" y="1519238"/>
            <a:ext cx="8232775" cy="3556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9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2838" y="4287838"/>
            <a:ext cx="296862" cy="635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4035" name="文本框 16"/>
          <p:cNvSpPr txBox="1"/>
          <p:nvPr/>
        </p:nvSpPr>
        <p:spPr>
          <a:xfrm>
            <a:off x="492125" y="1143000"/>
            <a:ext cx="11207750" cy="43703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ts val="5000"/>
              </a:lnSpc>
              <a:buNone/>
            </a:pP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    8.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2019•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广西贵港）若随机掷一枚均匀的骰子，骰子的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6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个面上分别刻有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，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，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，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，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，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6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点，则点数不小于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的概率是</a:t>
            </a:r>
            <a:r>
              <a:rPr lang="zh-CN" altLang="en-US" sz="2800" b="1" u="sng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　      　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．</a:t>
            </a:r>
          </a:p>
          <a:p>
            <a:pPr>
              <a:lnSpc>
                <a:spcPts val="5000"/>
              </a:lnSpc>
              <a:buNone/>
            </a:pP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 </a:t>
            </a:r>
          </a:p>
          <a:p>
            <a:pPr>
              <a:lnSpc>
                <a:spcPts val="5000"/>
              </a:lnSpc>
              <a:buNone/>
            </a:pP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    9.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2020•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广西玉林市）经过人民路十字路口红绿灯处的两辆汽车，可能直行，也可能左转，如果这两种可能性大小相同，则至少有一辆向左转的概率是</a:t>
            </a:r>
            <a:r>
              <a:rPr lang="zh-CN" altLang="en-US" sz="2800" b="1" u="sng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         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．</a:t>
            </a:r>
          </a:p>
          <a:p>
            <a:pPr>
              <a:buNone/>
            </a:pPr>
            <a:endParaRPr lang="en-US" altLang="zh-CN" sz="2800" b="1">
              <a:solidFill>
                <a:srgbClr val="00000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9" name="文本框 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812911" y="1587052"/>
            <a:ext cx="625047" cy="90178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10" name="文本框 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452803" y="4136451"/>
            <a:ext cx="625047" cy="90178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grpSp>
        <p:nvGrpSpPr>
          <p:cNvPr id="44038" name="组合 2"/>
          <p:cNvGrpSpPr/>
          <p:nvPr/>
        </p:nvGrpSpPr>
        <p:grpSpPr>
          <a:xfrm>
            <a:off x="449263" y="42863"/>
            <a:ext cx="2741612" cy="1016000"/>
            <a:chOff x="708" y="68"/>
            <a:chExt cx="4316" cy="1600"/>
          </a:xfrm>
        </p:grpSpPr>
        <p:sp>
          <p:nvSpPr>
            <p:cNvPr id="4" name="流程图: 可选过程 3"/>
            <p:cNvSpPr/>
            <p:nvPr/>
          </p:nvSpPr>
          <p:spPr>
            <a:xfrm>
              <a:off x="2000" y="559"/>
              <a:ext cx="3025" cy="618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 panose="020b0503020204020204" pitchFamily="34" charset="-122"/>
                  <a:cs typeface="+mn-cs"/>
                </a:rPr>
                <a:t>基础过关</a:t>
              </a:r>
              <a:endPara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44040" name="图片 4"/>
            <p:cNvPicPr>
              <a:picLocks noChangeAspect="1"/>
            </p:cNvPicPr>
            <p:nvPr/>
          </p:nvPicPr>
          <p:blipFill>
            <a:blip r:embed="rId5"/>
            <a:srcRect l="26785" t="6023" r="14252" b="0"/>
            <a:stretch>
              <a:fillRect/>
            </a:stretch>
          </p:blipFill>
          <p:spPr>
            <a:xfrm rot="-1140000">
              <a:off x="708" y="68"/>
              <a:ext cx="1082" cy="1601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custDataLst>
      <p:tags r:id="rId6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059" name="文本框 16"/>
          <p:cNvSpPr txBox="1"/>
          <p:nvPr/>
        </p:nvSpPr>
        <p:spPr>
          <a:xfrm>
            <a:off x="504825" y="895350"/>
            <a:ext cx="11182350" cy="1784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ts val="4400"/>
              </a:lnSpc>
              <a:buNone/>
            </a:pP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10.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2019•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广西百色）九年级（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）班全班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50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名同学组成五个不同的兴趣爱好小组，每人都参加且只能参加一个小组，统计（不完全）人数如下表：已知前面两个小组的人数之比是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1∶5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．</a:t>
            </a:r>
          </a:p>
        </p:txBody>
      </p:sp>
      <p:pic>
        <p:nvPicPr>
          <p:cNvPr id="45060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638" y="2597150"/>
            <a:ext cx="5516562" cy="11064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5061" name="文本框 14"/>
          <p:cNvSpPr txBox="1"/>
          <p:nvPr/>
        </p:nvSpPr>
        <p:spPr>
          <a:xfrm>
            <a:off x="909638" y="3584575"/>
            <a:ext cx="10718800" cy="2911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ts val="4400"/>
              </a:lnSpc>
              <a:buNone/>
            </a:pP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解答下列问题：</a:t>
            </a:r>
          </a:p>
          <a:p>
            <a:pPr>
              <a:lnSpc>
                <a:spcPts val="4400"/>
              </a:lnSpc>
              <a:buNone/>
            </a:pP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）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a+b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＝</a:t>
            </a:r>
            <a:r>
              <a:rPr lang="zh-CN" altLang="en-US" sz="2400" b="1" u="sng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       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．</a:t>
            </a:r>
          </a:p>
          <a:p>
            <a:pPr>
              <a:lnSpc>
                <a:spcPts val="4400"/>
              </a:lnSpc>
              <a:buNone/>
            </a:pP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）补全条形统计图：</a:t>
            </a:r>
          </a:p>
          <a:p>
            <a:pPr>
              <a:lnSpc>
                <a:spcPts val="4400"/>
              </a:lnSpc>
              <a:buNone/>
            </a:pP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）若从第一组和第五组中任选两名同学，求这两名同学是同一组的概率（用树状图或列表把所有可能都列出来）．</a:t>
            </a:r>
          </a:p>
        </p:txBody>
      </p:sp>
      <p:pic>
        <p:nvPicPr>
          <p:cNvPr id="45062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9100" y="2595563"/>
            <a:ext cx="3676650" cy="2517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文本框 2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744305" y="4165502"/>
            <a:ext cx="625047" cy="58477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8" name="矩形 7"/>
          <p:cNvSpPr/>
          <p:nvPr/>
        </p:nvSpPr>
        <p:spPr>
          <a:xfrm>
            <a:off x="8435975" y="3321050"/>
            <a:ext cx="323850" cy="1439863"/>
          </a:xfrm>
          <a:prstGeom prst="rect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文本框 2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8307366" y="2996766"/>
            <a:ext cx="580280" cy="307777"/>
          </a:xfrm>
          <a:prstGeom prst="rect">
            <a:avLst/>
          </a:prstGeom>
          <a:blipFill rotWithShape="1">
            <a:blip r:embed="rId6"/>
            <a:stretch>
              <a:fillRect b="-10000"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grpSp>
        <p:nvGrpSpPr>
          <p:cNvPr id="45066" name="组合 3"/>
          <p:cNvGrpSpPr/>
          <p:nvPr/>
        </p:nvGrpSpPr>
        <p:grpSpPr>
          <a:xfrm>
            <a:off x="449263" y="42863"/>
            <a:ext cx="2741612" cy="1016000"/>
            <a:chOff x="708" y="68"/>
            <a:chExt cx="4316" cy="1600"/>
          </a:xfrm>
        </p:grpSpPr>
        <p:sp>
          <p:nvSpPr>
            <p:cNvPr id="5" name="流程图: 可选过程 4"/>
            <p:cNvSpPr/>
            <p:nvPr/>
          </p:nvSpPr>
          <p:spPr>
            <a:xfrm>
              <a:off x="2000" y="559"/>
              <a:ext cx="3025" cy="618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 panose="020b0503020204020204" pitchFamily="34" charset="-122"/>
                  <a:cs typeface="+mn-cs"/>
                </a:rPr>
                <a:t>基础过关</a:t>
              </a:r>
              <a:endPara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45068" name="图片 9"/>
            <p:cNvPicPr>
              <a:picLocks noChangeAspect="1"/>
            </p:cNvPicPr>
            <p:nvPr/>
          </p:nvPicPr>
          <p:blipFill>
            <a:blip r:embed="rId7"/>
            <a:srcRect l="26785" t="6023" r="14252" b="0"/>
            <a:stretch>
              <a:fillRect/>
            </a:stretch>
          </p:blipFill>
          <p:spPr>
            <a:xfrm rot="-1140000">
              <a:off x="708" y="68"/>
              <a:ext cx="1082" cy="1601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custDataLst>
      <p:tags r:id="rId8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878112" y="4476642"/>
            <a:ext cx="9990013" cy="1700530"/>
          </a:xfrm>
          <a:prstGeom prst="rect">
            <a:avLst/>
          </a:prstGeom>
          <a:blipFill rotWithShape="1">
            <a:blip r:embed="rId3"/>
            <a:stretch>
              <a:fillRect l="-1281" r="0" b="-3943"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pic>
        <p:nvPicPr>
          <p:cNvPr id="46084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825" y="2989263"/>
            <a:ext cx="4143375" cy="1487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608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7100" y="2809875"/>
            <a:ext cx="6673850" cy="1600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877888" y="1143000"/>
            <a:ext cx="9990138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解：（</a:t>
            </a:r>
            <a:r>
              <a:rPr kumimoji="0" lang="en-US" altLang="zh-CN" sz="2800" b="1" kern="1200" cap="none" spc="0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2</a:t>
            </a: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）补全条形统计图如图所示；</a:t>
            </a:r>
          </a:p>
          <a:p>
            <a:pPr marL="276225"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  （</a:t>
            </a:r>
            <a:r>
              <a:rPr kumimoji="0" lang="en-US" altLang="zh-CN" sz="2800" b="1" kern="1200" cap="none" spc="0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3</a:t>
            </a: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）由题意得</a:t>
            </a:r>
            <a:r>
              <a:rPr kumimoji="0" lang="en-US" altLang="zh-CN" sz="2800" b="1" kern="1200" cap="none" spc="0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a=3,b=2,</a:t>
            </a: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设第一 组 </a:t>
            </a:r>
            <a:r>
              <a:rPr kumimoji="0" lang="en-US" altLang="zh-CN" sz="2800" b="1" kern="1200" cap="none" spc="0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3</a:t>
            </a: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 位 同 学 分 别 为 </a:t>
            </a:r>
            <a:r>
              <a:rPr kumimoji="0" lang="en-US" altLang="zh-CN" sz="2800" b="1" kern="1200" cap="none" spc="0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A</a:t>
            </a:r>
            <a:r>
              <a:rPr kumimoji="0" lang="en-US" altLang="zh-CN" sz="2800" b="1" kern="1200" cap="none" spc="0" normalizeH="0" baseline="-2500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</a:t>
            </a: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、</a:t>
            </a:r>
            <a:r>
              <a:rPr kumimoji="0" lang="en-US" altLang="zh-CN" sz="2800" b="1" kern="1200" cap="none" spc="0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A</a:t>
            </a:r>
            <a:r>
              <a:rPr kumimoji="0" lang="en-US" altLang="zh-CN" sz="2800" b="1" kern="1200" cap="none" spc="0" normalizeH="0" baseline="-2500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2</a:t>
            </a: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、</a:t>
            </a:r>
            <a:r>
              <a:rPr kumimoji="0" lang="en-US" altLang="zh-CN" sz="2800" b="1" kern="1200" cap="none" spc="0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A</a:t>
            </a:r>
            <a:r>
              <a:rPr kumimoji="0" lang="en-US" altLang="zh-CN" sz="2800" b="1" kern="1200" cap="none" spc="0" normalizeH="0" baseline="-2500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3</a:t>
            </a:r>
            <a:r>
              <a:rPr kumimoji="0" lang="en-US" altLang="zh-CN" sz="2800" b="1" kern="1200" cap="none" spc="0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,</a:t>
            </a: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设 第 五  组</a:t>
            </a:r>
            <a:r>
              <a:rPr kumimoji="0" lang="en-US" altLang="zh-CN" sz="2800" b="1" kern="1200" cap="none" spc="0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2</a:t>
            </a: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位同学分别为</a:t>
            </a:r>
            <a:r>
              <a:rPr kumimoji="0" lang="en-US" altLang="zh-CN" sz="2800" b="1" kern="1200" cap="none" spc="0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B</a:t>
            </a:r>
            <a:r>
              <a:rPr kumimoji="0" lang="en-US" altLang="zh-CN" sz="2800" b="1" kern="1200" cap="none" spc="0" normalizeH="0" baseline="-2500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</a:t>
            </a: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、</a:t>
            </a:r>
            <a:r>
              <a:rPr kumimoji="0" lang="en-US" altLang="zh-CN" sz="2800" b="1" kern="1200" cap="none" spc="0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B</a:t>
            </a:r>
            <a:r>
              <a:rPr kumimoji="0" lang="en-US" altLang="zh-CN" sz="2800" b="1" kern="1200" cap="none" spc="0" normalizeH="0" baseline="-2500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2</a:t>
            </a:r>
            <a:r>
              <a:rPr kumimoji="0" lang="en-US" altLang="zh-CN" sz="2800" b="1" kern="1200" cap="none" spc="0" normalizeH="0" baseline="0" noProof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,</a:t>
            </a:r>
            <a:endParaRPr kumimoji="0" lang="zh-CN" altLang="en-US" sz="2800" b="1" kern="1200" cap="none" spc="0" normalizeH="0" baseline="0" noProof="0">
              <a:solidFill>
                <a:srgbClr val="FF0000"/>
              </a:solidFill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grpSp>
        <p:nvGrpSpPr>
          <p:cNvPr id="46087" name="组合 6"/>
          <p:cNvGrpSpPr/>
          <p:nvPr/>
        </p:nvGrpSpPr>
        <p:grpSpPr>
          <a:xfrm>
            <a:off x="449263" y="42863"/>
            <a:ext cx="2741612" cy="1016000"/>
            <a:chOff x="708" y="68"/>
            <a:chExt cx="4316" cy="1600"/>
          </a:xfrm>
        </p:grpSpPr>
        <p:sp>
          <p:nvSpPr>
            <p:cNvPr id="9" name="流程图: 可选过程 8"/>
            <p:cNvSpPr/>
            <p:nvPr/>
          </p:nvSpPr>
          <p:spPr>
            <a:xfrm>
              <a:off x="2000" y="559"/>
              <a:ext cx="3025" cy="618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 panose="020b0503020204020204" pitchFamily="34" charset="-122"/>
                  <a:cs typeface="+mn-cs"/>
                </a:rPr>
                <a:t>基础过关</a:t>
              </a:r>
              <a:endPara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46089" name="图片 10"/>
            <p:cNvPicPr>
              <a:picLocks noChangeAspect="1"/>
            </p:cNvPicPr>
            <p:nvPr/>
          </p:nvPicPr>
          <p:blipFill>
            <a:blip r:embed="rId6"/>
            <a:srcRect l="26785" t="6023" r="14252" b="0"/>
            <a:stretch>
              <a:fillRect/>
            </a:stretch>
          </p:blipFill>
          <p:spPr>
            <a:xfrm rot="-1140000">
              <a:off x="708" y="68"/>
              <a:ext cx="1082" cy="1601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custDataLst>
      <p:tags r:id="rId7"/>
    </p:custDataLst>
  </p:cSld>
  <p:clrMapOvr>
    <a:masterClrMapping/>
  </p:clrMapOvr>
  <p:transition spd="slow" advClick="0" advTm="2000">
    <p:random/>
  </p:transition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2600" y="763588"/>
            <a:ext cx="11337925" cy="17843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R="0" defTabSz="914400" fontAlgn="auto">
              <a:lnSpc>
                <a:spcPts val="4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kern="0" cap="none" spc="0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1.</a:t>
            </a:r>
            <a:r>
              <a:rPr kumimoji="0" lang="zh-CN" altLang="en-US" sz="2400" b="1" kern="0" cap="none" spc="0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（</a:t>
            </a:r>
            <a:r>
              <a:rPr kumimoji="0" lang="en-US" altLang="zh-CN" sz="2400" b="1" kern="0" cap="none" spc="0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2018•</a:t>
            </a:r>
            <a:r>
              <a:rPr kumimoji="0" lang="zh-CN" altLang="en-US" sz="2400" b="1" kern="0" cap="none" spc="0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浙江金华）如图，一个游戏转盘中，红、黄、蓝三个扇形的圆心角度数分别为</a:t>
            </a:r>
            <a:r>
              <a:rPr kumimoji="0" lang="en-US" altLang="zh-CN" sz="2400" b="1" kern="0" cap="none" spc="0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60°</a:t>
            </a:r>
            <a:r>
              <a:rPr kumimoji="0" lang="zh-CN" altLang="en-US" sz="2400" b="1" kern="0" cap="none" spc="0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</a:t>
            </a:r>
            <a:r>
              <a:rPr kumimoji="0" lang="en-US" altLang="zh-CN" sz="2400" b="1" kern="0" cap="none" spc="0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90°</a:t>
            </a:r>
            <a:r>
              <a:rPr kumimoji="0" lang="zh-CN" altLang="en-US" sz="2400" b="1" kern="0" cap="none" spc="0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</a:t>
            </a:r>
            <a:r>
              <a:rPr kumimoji="0" lang="en-US" altLang="zh-CN" sz="2400" b="1" kern="0" cap="none" spc="0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210°</a:t>
            </a:r>
            <a:r>
              <a:rPr kumimoji="0" lang="zh-CN" altLang="en-US" sz="2400" b="1" kern="0" cap="none" spc="0" normalizeH="0" baseline="0" noProof="0">
                <a:solidFill>
                  <a:prstClr val="black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．让转盘自由转动，指针停止后落在黄色区域的概率是（　　）．</a:t>
            </a:r>
          </a:p>
        </p:txBody>
      </p:sp>
      <p:pic>
        <p:nvPicPr>
          <p:cNvPr id="47108" name="图片 18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623888" y="119063"/>
            <a:ext cx="777875" cy="11509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流程图: 可选过程 19"/>
          <p:cNvSpPr/>
          <p:nvPr/>
        </p:nvSpPr>
        <p:spPr>
          <a:xfrm>
            <a:off x="1685925" y="523875"/>
            <a:ext cx="1920875" cy="39211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rPr>
              <a:t>拓展提升</a:t>
            </a:r>
            <a:endParaRPr kumimoji="0" lang="zh-CN" altLang="en-US" sz="32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文本框 1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06677" y="1941273"/>
            <a:ext cx="580280" cy="492443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pic>
        <p:nvPicPr>
          <p:cNvPr id="47111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825" y="2555875"/>
            <a:ext cx="6151563" cy="714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12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5963" y="1941513"/>
            <a:ext cx="1831975" cy="17129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7113" name="文本框 11"/>
          <p:cNvSpPr txBox="1"/>
          <p:nvPr/>
        </p:nvSpPr>
        <p:spPr>
          <a:xfrm>
            <a:off x="457200" y="3654425"/>
            <a:ext cx="11196638" cy="2349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ts val="4400"/>
              </a:lnSpc>
              <a:buNone/>
            </a:pP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2.(2018•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广西梧州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)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小燕一一家三口在商场参加抽奖活动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每人只有一次抽奖机会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: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在一个不透明的箱子中装有红、黄、白三种球各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个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这些球除颜色外无其他差别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从箱子中随机摸出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个球，然后放回箱子中轮到下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-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一个人摸球，三人摸到球的颜色都不相同的概率是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(    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).</a:t>
            </a:r>
          </a:p>
        </p:txBody>
      </p:sp>
      <p:pic>
        <p:nvPicPr>
          <p:cNvPr id="47114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9313" y="5654675"/>
            <a:ext cx="6161087" cy="847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文本框 1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969206" y="5351130"/>
            <a:ext cx="1689686" cy="492443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</p:spTree>
    <p:custDataLst>
      <p:tags r:id="rId9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8131" name="图片 18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458788" y="244475"/>
            <a:ext cx="779462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流程图: 可选过程 19"/>
          <p:cNvSpPr/>
          <p:nvPr/>
        </p:nvSpPr>
        <p:spPr>
          <a:xfrm>
            <a:off x="1547813" y="623888"/>
            <a:ext cx="1920875" cy="39211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rPr>
              <a:t>拓展提升</a:t>
            </a:r>
            <a:endParaRPr kumimoji="0" lang="zh-CN" altLang="en-US" sz="32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133" name="文本框 5"/>
          <p:cNvSpPr txBox="1"/>
          <p:nvPr/>
        </p:nvSpPr>
        <p:spPr>
          <a:xfrm>
            <a:off x="498475" y="1016000"/>
            <a:ext cx="11195050" cy="1784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ts val="4400"/>
              </a:lnSpc>
              <a:buNone/>
            </a:pP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3. (2019 •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贵州毕节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)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平行四边形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ABCD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中，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AC,BD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是两条对角线，现从以下四个关系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:①AB=BC ,②AC=BD,③AC⊥BD,④AB⊥BC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中随机取出一个作为条件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即可推出平行四边形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ABCD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是菱形的概率为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(    ).</a:t>
            </a:r>
          </a:p>
        </p:txBody>
      </p:sp>
      <p:pic>
        <p:nvPicPr>
          <p:cNvPr id="4813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6075" y="2800350"/>
            <a:ext cx="6084888" cy="800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135" name="文本框 10"/>
          <p:cNvSpPr txBox="1"/>
          <p:nvPr/>
        </p:nvSpPr>
        <p:spPr>
          <a:xfrm>
            <a:off x="450850" y="3489325"/>
            <a:ext cx="11195050" cy="29130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ts val="4400"/>
              </a:lnSpc>
              <a:buNone/>
            </a:pP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4.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一个盒于中有红球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m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个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日球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8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个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黑球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n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个，每个球除颜色外其他都相同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从中任取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个球，取得白球的概率与不是白球的概率相同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那么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m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与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n</a:t>
            </a:r>
            <a:r>
              <a:rPr lang="zh-CN" altLang="en-US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的关系是</a:t>
            </a: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(   ).</a:t>
            </a:r>
          </a:p>
          <a:p>
            <a:pPr>
              <a:lnSpc>
                <a:spcPts val="4400"/>
              </a:lnSpc>
              <a:buNone/>
            </a:pP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    (A)m=3,n=5                (B)m=n=4</a:t>
            </a:r>
          </a:p>
          <a:p>
            <a:pPr>
              <a:lnSpc>
                <a:spcPts val="4400"/>
              </a:lnSpc>
              <a:buNone/>
            </a:pPr>
            <a:r>
              <a:rPr lang="en-US" altLang="zh-CN" sz="28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    (C)m+n=4                  (D)m+n=8</a:t>
            </a:r>
          </a:p>
        </p:txBody>
      </p:sp>
      <p:sp>
        <p:nvSpPr>
          <p:cNvPr id="12" name="文本框 1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547854" y="4680546"/>
            <a:ext cx="1689686" cy="492443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14" name="文本框 1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8818217" y="2198381"/>
            <a:ext cx="580280" cy="492443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</p:spTree>
    <p:custDataLst>
      <p:tags r:id="rId7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 2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9155" name="图片 18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512763" y="312738"/>
            <a:ext cx="779462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流程图: 可选过程 19"/>
          <p:cNvSpPr/>
          <p:nvPr/>
        </p:nvSpPr>
        <p:spPr>
          <a:xfrm>
            <a:off x="1574800" y="692150"/>
            <a:ext cx="1920875" cy="39211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rPr>
              <a:t>拓展提升</a:t>
            </a:r>
            <a:endParaRPr kumimoji="0" lang="zh-CN" altLang="en-US" sz="32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9157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3488" y="1260475"/>
            <a:ext cx="6076950" cy="1685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158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7138" y="2825750"/>
            <a:ext cx="6324600" cy="1457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4114800" y="3700463"/>
            <a:ext cx="620713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6</a:t>
            </a:r>
            <a:endParaRPr lang="zh-CN" altLang="en-US" sz="2800" b="1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6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流程图: 可选过程 2"/>
          <p:cNvSpPr/>
          <p:nvPr/>
        </p:nvSpPr>
        <p:spPr>
          <a:xfrm>
            <a:off x="1038225" y="423863"/>
            <a:ext cx="1920875" cy="39211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rPr>
              <a:t>拓展提升</a:t>
            </a:r>
            <a:endParaRPr kumimoji="0" lang="zh-CN" altLang="en-US" sz="32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0179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981075"/>
            <a:ext cx="5927725" cy="29733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180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7800" y="906463"/>
            <a:ext cx="5326063" cy="3382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8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2713" y="3190875"/>
            <a:ext cx="333375" cy="666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9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4950" y="1965325"/>
            <a:ext cx="276225" cy="752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1203" name="图片 18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501650" y="155575"/>
            <a:ext cx="779463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流程图: 可选过程 19"/>
          <p:cNvSpPr/>
          <p:nvPr/>
        </p:nvSpPr>
        <p:spPr>
          <a:xfrm>
            <a:off x="1638300" y="536575"/>
            <a:ext cx="1920875" cy="39211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rPr>
              <a:t>拓展提升</a:t>
            </a:r>
            <a:endParaRPr kumimoji="0" lang="zh-CN" altLang="en-US" sz="32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1205" name="文本框 9"/>
          <p:cNvSpPr txBox="1"/>
          <p:nvPr/>
        </p:nvSpPr>
        <p:spPr>
          <a:xfrm>
            <a:off x="890588" y="966788"/>
            <a:ext cx="10571162" cy="1863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  <a:buNone/>
            </a:pP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8.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2019•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广西贺州）箱子里有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瓶牛奶，其中有一瓶是过期的．现从这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瓶牛奶中不放回地任意抽取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瓶．</a:t>
            </a:r>
          </a:p>
          <a:p>
            <a:pPr>
              <a:lnSpc>
                <a:spcPct val="120000"/>
              </a:lnSpc>
              <a:buNone/>
            </a:pP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）请用树状图或列表法把上述所有等可能的结果表示出来；</a:t>
            </a:r>
          </a:p>
          <a:p>
            <a:pPr>
              <a:lnSpc>
                <a:spcPct val="120000"/>
              </a:lnSpc>
              <a:buNone/>
            </a:pP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）求抽出的</a:t>
            </a:r>
            <a:r>
              <a:rPr lang="en-US" altLang="zh-CN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24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瓶牛奶中恰好抽到过期牛奶的概率．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5400" y="3228975"/>
            <a:ext cx="5086350" cy="1577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文本框 1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35189" y="4682328"/>
            <a:ext cx="10277049" cy="1722651"/>
          </a:xfrm>
          <a:prstGeom prst="rect">
            <a:avLst/>
          </a:prstGeom>
          <a:blipFill rotWithShape="1">
            <a:blip r:embed="rId5"/>
            <a:stretch>
              <a:fillRect l="-890" t="-2837" r="-593" b="-1418"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35000" y="3122613"/>
            <a:ext cx="11083925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解</a:t>
            </a:r>
            <a:r>
              <a:rPr lang="en-US" altLang="zh-CN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:(1)</a:t>
            </a:r>
            <a:r>
              <a:rPr lang="zh-CN" altLang="en-US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设这四瓶牛奶分别记为 </a:t>
            </a:r>
            <a:r>
              <a:rPr lang="en-US" altLang="zh-CN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A</a:t>
            </a:r>
            <a:r>
              <a:rPr lang="zh-CN" altLang="en-US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、</a:t>
            </a:r>
            <a:r>
              <a:rPr lang="en-US" altLang="zh-CN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B</a:t>
            </a:r>
            <a:r>
              <a:rPr lang="zh-CN" altLang="en-US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、</a:t>
            </a:r>
            <a:r>
              <a:rPr lang="en-US" altLang="zh-CN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C</a:t>
            </a:r>
            <a:r>
              <a:rPr lang="zh-CN" altLang="en-US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、</a:t>
            </a:r>
            <a:r>
              <a:rPr lang="en-US" altLang="zh-CN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D ,</a:t>
            </a:r>
          </a:p>
          <a:p>
            <a:pPr>
              <a:buNone/>
            </a:pPr>
            <a:r>
              <a:rPr lang="zh-CN" altLang="en-US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其中过期牛奶为 </a:t>
            </a:r>
            <a:r>
              <a:rPr lang="en-US" altLang="zh-CN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A,</a:t>
            </a:r>
            <a:r>
              <a:rPr lang="zh-CN" altLang="en-US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画树状图如图所示</a:t>
            </a:r>
            <a:r>
              <a:rPr lang="en-US" altLang="zh-CN" sz="24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</a:p>
        </p:txBody>
      </p:sp>
    </p:spTree>
    <p:custDataLst>
      <p:tags r:id="rId6"/>
    </p:custDataLst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流程图: 可选过程 19"/>
          <p:cNvSpPr/>
          <p:nvPr/>
        </p:nvSpPr>
        <p:spPr>
          <a:xfrm>
            <a:off x="1108075" y="474663"/>
            <a:ext cx="1920875" cy="3937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rPr>
              <a:t>拓展提升</a:t>
            </a:r>
            <a:endParaRPr kumimoji="0" lang="zh-CN" altLang="en-US" sz="32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2228" name="图片 18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342900" y="95250"/>
            <a:ext cx="779463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2229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" y="982663"/>
            <a:ext cx="4821238" cy="5410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2230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7475" y="341313"/>
            <a:ext cx="4713288" cy="34401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2231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2125" y="3870325"/>
            <a:ext cx="3376613" cy="2674938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7"/>
    </p:custDataLst>
  </p:cSld>
  <p:clrMapOvr>
    <a:masterClrMapping/>
  </p:clrMapOvr>
  <p:transition spd="slow" advClick="0" advTm="2000">
    <p:random/>
  </p:transition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3250" name="图片 18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319088" y="95250"/>
            <a:ext cx="779462" cy="11509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流程图: 可选过程 19"/>
          <p:cNvSpPr/>
          <p:nvPr/>
        </p:nvSpPr>
        <p:spPr>
          <a:xfrm>
            <a:off x="1168400" y="506413"/>
            <a:ext cx="1920875" cy="39211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rPr>
              <a:t>拓展提升</a:t>
            </a:r>
            <a:endParaRPr kumimoji="0" lang="zh-CN" altLang="en-US" sz="32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3252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0363" y="503238"/>
            <a:ext cx="6248400" cy="588645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  <p:transition spd="slow" advClick="0" advTm="2000">
    <p:random/>
  </p:transition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4275" name="图片 18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328613" y="-30162"/>
            <a:ext cx="736600" cy="1089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流程图: 可选过程 19"/>
          <p:cNvSpPr/>
          <p:nvPr/>
        </p:nvSpPr>
        <p:spPr>
          <a:xfrm>
            <a:off x="1076325" y="354013"/>
            <a:ext cx="1920875" cy="39211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rPr>
              <a:t>拓展提升</a:t>
            </a:r>
            <a:endParaRPr kumimoji="0" lang="zh-CN" altLang="en-US" sz="32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4277" name="文本框 9"/>
          <p:cNvSpPr txBox="1"/>
          <p:nvPr/>
        </p:nvSpPr>
        <p:spPr>
          <a:xfrm>
            <a:off x="719138" y="865188"/>
            <a:ext cx="11102975" cy="1014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   10. (2019 •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贡州遵义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)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电子政务、数子经济、智慧社会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...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一场数字革命正在神州大地激荡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.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在第二届数字中国建设峰会召开之际，某校举行了第二届“掌握新技术，走进数时代”信息技术应用大赛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将该校八年级参加竞赛的学生成绩统计后，绘制成如下统计图表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(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不完整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).</a:t>
            </a:r>
          </a:p>
        </p:txBody>
      </p:sp>
      <p:sp>
        <p:nvSpPr>
          <p:cNvPr id="54278" name="文本框 24"/>
          <p:cNvSpPr txBox="1"/>
          <p:nvPr/>
        </p:nvSpPr>
        <p:spPr>
          <a:xfrm>
            <a:off x="815975" y="4567238"/>
            <a:ext cx="10199688" cy="1938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buNone/>
            </a:pP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请观察上面的图表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解答下列问题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.</a:t>
            </a:r>
          </a:p>
          <a:p>
            <a:pPr>
              <a:buNone/>
            </a:pP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(1)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统计表中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m=</a:t>
            </a:r>
            <a:r>
              <a:rPr lang="en-US" altLang="zh-CN" sz="2000" b="1" u="sng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    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统计图中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n=</a:t>
            </a:r>
            <a:r>
              <a:rPr lang="en-US" altLang="zh-CN" sz="2000" b="1" u="sng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    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,D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组的圆心角是</a:t>
            </a:r>
            <a:r>
              <a:rPr lang="zh-CN" altLang="en-US" sz="2000" b="1" u="sng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    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°</a:t>
            </a:r>
            <a:endParaRPr lang="zh-CN" altLang="en-US" sz="2000" b="1">
              <a:solidFill>
                <a:srgbClr val="00000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>
              <a:buNone/>
            </a:pP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(2)D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组的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名学生中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有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名男生和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名女生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.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从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D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组随机抽取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名学生参加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5G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体验活动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,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请你画出树状图或用列表法求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:</a:t>
            </a:r>
          </a:p>
          <a:p>
            <a:pPr>
              <a:buNone/>
            </a:pP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①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恰好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名男生和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名女生被抽取参加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5G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体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.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验活动的概率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;</a:t>
            </a:r>
          </a:p>
          <a:p>
            <a:pPr>
              <a:buNone/>
            </a:pP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②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至少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名女生被抽取参加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5G</a:t>
            </a:r>
            <a:r>
              <a:rPr lang="zh-CN" altLang="en-US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体验活动的概率</a:t>
            </a:r>
            <a:r>
              <a:rPr lang="en-US" altLang="zh-CN" sz="2000" b="1">
                <a:solidFill>
                  <a:srgbClr val="00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.</a:t>
            </a:r>
          </a:p>
        </p:txBody>
      </p:sp>
      <p:pic>
        <p:nvPicPr>
          <p:cNvPr id="54279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113" y="1997075"/>
            <a:ext cx="5297487" cy="25701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4280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8663" y="2346325"/>
            <a:ext cx="3478212" cy="221615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p:transition spd="slow" advClick="0" advTm="2000">
    <p:random/>
  </p:transition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371475" y="354013"/>
            <a:ext cx="11449050" cy="61483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5299" name="图片 18"/>
          <p:cNvPicPr>
            <a:picLocks noChangeAspect="1"/>
          </p:cNvPicPr>
          <p:nvPr/>
        </p:nvPicPr>
        <p:blipFill>
          <a:blip r:embed="rId3"/>
          <a:srcRect l="26785" t="6023" r="14252" b="0"/>
          <a:stretch>
            <a:fillRect/>
          </a:stretch>
        </p:blipFill>
        <p:spPr>
          <a:xfrm rot="-1140000">
            <a:off x="590550" y="211138"/>
            <a:ext cx="777875" cy="1152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5300" name="文本框 7"/>
          <p:cNvSpPr txBox="1"/>
          <p:nvPr/>
        </p:nvSpPr>
        <p:spPr>
          <a:xfrm>
            <a:off x="427038" y="1009650"/>
            <a:ext cx="11395075" cy="12207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ts val="4400"/>
              </a:lnSpc>
              <a:buNone/>
            </a:pPr>
            <a:r>
              <a:rPr lang="en-US" altLang="zh-CN" sz="24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10.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解</a:t>
            </a:r>
            <a:r>
              <a:rPr lang="en-US" altLang="zh-CN" sz="24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:(1)20,32,28.8;</a:t>
            </a:r>
          </a:p>
          <a:p>
            <a:pPr>
              <a:lnSpc>
                <a:spcPts val="4400"/>
              </a:lnSpc>
              <a:buNone/>
            </a:pPr>
            <a:r>
              <a:rPr lang="en-US" altLang="zh-CN" sz="24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 (2)①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设男同学标记为</a:t>
            </a:r>
            <a:r>
              <a:rPr lang="en-US" altLang="zh-CN" sz="24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A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en-US" altLang="zh-CN" sz="24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B;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女学生标记为</a:t>
            </a:r>
            <a:r>
              <a:rPr lang="en-US" altLang="zh-CN" sz="24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en-US" altLang="zh-CN" sz="24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2,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可能出现的所有结果列表如下</a:t>
            </a:r>
            <a:r>
              <a:rPr lang="en-US" altLang="zh-CN" sz="24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:</a:t>
            </a:r>
          </a:p>
        </p:txBody>
      </p:sp>
      <p:sp>
        <p:nvSpPr>
          <p:cNvPr id="6" name="文本框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70840" y="4286885"/>
            <a:ext cx="11111865" cy="2686050"/>
          </a:xfrm>
          <a:prstGeom prst="rect">
            <a:avLst/>
          </a:prstGeom>
          <a:blipFill rotWithShape="1">
            <a:blip r:embed="rId4"/>
            <a:stretch>
              <a:fillRect l="-782" r="0"/>
            </a:stretch>
          </a:blipFill>
        </p:spPr>
        <p:txBody>
          <a:bodyPr/>
          <a:lstStyle>
            <a:defPPr>
              <a:defRPr lang="zh-CN"/>
            </a:defPPr>
          </a:lstStyle>
          <a:p>
            <a:pPr marR="0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9" name="流程图: 可选过程 8"/>
          <p:cNvSpPr/>
          <p:nvPr/>
        </p:nvSpPr>
        <p:spPr>
          <a:xfrm>
            <a:off x="1535113" y="536575"/>
            <a:ext cx="1920875" cy="3937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 panose="020b0503020204020204" pitchFamily="34" charset="-122"/>
                <a:cs typeface="+mn-cs"/>
              </a:rPr>
              <a:t>拓展提升</a:t>
            </a:r>
            <a:endParaRPr kumimoji="0" lang="zh-CN" altLang="en-US" sz="32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5303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9138" y="2230438"/>
            <a:ext cx="4752975" cy="20923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p:transition spd="slow" advClick="0" advTm="2000">
    <p:random/>
  </p:transition>
  <p:timing/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1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3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6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0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1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3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4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6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9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142</Paragraphs>
  <Slides>33</Slides>
  <Notes>20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baseType="lpstr" size="34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242</cp:revision>
  <dcterms:created xsi:type="dcterms:W3CDTF">2019-06-19T02:08:00Z</dcterms:created>
  <dcterms:modified xsi:type="dcterms:W3CDTF">2021-10-21T00:58:29Z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9AA7EA55E89148ADADB818735BBE1C0A</vt:lpwstr>
  </property>
  <property fmtid="{D5CDD505-2E9C-101B-9397-08002B2CF9AE}" pid="3" name="KSOProductBuildVer">
    <vt:lpwstr>2052-11.1.0.11365</vt:lpwstr>
  </property>
</Properties>
</file>